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</p:sldMasterIdLst>
  <p:sldIdLst>
    <p:sldId id="297" r:id="rId3"/>
    <p:sldId id="296" r:id="rId4"/>
    <p:sldId id="298" r:id="rId5"/>
    <p:sldId id="261" r:id="rId6"/>
    <p:sldId id="265" r:id="rId7"/>
    <p:sldId id="264" r:id="rId8"/>
    <p:sldId id="262" r:id="rId9"/>
    <p:sldId id="263" r:id="rId10"/>
    <p:sldId id="272" r:id="rId11"/>
    <p:sldId id="266" r:id="rId12"/>
    <p:sldId id="267" r:id="rId13"/>
    <p:sldId id="268" r:id="rId14"/>
    <p:sldId id="282" r:id="rId15"/>
    <p:sldId id="281" r:id="rId16"/>
    <p:sldId id="283" r:id="rId17"/>
    <p:sldId id="273" r:id="rId18"/>
    <p:sldId id="300" r:id="rId19"/>
    <p:sldId id="270" r:id="rId20"/>
    <p:sldId id="284" r:id="rId21"/>
    <p:sldId id="285" r:id="rId22"/>
    <p:sldId id="286" r:id="rId23"/>
    <p:sldId id="287" r:id="rId24"/>
    <p:sldId id="288" r:id="rId25"/>
    <p:sldId id="289" r:id="rId26"/>
    <p:sldId id="302" r:id="rId27"/>
    <p:sldId id="290" r:id="rId28"/>
    <p:sldId id="291" r:id="rId29"/>
    <p:sldId id="292" r:id="rId30"/>
    <p:sldId id="293" r:id="rId31"/>
    <p:sldId id="294" r:id="rId32"/>
    <p:sldId id="295" r:id="rId33"/>
    <p:sldId id="299" r:id="rId34"/>
    <p:sldId id="256" r:id="rId35"/>
    <p:sldId id="258" r:id="rId36"/>
    <p:sldId id="259" r:id="rId37"/>
    <p:sldId id="301" r:id="rId38"/>
    <p:sldId id="303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10B0"/>
    <a:srgbClr val="660033"/>
    <a:srgbClr val="007635"/>
    <a:srgbClr val="B4C7E7"/>
    <a:srgbClr val="FF99CC"/>
    <a:srgbClr val="BDD7EE"/>
    <a:srgbClr val="FF3399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3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4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11319202286826E-3"/>
          <c:y val="0"/>
          <c:w val="0.99858868079771312"/>
          <c:h val="1"/>
        </c:manualLayout>
      </c:layout>
      <c:ofPieChart>
        <c:ofPieType val="bar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F79-434E-9513-733A84C2CA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/>
      </c:ofPie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slide" Target="../slides/slide3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94BC9D-C98C-4FCA-B10D-416F77B1A5C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ABF0EA3-550B-4BA2-B513-84CDC2BFF18F}">
      <dgm:prSet phldrT="[Text]"/>
      <dgm:spPr/>
      <dgm:t>
        <a:bodyPr/>
        <a:lstStyle/>
        <a:p>
          <a:r>
            <a:rPr lang="ar-OM" u="none" dirty="0"/>
            <a:t>الرَّسْمَ</a:t>
          </a:r>
          <a:endParaRPr lang="en-US" u="none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9691ABA2-F196-4640-B8C9-DF3F63926933}" type="parTrans" cxnId="{AFF49167-6636-40DF-B0CB-59AEE42A7011}">
      <dgm:prSet/>
      <dgm:spPr/>
      <dgm:t>
        <a:bodyPr/>
        <a:lstStyle/>
        <a:p>
          <a:endParaRPr lang="en-US"/>
        </a:p>
      </dgm:t>
    </dgm:pt>
    <dgm:pt modelId="{1CAC45EE-3D47-4504-B8DD-E287701308C2}" type="sibTrans" cxnId="{AFF49167-6636-40DF-B0CB-59AEE42A7011}">
      <dgm:prSet/>
      <dgm:spPr/>
      <dgm:t>
        <a:bodyPr/>
        <a:lstStyle/>
        <a:p>
          <a:endParaRPr lang="en-US"/>
        </a:p>
      </dgm:t>
    </dgm:pt>
    <dgm:pt modelId="{2501E599-1E2F-436F-8DC0-79EAE6FF0011}">
      <dgm:prSet phldrT="[Text]"/>
      <dgm:spPr/>
      <dgm:t>
        <a:bodyPr/>
        <a:lstStyle/>
        <a:p>
          <a:r>
            <a:rPr lang="ar-OM" dirty="0"/>
            <a:t>الْمِينَاءُ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47DF9B3B-E5B5-43B4-8965-0B1A0822CBB2}" type="parTrans" cxnId="{DBAEEF7E-13FB-48C6-97ED-E5838A42B257}">
      <dgm:prSet/>
      <dgm:spPr/>
      <dgm:t>
        <a:bodyPr/>
        <a:lstStyle/>
        <a:p>
          <a:endParaRPr lang="en-US"/>
        </a:p>
      </dgm:t>
    </dgm:pt>
    <dgm:pt modelId="{2DD3A613-3CE7-448C-B76F-C1740F07B129}" type="sibTrans" cxnId="{DBAEEF7E-13FB-48C6-97ED-E5838A42B257}">
      <dgm:prSet/>
      <dgm:spPr/>
      <dgm:t>
        <a:bodyPr/>
        <a:lstStyle/>
        <a:p>
          <a:endParaRPr lang="en-US"/>
        </a:p>
      </dgm:t>
    </dgm:pt>
    <dgm:pt modelId="{9CAD87C7-7148-4D9D-8756-A97D2F0E0F78}">
      <dgm:prSet phldrT="[Text]"/>
      <dgm:spPr/>
      <dgm:t>
        <a:bodyPr/>
        <a:lstStyle/>
        <a:p>
          <a:r>
            <a:rPr lang="ar-OM" dirty="0"/>
            <a:t>السُّفُنَ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15CA066B-2225-48A3-878B-2FC042D730E3}" type="parTrans" cxnId="{FFA165AF-08E4-422A-AF85-C247ED91C756}">
      <dgm:prSet/>
      <dgm:spPr/>
      <dgm:t>
        <a:bodyPr/>
        <a:lstStyle/>
        <a:p>
          <a:endParaRPr lang="en-US"/>
        </a:p>
      </dgm:t>
    </dgm:pt>
    <dgm:pt modelId="{8CEEB70C-466B-4BDA-A329-E4EFE39F09FC}" type="sibTrans" cxnId="{FFA165AF-08E4-422A-AF85-C247ED91C756}">
      <dgm:prSet/>
      <dgm:spPr/>
      <dgm:t>
        <a:bodyPr/>
        <a:lstStyle/>
        <a:p>
          <a:endParaRPr lang="en-US"/>
        </a:p>
      </dgm:t>
    </dgm:pt>
    <dgm:pt modelId="{A096A24B-F443-48AC-8C5C-415EBB68AF76}">
      <dgm:prSet phldrT="[Text]"/>
      <dgm:spPr/>
      <dgm:t>
        <a:bodyPr/>
        <a:lstStyle/>
        <a:p>
          <a:r>
            <a:rPr lang="ar-OM" dirty="0"/>
            <a:t>الْبَحْرِ</a:t>
          </a:r>
          <a:endParaRPr lang="en-US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DDFFB237-7705-40ED-95A4-55C17B9D3FEE}" type="sibTrans" cxnId="{12452478-99F7-4E05-AAA8-0DF719C57515}">
      <dgm:prSet/>
      <dgm:spPr/>
      <dgm:t>
        <a:bodyPr/>
        <a:lstStyle/>
        <a:p>
          <a:endParaRPr lang="en-US"/>
        </a:p>
      </dgm:t>
    </dgm:pt>
    <dgm:pt modelId="{94356FAA-4AF0-4BF6-B7B9-AD7C5E715212}" type="parTrans" cxnId="{12452478-99F7-4E05-AAA8-0DF719C57515}">
      <dgm:prSet/>
      <dgm:spPr/>
      <dgm:t>
        <a:bodyPr/>
        <a:lstStyle/>
        <a:p>
          <a:endParaRPr lang="en-US"/>
        </a:p>
      </dgm:t>
    </dgm:pt>
    <dgm:pt modelId="{4BD4DE85-1608-4B86-85AB-510817AE9DF2}" type="pres">
      <dgm:prSet presAssocID="{6F94BC9D-C98C-4FCA-B10D-416F77B1A5C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D7DA976-4BA4-47B7-B285-E962AFE54856}" type="pres">
      <dgm:prSet presAssocID="{4ABF0EA3-550B-4BA2-B513-84CDC2BFF18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251DA9-6084-417A-BE44-1F9D1553BBAE}" type="pres">
      <dgm:prSet presAssocID="{1CAC45EE-3D47-4504-B8DD-E287701308C2}" presName="sibTrans" presStyleCnt="0"/>
      <dgm:spPr/>
    </dgm:pt>
    <dgm:pt modelId="{D588272C-3C33-4CE4-ABFE-962A1D1D24ED}" type="pres">
      <dgm:prSet presAssocID="{2501E599-1E2F-436F-8DC0-79EAE6FF001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903CCC-4BA2-49FC-98D1-6FF8C0309F0C}" type="pres">
      <dgm:prSet presAssocID="{2DD3A613-3CE7-448C-B76F-C1740F07B129}" presName="sibTrans" presStyleCnt="0"/>
      <dgm:spPr/>
    </dgm:pt>
    <dgm:pt modelId="{AEC3D6C1-0C36-4FAA-A46B-F5202E4D0168}" type="pres">
      <dgm:prSet presAssocID="{9CAD87C7-7148-4D9D-8756-A97D2F0E0F7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D6A918-BC5F-43D5-9695-EF1FF3181955}" type="pres">
      <dgm:prSet presAssocID="{8CEEB70C-466B-4BDA-A329-E4EFE39F09FC}" presName="sibTrans" presStyleCnt="0"/>
      <dgm:spPr/>
    </dgm:pt>
    <dgm:pt modelId="{E9B0DD57-A7B5-4D26-8801-12D4A8779868}" type="pres">
      <dgm:prSet presAssocID="{A096A24B-F443-48AC-8C5C-415EBB68AF76}" presName="node" presStyleLbl="node1" presStyleIdx="3" presStyleCnt="4" custLinFactNeighborY="7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AEEF7E-13FB-48C6-97ED-E5838A42B257}" srcId="{6F94BC9D-C98C-4FCA-B10D-416F77B1A5C0}" destId="{2501E599-1E2F-436F-8DC0-79EAE6FF0011}" srcOrd="1" destOrd="0" parTransId="{47DF9B3B-E5B5-43B4-8965-0B1A0822CBB2}" sibTransId="{2DD3A613-3CE7-448C-B76F-C1740F07B129}"/>
    <dgm:cxn modelId="{048FF920-3803-427B-8492-1BB4C8D1B5BB}" type="presOf" srcId="{2501E599-1E2F-436F-8DC0-79EAE6FF0011}" destId="{D588272C-3C33-4CE4-ABFE-962A1D1D24ED}" srcOrd="0" destOrd="0" presId="urn:microsoft.com/office/officeart/2005/8/layout/default"/>
    <dgm:cxn modelId="{FFA165AF-08E4-422A-AF85-C247ED91C756}" srcId="{6F94BC9D-C98C-4FCA-B10D-416F77B1A5C0}" destId="{9CAD87C7-7148-4D9D-8756-A97D2F0E0F78}" srcOrd="2" destOrd="0" parTransId="{15CA066B-2225-48A3-878B-2FC042D730E3}" sibTransId="{8CEEB70C-466B-4BDA-A329-E4EFE39F09FC}"/>
    <dgm:cxn modelId="{F68B4E63-60FE-4A90-9B7D-8E1C6491B635}" type="presOf" srcId="{A096A24B-F443-48AC-8C5C-415EBB68AF76}" destId="{E9B0DD57-A7B5-4D26-8801-12D4A8779868}" srcOrd="0" destOrd="0" presId="urn:microsoft.com/office/officeart/2005/8/layout/default"/>
    <dgm:cxn modelId="{C5F63670-AE22-4A00-8AE8-D499FFB26B94}" type="presOf" srcId="{4ABF0EA3-550B-4BA2-B513-84CDC2BFF18F}" destId="{ED7DA976-4BA4-47B7-B285-E962AFE54856}" srcOrd="0" destOrd="0" presId="urn:microsoft.com/office/officeart/2005/8/layout/default"/>
    <dgm:cxn modelId="{59F2713C-4100-4CB5-80DC-D5828CB3418F}" type="presOf" srcId="{6F94BC9D-C98C-4FCA-B10D-416F77B1A5C0}" destId="{4BD4DE85-1608-4B86-85AB-510817AE9DF2}" srcOrd="0" destOrd="0" presId="urn:microsoft.com/office/officeart/2005/8/layout/default"/>
    <dgm:cxn modelId="{AFF49167-6636-40DF-B0CB-59AEE42A7011}" srcId="{6F94BC9D-C98C-4FCA-B10D-416F77B1A5C0}" destId="{4ABF0EA3-550B-4BA2-B513-84CDC2BFF18F}" srcOrd="0" destOrd="0" parTransId="{9691ABA2-F196-4640-B8C9-DF3F63926933}" sibTransId="{1CAC45EE-3D47-4504-B8DD-E287701308C2}"/>
    <dgm:cxn modelId="{76E0F7A8-8805-43FD-8FEF-AFA71D446849}" type="presOf" srcId="{9CAD87C7-7148-4D9D-8756-A97D2F0E0F78}" destId="{AEC3D6C1-0C36-4FAA-A46B-F5202E4D0168}" srcOrd="0" destOrd="0" presId="urn:microsoft.com/office/officeart/2005/8/layout/default"/>
    <dgm:cxn modelId="{12452478-99F7-4E05-AAA8-0DF719C57515}" srcId="{6F94BC9D-C98C-4FCA-B10D-416F77B1A5C0}" destId="{A096A24B-F443-48AC-8C5C-415EBB68AF76}" srcOrd="3" destOrd="0" parTransId="{94356FAA-4AF0-4BF6-B7B9-AD7C5E715212}" sibTransId="{DDFFB237-7705-40ED-95A4-55C17B9D3FEE}"/>
    <dgm:cxn modelId="{F16B80E0-CC4C-430E-97D7-C5ED37C9CC44}" type="presParOf" srcId="{4BD4DE85-1608-4B86-85AB-510817AE9DF2}" destId="{ED7DA976-4BA4-47B7-B285-E962AFE54856}" srcOrd="0" destOrd="0" presId="urn:microsoft.com/office/officeart/2005/8/layout/default"/>
    <dgm:cxn modelId="{A24B1E36-2AAB-4B31-A55E-F5FE5052F967}" type="presParOf" srcId="{4BD4DE85-1608-4B86-85AB-510817AE9DF2}" destId="{BC251DA9-6084-417A-BE44-1F9D1553BBAE}" srcOrd="1" destOrd="0" presId="urn:microsoft.com/office/officeart/2005/8/layout/default"/>
    <dgm:cxn modelId="{F4E5832B-0839-4559-9269-3B119D893450}" type="presParOf" srcId="{4BD4DE85-1608-4B86-85AB-510817AE9DF2}" destId="{D588272C-3C33-4CE4-ABFE-962A1D1D24ED}" srcOrd="2" destOrd="0" presId="urn:microsoft.com/office/officeart/2005/8/layout/default"/>
    <dgm:cxn modelId="{7942AFB4-D1CF-4C73-BBC1-04CB37AB2906}" type="presParOf" srcId="{4BD4DE85-1608-4B86-85AB-510817AE9DF2}" destId="{C2903CCC-4BA2-49FC-98D1-6FF8C0309F0C}" srcOrd="3" destOrd="0" presId="urn:microsoft.com/office/officeart/2005/8/layout/default"/>
    <dgm:cxn modelId="{24A14FCB-8070-487D-8659-7208238E4047}" type="presParOf" srcId="{4BD4DE85-1608-4B86-85AB-510817AE9DF2}" destId="{AEC3D6C1-0C36-4FAA-A46B-F5202E4D0168}" srcOrd="4" destOrd="0" presId="urn:microsoft.com/office/officeart/2005/8/layout/default"/>
    <dgm:cxn modelId="{C9875C8A-0593-4A60-B650-1635F19C426A}" type="presParOf" srcId="{4BD4DE85-1608-4B86-85AB-510817AE9DF2}" destId="{07D6A918-BC5F-43D5-9695-EF1FF3181955}" srcOrd="5" destOrd="0" presId="urn:microsoft.com/office/officeart/2005/8/layout/default"/>
    <dgm:cxn modelId="{51120342-F8EA-4F31-B68A-FA07522821DD}" type="presParOf" srcId="{4BD4DE85-1608-4B86-85AB-510817AE9DF2}" destId="{E9B0DD57-A7B5-4D26-8801-12D4A8779868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BE5DE2-8BB5-470E-AACF-1822E92821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45500BD-6EA5-4E76-BCC9-D3F14CCD84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78A0382-7C51-448D-AE39-DE7B4F2C9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3CD60E4-4121-45AB-AFAC-720B52115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71B2207-93D7-4652-8651-39461EBA3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229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DC5B2D-3A5B-43A3-97CB-3934E0728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A8A8B9E-BCF9-4447-B39E-BB8E6220A4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DE0FD38-9015-48A1-A4D7-C051EF558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3CB8C2C-8014-45B5-97BA-A0BDBD2C5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B5AA76D-7288-47B4-AF2F-201DBE759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07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E50FB23-3899-4E25-8C4B-5E0D5B129C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325E25C-B601-4290-8BF3-0FC34B6E7D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338B09-4817-4F98-BEE2-0AD3DE71E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ECA0B14-AFDE-461E-A1CF-2EAFDCA21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F9C6A27-5AE9-45F4-A8EC-2C5161779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71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832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1863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23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40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335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196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404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236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1050F06-20D6-4BEC-BE1B-70B253320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ADE5753-6CF0-4745-8AF2-6019026EB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53B6DEC-FB5C-4F9F-AFD3-E074D9359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9EE9DC-0956-4E64-B956-014E544A3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1BB5479-51DF-4C62-92E4-99E02CFD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9053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780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3172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5270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58444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6072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9494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0090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1828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296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7DF7A1C-3B00-490F-8707-856B30064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1A36ED-12A3-4C64-9FAF-3C10F709E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1C0ED69-29CD-47B4-9FB6-1399D1B25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FCDEB86-79F5-4810-A6C6-32FCE205B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76EED45-81C0-44AD-9494-B40009F2E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964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833B2A2-1A08-4071-BF97-F0AFE377B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AFEAA7E-E91A-45C8-B177-86308A36CA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3DE4F90-E732-401C-9D25-3AD9ECE80D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D4E6CCF-EB13-4C0C-A41C-553D6CDBD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2C96200-BE04-4FF4-961F-8B28C2A1C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D1D85C7-8BFD-4DC3-866D-2CDCB0268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422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03E47FC-C4FC-4C5A-879D-27EE1B1A9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DA07312-5C84-4A1D-91D0-F699DFA24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E4CBD36-512A-4EA5-BB90-59A8328EB1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F7E45F71-9978-4F86-9135-9C0E865F1B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E084434-AD56-4BAC-8D02-1ABDB2A16C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602C5C43-E28B-44B3-8A9A-00822991E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41AC6A1-ECD8-49FE-9D89-9C0179E9F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F5ADD6B8-588F-4CC8-AF6F-4B135F470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370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241E41-C36A-4D64-8E38-615EE4D8C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939482DD-B0F3-4D18-B3EB-D5743B009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A2014C8-7D25-46B6-8E72-75CA2A7EF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69F8A373-ACAA-4DB2-90BE-0CABDA504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758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C3A80993-CD69-4D16-ADD6-444CD112C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AB4A187-8942-4CA8-A2B9-DF18146DD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22DB20B-C928-4F13-961D-10ADFD017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042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E68318-DB27-45F7-8761-918469FC0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2121096-A77E-4009-837E-BE3C1C8C04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AA75D07-9002-4ED4-9CAC-02DBAF68D8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C69D504-2DC3-44B4-BEB4-93B80A60A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6985404-64B4-4EED-A7FC-1808763D8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A717AE0-4926-45FD-A22C-A3BE4FBC8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6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A302B8-4841-47A6-BA94-56AAE5888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5FFADB7B-E7EB-40E5-90A3-45F32F524C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E347A5D-16CB-471B-9883-E158C81E57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904563D-0BE7-4A27-8A1B-618860CB6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2ACBE70-59B7-4F02-964D-6A38F147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FED3C9D-3632-4BD8-84D7-014A335B0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027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414B2F3-4CDB-48EB-84D4-3948BC44D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FC2DB7D-31C0-4BD2-8658-165FA73DC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CA3FF7-E421-4356-9A80-D7C5EEA2E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0F1945-7712-49AD-A79E-D33A7E4D6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CC251FE-22B1-4DFA-BAD7-1C86099AC4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91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C276177-AC6C-4339-A09A-EB470CE8B7FA}" type="datetimeFigureOut">
              <a:rPr lang="en-US" smtClean="0"/>
              <a:t>12-Mar-23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A7E4630-A0B8-4E4E-A826-9D041A00C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580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dadas.net/foro/topic/el-pasado-viernes-acabe-la-ruta-del-cid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36900-sad-emoji-transparent-background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8.xml"/><Relationship Id="rId5" Type="http://schemas.openxmlformats.org/officeDocument/2006/relationships/image" Target="../media/image11.png"/><Relationship Id="rId4" Type="http://schemas.openxmlformats.org/officeDocument/2006/relationships/slide" Target="slide6.xml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="" xmlns:a16="http://schemas.microsoft.com/office/drawing/2014/main" id="{639CCC7E-42C6-4570-8A9E-D847C7482F71}"/>
              </a:ext>
            </a:extLst>
          </p:cNvPr>
          <p:cNvSpPr txBox="1"/>
          <p:nvPr/>
        </p:nvSpPr>
        <p:spPr>
          <a:xfrm>
            <a:off x="88994" y="229114"/>
            <a:ext cx="1219199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685800" rtl="1">
              <a:defRPr/>
            </a:pPr>
            <a:r>
              <a:rPr lang="ar-OM" sz="7200" b="1" dirty="0">
                <a:solidFill>
                  <a:srgbClr val="002060"/>
                </a:solidFill>
                <a:latin typeface="Calibri" panose="020F0502020204030204"/>
                <a:cs typeface="Arial" panose="020B0604020202020204" pitchFamily="34" charset="0"/>
              </a:rPr>
              <a:t>اللَّوْحَة التَّوْضِيحِيَّة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3EE0A84-ED5E-4BE1-802C-850D022333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67"/>
          <a:stretch/>
        </p:blipFill>
        <p:spPr>
          <a:xfrm>
            <a:off x="7513393" y="3924933"/>
            <a:ext cx="4312691" cy="26953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DED113D-A292-4739-9150-5A9A1548BF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27220" y="1702350"/>
            <a:ext cx="4598864" cy="2048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AE7C2482-028F-4FF5-BFB7-C3DB1C55104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1299" y="4299009"/>
            <a:ext cx="5764649" cy="27168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321F0B35-4598-4A66-80E6-63499B228FF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9167" y="1263606"/>
            <a:ext cx="3812275" cy="3091218"/>
          </a:xfrm>
          <a:prstGeom prst="rect">
            <a:avLst/>
          </a:prstGeom>
        </p:spPr>
      </p:pic>
      <p:sp>
        <p:nvSpPr>
          <p:cNvPr id="11" name="مربع نص 2">
            <a:extLst>
              <a:ext uri="{FF2B5EF4-FFF2-40B4-BE49-F238E27FC236}">
                <a16:creationId xmlns="" xmlns:a16="http://schemas.microsoft.com/office/drawing/2014/main" id="{7DA874DD-EFDD-4B39-8CAE-329DA0C1E5C7}"/>
              </a:ext>
            </a:extLst>
          </p:cNvPr>
          <p:cNvSpPr txBox="1"/>
          <p:nvPr/>
        </p:nvSpPr>
        <p:spPr>
          <a:xfrm>
            <a:off x="8531575" y="4354824"/>
            <a:ext cx="262557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685800" rtl="1">
              <a:defRPr/>
            </a:pPr>
            <a:r>
              <a:rPr lang="ar-OM" sz="2800" b="1" u="sng" dirty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المهارة:</a:t>
            </a:r>
          </a:p>
          <a:p>
            <a:pPr algn="ctr" defTabSz="685800" rtl="1">
              <a:defRPr/>
            </a:pPr>
            <a:r>
              <a:rPr lang="ar-OM" sz="2800" b="1" dirty="0">
                <a:solidFill>
                  <a:srgbClr val="0070C0"/>
                </a:solidFill>
                <a:latin typeface="Calibri" panose="020F0502020204030204"/>
                <a:cs typeface="Arial" panose="020B0604020202020204" pitchFamily="34" charset="0"/>
              </a:rPr>
              <a:t>محادثة –استماعِ – قراءة – كتابة - تعبير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248B6B8E-0F43-4B26-AFE9-BB02BB8A7275}"/>
              </a:ext>
            </a:extLst>
          </p:cNvPr>
          <p:cNvSpPr txBox="1"/>
          <p:nvPr/>
        </p:nvSpPr>
        <p:spPr>
          <a:xfrm>
            <a:off x="2547548" y="5105731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85800" rtl="1">
              <a:defRPr/>
            </a:pPr>
            <a:r>
              <a:rPr lang="ar-OM" sz="2800" b="1" smtClean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cs typeface="Arial" panose="020B0604020202020204" pitchFamily="34" charset="0"/>
              </a:rPr>
              <a:t>20/3/2023</a:t>
            </a:r>
            <a:r>
              <a:rPr lang="ar-SA" sz="2800" b="1" smtClean="0">
                <a:solidFill>
                  <a:schemeClr val="accent6">
                    <a:lumMod val="50000"/>
                  </a:schemeClr>
                </a:solidFill>
                <a:latin typeface="Calibri" panose="020F0502020204030204"/>
                <a:cs typeface="Arial" panose="020B0604020202020204" pitchFamily="34" charset="0"/>
              </a:rPr>
              <a:t>م</a:t>
            </a:r>
            <a:endParaRPr lang="ar-SA" sz="2800" b="1" dirty="0">
              <a:solidFill>
                <a:schemeClr val="accent6">
                  <a:lumMod val="50000"/>
                </a:schemeClr>
              </a:solidFill>
              <a:latin typeface="Calibri" panose="020F0502020204030204"/>
              <a:cs typeface="Arial" panose="020B0604020202020204" pitchFamily="34" charset="0"/>
            </a:endParaRPr>
          </a:p>
          <a:p>
            <a:pPr algn="ctr" defTabSz="685800" rtl="1">
              <a:defRPr/>
            </a:pPr>
            <a:r>
              <a:rPr lang="ar-OM" sz="2800" b="1" dirty="0" smtClean="0">
                <a:solidFill>
                  <a:srgbClr val="00B050"/>
                </a:solidFill>
                <a:latin typeface="Calibri" panose="020F0502020204030204"/>
                <a:cs typeface="Arial" panose="020B0604020202020204" pitchFamily="34" charset="0"/>
              </a:rPr>
              <a:t>15شعبان </a:t>
            </a:r>
            <a:r>
              <a:rPr lang="ar-SA" sz="2800" b="1" dirty="0" smtClean="0">
                <a:solidFill>
                  <a:srgbClr val="00B050"/>
                </a:solidFill>
                <a:latin typeface="Calibri" panose="020F0502020204030204"/>
                <a:cs typeface="Arial" panose="020B0604020202020204" pitchFamily="34" charset="0"/>
              </a:rPr>
              <a:t>144</a:t>
            </a:r>
            <a:r>
              <a:rPr lang="ar-OM" sz="2800" b="1" dirty="0" smtClean="0">
                <a:solidFill>
                  <a:srgbClr val="00B050"/>
                </a:solidFill>
                <a:latin typeface="Calibri" panose="020F0502020204030204"/>
                <a:cs typeface="Arial" panose="020B0604020202020204" pitchFamily="34" charset="0"/>
              </a:rPr>
              <a:t>4</a:t>
            </a:r>
            <a:r>
              <a:rPr lang="ar-SA" sz="2800" b="1" dirty="0" smtClean="0">
                <a:solidFill>
                  <a:srgbClr val="00B050"/>
                </a:solidFill>
                <a:latin typeface="Calibri" panose="020F0502020204030204"/>
                <a:cs typeface="Arial" panose="020B0604020202020204" pitchFamily="34" charset="0"/>
              </a:rPr>
              <a:t>ه</a:t>
            </a:r>
            <a:r>
              <a:rPr lang="ar-OM" sz="2800" b="1" dirty="0">
                <a:solidFill>
                  <a:srgbClr val="00B050"/>
                </a:solidFill>
                <a:latin typeface="Calibri" panose="020F0502020204030204"/>
                <a:cs typeface="Arial" panose="020B0604020202020204" pitchFamily="34" charset="0"/>
              </a:rPr>
              <a:t>ـ</a:t>
            </a:r>
          </a:p>
        </p:txBody>
      </p:sp>
      <p:sp>
        <p:nvSpPr>
          <p:cNvPr id="14" name="مربع نص 6">
            <a:extLst>
              <a:ext uri="{FF2B5EF4-FFF2-40B4-BE49-F238E27FC236}">
                <a16:creationId xmlns="" xmlns:a16="http://schemas.microsoft.com/office/drawing/2014/main" id="{301D739B-798B-4ECD-8924-42A788369A29}"/>
              </a:ext>
            </a:extLst>
          </p:cNvPr>
          <p:cNvSpPr txBox="1"/>
          <p:nvPr/>
        </p:nvSpPr>
        <p:spPr>
          <a:xfrm>
            <a:off x="8415319" y="1927748"/>
            <a:ext cx="250883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685800" rtl="1">
              <a:defRPr/>
            </a:pPr>
            <a:r>
              <a:rPr lang="ar-OM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cs typeface="Arial" panose="020B0604020202020204" pitchFamily="34" charset="0"/>
              </a:rPr>
              <a:t>المادة</a:t>
            </a:r>
          </a:p>
          <a:p>
            <a:pPr algn="ctr" defTabSz="685800" rtl="1">
              <a:defRPr/>
            </a:pPr>
            <a:r>
              <a:rPr lang="ar-OM" sz="3600" b="1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cs typeface="Arial" panose="020B0604020202020204" pitchFamily="34" charset="0"/>
              </a:rPr>
              <a:t>أُحِبُّ لُغَتِي</a:t>
            </a:r>
          </a:p>
        </p:txBody>
      </p:sp>
      <p:sp>
        <p:nvSpPr>
          <p:cNvPr id="15" name="مربع نص 9">
            <a:extLst>
              <a:ext uri="{FF2B5EF4-FFF2-40B4-BE49-F238E27FC236}">
                <a16:creationId xmlns="" xmlns:a16="http://schemas.microsoft.com/office/drawing/2014/main" id="{603092FD-7C78-4301-8F5D-E29E164061BD}"/>
              </a:ext>
            </a:extLst>
          </p:cNvPr>
          <p:cNvSpPr txBox="1"/>
          <p:nvPr/>
        </p:nvSpPr>
        <p:spPr>
          <a:xfrm>
            <a:off x="4268675" y="2076986"/>
            <a:ext cx="2958545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685800" rtl="1">
              <a:defRPr/>
            </a:pPr>
            <a:r>
              <a:rPr lang="ar-SA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anose="020F0502020204030204"/>
                <a:cs typeface="Arial" panose="020B0604020202020204" pitchFamily="34" charset="0"/>
              </a:rPr>
              <a:t>المحور </a:t>
            </a:r>
            <a:r>
              <a:rPr lang="ar-OM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anose="020F0502020204030204"/>
                <a:cs typeface="Arial" panose="020B0604020202020204" pitchFamily="34" charset="0"/>
              </a:rPr>
              <a:t>الثَّالث</a:t>
            </a:r>
          </a:p>
          <a:p>
            <a:pPr algn="ctr" defTabSz="685800" rtl="1">
              <a:defRPr/>
            </a:pPr>
            <a:r>
              <a:rPr lang="ar-OM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anose="020F0502020204030204"/>
                <a:cs typeface="Arial" panose="020B0604020202020204" pitchFamily="34" charset="0"/>
              </a:rPr>
              <a:t>هِوَايَاتِي</a:t>
            </a:r>
            <a:endParaRPr lang="ar-SA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anose="020F0502020204030204"/>
              <a:cs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4C9425C4-9E46-45B8-A0FF-63A83628AE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67"/>
          <a:stretch/>
        </p:blipFill>
        <p:spPr>
          <a:xfrm>
            <a:off x="-546584" y="1710444"/>
            <a:ext cx="4614270" cy="343974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10847" y="2975570"/>
            <a:ext cx="20136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010B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زَيْنَبُ تَصْنَعُ </a:t>
            </a:r>
          </a:p>
          <a:p>
            <a:pPr algn="ctr"/>
            <a:r>
              <a:rPr lang="ar-OM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1010B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كَوْبًا</a:t>
            </a:r>
            <a:endParaRPr lang="ar-OM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1010B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659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  <p:bldP spid="14" grpId="0"/>
      <p:bldP spid="15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السؤال">
            <a:extLst>
              <a:ext uri="{FF2B5EF4-FFF2-40B4-BE49-F238E27FC236}">
                <a16:creationId xmlns="" xmlns:a16="http://schemas.microsoft.com/office/drawing/2014/main" id="{F68ECA5D-7412-425E-BDFE-2E9DAFE813A5}"/>
              </a:ext>
            </a:extLst>
          </p:cNvPr>
          <p:cNvSpPr/>
          <p:nvPr/>
        </p:nvSpPr>
        <p:spPr>
          <a:xfrm>
            <a:off x="1738648" y="115910"/>
            <a:ext cx="6967469" cy="2721631"/>
          </a:xfrm>
          <a:prstGeom prst="roundRect">
            <a:avLst/>
          </a:prstGeom>
          <a:solidFill>
            <a:srgbClr val="BDD7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OM" sz="6000" dirty="0">
                <a:solidFill>
                  <a:srgbClr val="C00000"/>
                </a:solidFill>
              </a:rPr>
              <a:t>تُسَمَّى هَذِهِ حِرفة؟</a:t>
            </a:r>
            <a:endParaRPr lang="en-US" sz="6000" dirty="0">
              <a:solidFill>
                <a:srgbClr val="C00000"/>
              </a:solidFill>
            </a:endParaRPr>
          </a:p>
        </p:txBody>
      </p:sp>
      <p:sp>
        <p:nvSpPr>
          <p:cNvPr id="8" name="1خطأ">
            <a:hlinkClick r:id="rId2" action="ppaction://hlinksldjump"/>
            <a:extLst>
              <a:ext uri="{FF2B5EF4-FFF2-40B4-BE49-F238E27FC236}">
                <a16:creationId xmlns="" xmlns:a16="http://schemas.microsoft.com/office/drawing/2014/main" id="{AFB66086-6809-488F-B99E-4BA2F0610372}"/>
              </a:ext>
            </a:extLst>
          </p:cNvPr>
          <p:cNvSpPr/>
          <p:nvPr/>
        </p:nvSpPr>
        <p:spPr>
          <a:xfrm>
            <a:off x="528034" y="3509144"/>
            <a:ext cx="3142446" cy="123543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4800" b="1" dirty="0">
                <a:solidFill>
                  <a:schemeClr val="tx1"/>
                </a:solidFill>
              </a:rPr>
              <a:t>النَّسِيجُ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9" name="2خطأ">
            <a:hlinkClick r:id="rId2" action="ppaction://hlinksldjump"/>
            <a:extLst>
              <a:ext uri="{FF2B5EF4-FFF2-40B4-BE49-F238E27FC236}">
                <a16:creationId xmlns="" xmlns:a16="http://schemas.microsoft.com/office/drawing/2014/main" id="{9C0F4713-895B-484D-A3EC-D58DCCD7ED32}"/>
              </a:ext>
            </a:extLst>
          </p:cNvPr>
          <p:cNvSpPr/>
          <p:nvPr/>
        </p:nvSpPr>
        <p:spPr>
          <a:xfrm>
            <a:off x="4262907" y="5190186"/>
            <a:ext cx="4443210" cy="102019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6000" b="1" dirty="0">
                <a:solidFill>
                  <a:schemeClr val="tx1"/>
                </a:solidFill>
              </a:rPr>
              <a:t>السَّعَفُ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="" xmlns:a16="http://schemas.microsoft.com/office/drawing/2014/main" id="{A7A70497-1E96-4423-996D-04056E19E18D}"/>
              </a:ext>
            </a:extLst>
          </p:cNvPr>
          <p:cNvSpPr/>
          <p:nvPr/>
        </p:nvSpPr>
        <p:spPr>
          <a:xfrm>
            <a:off x="5155095" y="3090739"/>
            <a:ext cx="1881809" cy="180229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Circle: Hollow 10">
            <a:extLst>
              <a:ext uri="{FF2B5EF4-FFF2-40B4-BE49-F238E27FC236}">
                <a16:creationId xmlns="" xmlns:a16="http://schemas.microsoft.com/office/drawing/2014/main" id="{342BA783-0F40-4AC5-84D4-D731AA4773FA}"/>
              </a:ext>
            </a:extLst>
          </p:cNvPr>
          <p:cNvSpPr/>
          <p:nvPr/>
        </p:nvSpPr>
        <p:spPr>
          <a:xfrm>
            <a:off x="5155095" y="3111483"/>
            <a:ext cx="1881809" cy="1802296"/>
          </a:xfrm>
          <a:prstGeom prst="donut">
            <a:avLst>
              <a:gd name="adj" fmla="val 10294"/>
            </a:avLst>
          </a:prstGeom>
          <a:solidFill>
            <a:srgbClr val="FF99CC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3610CC98-BCE9-4854-B693-F19210840525}"/>
              </a:ext>
            </a:extLst>
          </p:cNvPr>
          <p:cNvSpPr txBox="1"/>
          <p:nvPr/>
        </p:nvSpPr>
        <p:spPr>
          <a:xfrm>
            <a:off x="5645430" y="3534902"/>
            <a:ext cx="901145" cy="830997"/>
          </a:xfrm>
          <a:prstGeom prst="rect">
            <a:avLst/>
          </a:prstGeom>
          <a:solidFill>
            <a:srgbClr val="3B383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10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6EB2A12D-3C1E-4D64-B68C-F476D322786F}"/>
              </a:ext>
            </a:extLst>
          </p:cNvPr>
          <p:cNvSpPr txBox="1"/>
          <p:nvPr/>
        </p:nvSpPr>
        <p:spPr>
          <a:xfrm>
            <a:off x="5645430" y="3534902"/>
            <a:ext cx="901145" cy="830997"/>
          </a:xfrm>
          <a:prstGeom prst="rect">
            <a:avLst/>
          </a:prstGeom>
          <a:solidFill>
            <a:srgbClr val="3B383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09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5E58284-4704-4229-A2DA-3685743EF4F3}"/>
              </a:ext>
            </a:extLst>
          </p:cNvPr>
          <p:cNvSpPr txBox="1"/>
          <p:nvPr/>
        </p:nvSpPr>
        <p:spPr>
          <a:xfrm>
            <a:off x="5645430" y="3534902"/>
            <a:ext cx="901145" cy="830997"/>
          </a:xfrm>
          <a:prstGeom prst="rect">
            <a:avLst/>
          </a:prstGeom>
          <a:solidFill>
            <a:srgbClr val="3B383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08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26F26E1B-E3D1-4E4C-823D-9CEB319E5C4D}"/>
              </a:ext>
            </a:extLst>
          </p:cNvPr>
          <p:cNvSpPr txBox="1"/>
          <p:nvPr/>
        </p:nvSpPr>
        <p:spPr>
          <a:xfrm>
            <a:off x="5645430" y="3534902"/>
            <a:ext cx="901145" cy="830997"/>
          </a:xfrm>
          <a:prstGeom prst="rect">
            <a:avLst/>
          </a:prstGeom>
          <a:solidFill>
            <a:srgbClr val="3B383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07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3A1289F1-5CCD-4843-9937-AE14342EE37F}"/>
              </a:ext>
            </a:extLst>
          </p:cNvPr>
          <p:cNvSpPr txBox="1"/>
          <p:nvPr/>
        </p:nvSpPr>
        <p:spPr>
          <a:xfrm>
            <a:off x="5645430" y="3534902"/>
            <a:ext cx="901145" cy="830997"/>
          </a:xfrm>
          <a:prstGeom prst="rect">
            <a:avLst/>
          </a:prstGeom>
          <a:solidFill>
            <a:srgbClr val="3B383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06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22538CD7-45ED-4740-93DA-5FA2FCA36F67}"/>
              </a:ext>
            </a:extLst>
          </p:cNvPr>
          <p:cNvSpPr txBox="1"/>
          <p:nvPr/>
        </p:nvSpPr>
        <p:spPr>
          <a:xfrm>
            <a:off x="5645430" y="3534902"/>
            <a:ext cx="901145" cy="830997"/>
          </a:xfrm>
          <a:prstGeom prst="rect">
            <a:avLst/>
          </a:prstGeom>
          <a:solidFill>
            <a:srgbClr val="3B383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05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AB308F19-E020-44A7-9ADC-EC7296D7A8A2}"/>
              </a:ext>
            </a:extLst>
          </p:cNvPr>
          <p:cNvSpPr txBox="1"/>
          <p:nvPr/>
        </p:nvSpPr>
        <p:spPr>
          <a:xfrm>
            <a:off x="5645430" y="3534902"/>
            <a:ext cx="901145" cy="830997"/>
          </a:xfrm>
          <a:prstGeom prst="rect">
            <a:avLst/>
          </a:prstGeom>
          <a:solidFill>
            <a:srgbClr val="3B383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04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767470F2-F5CE-43FC-896A-A23B9E471E3B}"/>
              </a:ext>
            </a:extLst>
          </p:cNvPr>
          <p:cNvSpPr txBox="1"/>
          <p:nvPr/>
        </p:nvSpPr>
        <p:spPr>
          <a:xfrm>
            <a:off x="5645430" y="3534902"/>
            <a:ext cx="901145" cy="830997"/>
          </a:xfrm>
          <a:prstGeom prst="rect">
            <a:avLst/>
          </a:prstGeom>
          <a:solidFill>
            <a:srgbClr val="3B383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03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5EAE9C60-0CC7-4BE5-84A4-EC3280AF50BE}"/>
              </a:ext>
            </a:extLst>
          </p:cNvPr>
          <p:cNvSpPr txBox="1"/>
          <p:nvPr/>
        </p:nvSpPr>
        <p:spPr>
          <a:xfrm>
            <a:off x="5645430" y="3534902"/>
            <a:ext cx="901145" cy="830997"/>
          </a:xfrm>
          <a:prstGeom prst="rect">
            <a:avLst/>
          </a:prstGeom>
          <a:solidFill>
            <a:srgbClr val="3B383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02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="" xmlns:a16="http://schemas.microsoft.com/office/drawing/2014/main" id="{A4577D8D-48B3-4945-8B5C-48BCB695DAA4}"/>
              </a:ext>
            </a:extLst>
          </p:cNvPr>
          <p:cNvSpPr txBox="1"/>
          <p:nvPr/>
        </p:nvSpPr>
        <p:spPr>
          <a:xfrm>
            <a:off x="5645430" y="3534902"/>
            <a:ext cx="901145" cy="830997"/>
          </a:xfrm>
          <a:prstGeom prst="rect">
            <a:avLst/>
          </a:prstGeom>
          <a:solidFill>
            <a:srgbClr val="3B3838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01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71584757-EFEB-4E2D-8A2A-7C3D72CD4390}"/>
              </a:ext>
            </a:extLst>
          </p:cNvPr>
          <p:cNvSpPr txBox="1"/>
          <p:nvPr/>
        </p:nvSpPr>
        <p:spPr>
          <a:xfrm>
            <a:off x="5645430" y="3534902"/>
            <a:ext cx="901145" cy="830997"/>
          </a:xfrm>
          <a:prstGeom prst="rect">
            <a:avLst/>
          </a:prstGeom>
          <a:solidFill>
            <a:srgbClr val="B4C7E7"/>
          </a:solidFill>
          <a:ln>
            <a:solidFill>
              <a:srgbClr val="B4C7E7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00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12" name="Circle: Hollow 11">
            <a:extLst>
              <a:ext uri="{FF2B5EF4-FFF2-40B4-BE49-F238E27FC236}">
                <a16:creationId xmlns="" xmlns:a16="http://schemas.microsoft.com/office/drawing/2014/main" id="{BCA8F442-60ED-4CD0-9E9E-A321F47569A8}"/>
              </a:ext>
            </a:extLst>
          </p:cNvPr>
          <p:cNvSpPr/>
          <p:nvPr/>
        </p:nvSpPr>
        <p:spPr>
          <a:xfrm>
            <a:off x="4943061" y="3049251"/>
            <a:ext cx="2305878" cy="1916643"/>
          </a:xfrm>
          <a:prstGeom prst="donut">
            <a:avLst>
              <a:gd name="adj" fmla="val 11738"/>
            </a:avLst>
          </a:prstGeom>
          <a:solidFill>
            <a:srgbClr val="FF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صحيح">
            <a:hlinkClick r:id="rId3" action="ppaction://hlinksldjump"/>
            <a:extLst>
              <a:ext uri="{FF2B5EF4-FFF2-40B4-BE49-F238E27FC236}">
                <a16:creationId xmlns="" xmlns:a16="http://schemas.microsoft.com/office/drawing/2014/main" id="{D1FB2B04-6C12-4C5F-B6AA-4381D365DD08}"/>
              </a:ext>
            </a:extLst>
          </p:cNvPr>
          <p:cNvSpPr/>
          <p:nvPr/>
        </p:nvSpPr>
        <p:spPr>
          <a:xfrm>
            <a:off x="8281116" y="3284113"/>
            <a:ext cx="3412902" cy="104849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6000" b="1" dirty="0">
                <a:solidFill>
                  <a:schemeClr val="tx1"/>
                </a:solidFill>
              </a:rPr>
              <a:t>الْخَزَفُ</a:t>
            </a:r>
            <a:endParaRPr lang="en-US" sz="4800" b="1" dirty="0">
              <a:solidFill>
                <a:schemeClr val="tx1"/>
              </a:solidFill>
            </a:endParaRPr>
          </a:p>
        </p:txBody>
      </p:sp>
      <p:pic>
        <p:nvPicPr>
          <p:cNvPr id="24" name="Picture 8" descr="https://tse4.mm.bing.net/th?id=OIP.MqGEphkmQjfH7ZbrXURULAAAAA&amp;pid=Api&amp;P=0&amp;w=132&amp;h=15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257" y="267534"/>
            <a:ext cx="2187600" cy="241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2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EAC1A2B-DEF4-44D7-90A6-B21AACE3C7E3}"/>
              </a:ext>
            </a:extLst>
          </p:cNvPr>
          <p:cNvSpPr txBox="1"/>
          <p:nvPr/>
        </p:nvSpPr>
        <p:spPr>
          <a:xfrm>
            <a:off x="239150" y="1093763"/>
            <a:ext cx="701977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OM" sz="11500" dirty="0"/>
              <a:t>إجابة صحيحة</a:t>
            </a:r>
            <a:endParaRPr lang="en-US" sz="115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B20C33D-FDC0-48B9-985D-D9554B4ACD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258929" y="1309298"/>
            <a:ext cx="4545856" cy="4454939"/>
          </a:xfrm>
          <a:prstGeom prst="rect">
            <a:avLst/>
          </a:prstGeom>
        </p:spPr>
      </p:pic>
      <p:sp>
        <p:nvSpPr>
          <p:cNvPr id="6" name="Arrow: Left 5">
            <a:hlinkClick r:id="rId4" action="ppaction://hlinksldjump"/>
            <a:extLst>
              <a:ext uri="{FF2B5EF4-FFF2-40B4-BE49-F238E27FC236}">
                <a16:creationId xmlns="" xmlns:a16="http://schemas.microsoft.com/office/drawing/2014/main" id="{C4571392-4FFE-436E-BA35-A129CFC925D5}"/>
              </a:ext>
            </a:extLst>
          </p:cNvPr>
          <p:cNvSpPr/>
          <p:nvPr/>
        </p:nvSpPr>
        <p:spPr>
          <a:xfrm>
            <a:off x="614149" y="3536767"/>
            <a:ext cx="4895400" cy="2616958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مَا أرْوَع مُشَاركتك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556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F622EA7-F3A4-419B-BA28-E692D1B119B4}"/>
              </a:ext>
            </a:extLst>
          </p:cNvPr>
          <p:cNvSpPr txBox="1"/>
          <p:nvPr/>
        </p:nvSpPr>
        <p:spPr>
          <a:xfrm>
            <a:off x="0" y="717059"/>
            <a:ext cx="69971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OM" sz="9600" dirty="0"/>
              <a:t>حاول مرة أخرى</a:t>
            </a:r>
            <a:endParaRPr lang="en-US" sz="9600" dirty="0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D2E4CBA-D16C-4AA3-833E-CE9CC36C7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305456" y="485728"/>
            <a:ext cx="5886544" cy="5886544"/>
          </a:xfrm>
          <a:prstGeom prst="rect">
            <a:avLst/>
          </a:prstGeom>
        </p:spPr>
      </p:pic>
      <p:sp>
        <p:nvSpPr>
          <p:cNvPr id="14" name="Arrow: Left 13">
            <a:hlinkClick r:id="rId4" action="ppaction://hlinksldjump"/>
            <a:extLst>
              <a:ext uri="{FF2B5EF4-FFF2-40B4-BE49-F238E27FC236}">
                <a16:creationId xmlns="" xmlns:a16="http://schemas.microsoft.com/office/drawing/2014/main" id="{4391EF09-A0E9-4540-903D-992C4BCC74B8}"/>
              </a:ext>
            </a:extLst>
          </p:cNvPr>
          <p:cNvSpPr/>
          <p:nvPr/>
        </p:nvSpPr>
        <p:spPr>
          <a:xfrm flipH="1">
            <a:off x="150125" y="3523983"/>
            <a:ext cx="5736420" cy="2616958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7200" dirty="0"/>
              <a:t>عودة إلى السؤال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83117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45" y="0"/>
            <a:ext cx="11178862" cy="672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74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07" y="0"/>
            <a:ext cx="88596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Non School Uniform Day Friday 17th May – St Joseph's Catholic Primary School">
            <a:extLst>
              <a:ext uri="{FF2B5EF4-FFF2-40B4-BE49-F238E27FC236}">
                <a16:creationId xmlns="" xmlns:a16="http://schemas.microsoft.com/office/drawing/2014/main" id="{821E232B-F307-4948-936E-04B845269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3794" y="1921397"/>
            <a:ext cx="2306514" cy="23265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" name="مربع نص 2">
            <a:extLst>
              <a:ext uri="{FF2B5EF4-FFF2-40B4-BE49-F238E27FC236}">
                <a16:creationId xmlns="" xmlns:a16="http://schemas.microsoft.com/office/drawing/2014/main" id="{2AE5AA60-7C30-4C6E-B0DE-4DD011B71621}"/>
              </a:ext>
            </a:extLst>
          </p:cNvPr>
          <p:cNvSpPr txBox="1"/>
          <p:nvPr/>
        </p:nvSpPr>
        <p:spPr>
          <a:xfrm>
            <a:off x="9641710" y="696527"/>
            <a:ext cx="2430683" cy="935503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 algn="ctr" defTabSz="914400" rtl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ar-OM" sz="32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مهارة</a:t>
            </a:r>
            <a:r>
              <a:rPr lang="en-US" sz="32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</a:t>
            </a:r>
            <a:r>
              <a:rPr lang="ar-OM" sz="32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القراءة</a:t>
            </a:r>
            <a:endParaRPr lang="en-US" sz="32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6744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74" y="1"/>
            <a:ext cx="8654603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Non School Uniform Day Friday 17th May – St Joseph's Catholic Primary School">
            <a:extLst>
              <a:ext uri="{FF2B5EF4-FFF2-40B4-BE49-F238E27FC236}">
                <a16:creationId xmlns="" xmlns:a16="http://schemas.microsoft.com/office/drawing/2014/main" id="{821E232B-F307-4948-936E-04B845269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9504" y="2164466"/>
            <a:ext cx="1986632" cy="2003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4" name="مربع نص 2">
            <a:extLst>
              <a:ext uri="{FF2B5EF4-FFF2-40B4-BE49-F238E27FC236}">
                <a16:creationId xmlns="" xmlns:a16="http://schemas.microsoft.com/office/drawing/2014/main" id="{2AE5AA60-7C30-4C6E-B0DE-4DD011B71621}"/>
              </a:ext>
            </a:extLst>
          </p:cNvPr>
          <p:cNvSpPr txBox="1"/>
          <p:nvPr/>
        </p:nvSpPr>
        <p:spPr>
          <a:xfrm>
            <a:off x="9641710" y="696527"/>
            <a:ext cx="2430683" cy="935503"/>
          </a:xfrm>
          <a:prstGeom prst="snip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/>
          <a:p>
            <a:pPr algn="ctr" defTabSz="914400" rtl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ar-OM" sz="32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مهارة</a:t>
            </a:r>
            <a:r>
              <a:rPr lang="en-US" sz="32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: </a:t>
            </a:r>
            <a:r>
              <a:rPr lang="ar-OM" sz="32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القراءة</a:t>
            </a:r>
            <a:endParaRPr lang="en-US" sz="32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6744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259C6B1-B151-4903-9181-38302ED681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904" y="5149199"/>
            <a:ext cx="1560579" cy="1560579"/>
          </a:xfrm>
          <a:prstGeom prst="rect">
            <a:avLst/>
          </a:prstGeom>
        </p:spPr>
      </p:pic>
      <p:sp>
        <p:nvSpPr>
          <p:cNvPr id="3" name="شكل بيضاوي 2">
            <a:extLst>
              <a:ext uri="{FF2B5EF4-FFF2-40B4-BE49-F238E27FC236}">
                <a16:creationId xmlns="" xmlns:a16="http://schemas.microsoft.com/office/drawing/2014/main" id="{7A38FFC7-164F-434F-A32F-07376EC140DC}"/>
              </a:ext>
            </a:extLst>
          </p:cNvPr>
          <p:cNvSpPr/>
          <p:nvPr/>
        </p:nvSpPr>
        <p:spPr>
          <a:xfrm>
            <a:off x="8331200" y="1289571"/>
            <a:ext cx="3295949" cy="125202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OM" sz="4400" b="1" dirty="0">
                <a:solidFill>
                  <a:srgbClr val="002060"/>
                </a:solidFill>
              </a:rPr>
              <a:t>الشَّخْصِيَّات</a:t>
            </a:r>
            <a:endParaRPr lang="en-US" sz="4400" b="1" dirty="0">
              <a:solidFill>
                <a:srgbClr val="002060"/>
              </a:solidFill>
            </a:endParaRPr>
          </a:p>
        </p:txBody>
      </p:sp>
      <p:sp>
        <p:nvSpPr>
          <p:cNvPr id="6" name="شكل بيضاوي 5">
            <a:extLst>
              <a:ext uri="{FF2B5EF4-FFF2-40B4-BE49-F238E27FC236}">
                <a16:creationId xmlns="" xmlns:a16="http://schemas.microsoft.com/office/drawing/2014/main" id="{49505A28-5A95-431C-BBD5-37F81776BECA}"/>
              </a:ext>
            </a:extLst>
          </p:cNvPr>
          <p:cNvSpPr/>
          <p:nvPr/>
        </p:nvSpPr>
        <p:spPr>
          <a:xfrm>
            <a:off x="4751851" y="1398384"/>
            <a:ext cx="2556260" cy="125202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OM" sz="4400" b="1" dirty="0">
                <a:solidFill>
                  <a:srgbClr val="1010B0"/>
                </a:solidFill>
              </a:rPr>
              <a:t>الْمَكَان</a:t>
            </a:r>
            <a:r>
              <a:rPr lang="ar-OM" sz="4000" b="1" dirty="0">
                <a:solidFill>
                  <a:srgbClr val="1010B0"/>
                </a:solidFill>
              </a:rPr>
              <a:t> </a:t>
            </a:r>
            <a:endParaRPr lang="en-US" sz="4000" b="1" dirty="0">
              <a:solidFill>
                <a:srgbClr val="1010B0"/>
              </a:solidFill>
            </a:endParaRPr>
          </a:p>
        </p:txBody>
      </p:sp>
      <p:sp>
        <p:nvSpPr>
          <p:cNvPr id="7" name="شكل بيضاوي 6">
            <a:extLst>
              <a:ext uri="{FF2B5EF4-FFF2-40B4-BE49-F238E27FC236}">
                <a16:creationId xmlns="" xmlns:a16="http://schemas.microsoft.com/office/drawing/2014/main" id="{D8EB3268-5567-4C39-9598-EE2708133DBC}"/>
              </a:ext>
            </a:extLst>
          </p:cNvPr>
          <p:cNvSpPr/>
          <p:nvPr/>
        </p:nvSpPr>
        <p:spPr>
          <a:xfrm>
            <a:off x="1304652" y="1119510"/>
            <a:ext cx="2321169" cy="1252024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OM" sz="4400" b="1" dirty="0">
                <a:solidFill>
                  <a:srgbClr val="660033"/>
                </a:solidFill>
              </a:rPr>
              <a:t>الأَحْدَاثُ</a:t>
            </a:r>
            <a:endParaRPr lang="en-US" sz="4400" b="1" dirty="0">
              <a:solidFill>
                <a:srgbClr val="660033"/>
              </a:solidFill>
            </a:endParaRPr>
          </a:p>
        </p:txBody>
      </p:sp>
      <p:sp>
        <p:nvSpPr>
          <p:cNvPr id="8" name="سهم: لأسفل 7">
            <a:extLst>
              <a:ext uri="{FF2B5EF4-FFF2-40B4-BE49-F238E27FC236}">
                <a16:creationId xmlns="" xmlns:a16="http://schemas.microsoft.com/office/drawing/2014/main" id="{53E4980F-1D30-483E-B0A9-DD48FEC42786}"/>
              </a:ext>
            </a:extLst>
          </p:cNvPr>
          <p:cNvSpPr/>
          <p:nvPr/>
        </p:nvSpPr>
        <p:spPr>
          <a:xfrm>
            <a:off x="9817156" y="2606340"/>
            <a:ext cx="324037" cy="826477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سهم: لأسفل 8">
            <a:extLst>
              <a:ext uri="{FF2B5EF4-FFF2-40B4-BE49-F238E27FC236}">
                <a16:creationId xmlns="" xmlns:a16="http://schemas.microsoft.com/office/drawing/2014/main" id="{4A9C840A-9FF7-446B-845B-3DA6D3AF4FEF}"/>
              </a:ext>
            </a:extLst>
          </p:cNvPr>
          <p:cNvSpPr/>
          <p:nvPr/>
        </p:nvSpPr>
        <p:spPr>
          <a:xfrm>
            <a:off x="2465235" y="2435275"/>
            <a:ext cx="324037" cy="613323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سهم: لأسفل 9">
            <a:extLst>
              <a:ext uri="{FF2B5EF4-FFF2-40B4-BE49-F238E27FC236}">
                <a16:creationId xmlns="" xmlns:a16="http://schemas.microsoft.com/office/drawing/2014/main" id="{DA52F9F4-87A2-4007-AFAC-FF37E89A5102}"/>
              </a:ext>
            </a:extLst>
          </p:cNvPr>
          <p:cNvSpPr/>
          <p:nvPr/>
        </p:nvSpPr>
        <p:spPr>
          <a:xfrm>
            <a:off x="5983107" y="2741936"/>
            <a:ext cx="324037" cy="826477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مستطيل 10">
            <a:extLst>
              <a:ext uri="{FF2B5EF4-FFF2-40B4-BE49-F238E27FC236}">
                <a16:creationId xmlns="" xmlns:a16="http://schemas.microsoft.com/office/drawing/2014/main" id="{A322CC6D-AA89-496D-9752-CF6F541352E3}"/>
              </a:ext>
            </a:extLst>
          </p:cNvPr>
          <p:cNvSpPr/>
          <p:nvPr/>
        </p:nvSpPr>
        <p:spPr>
          <a:xfrm>
            <a:off x="3798690" y="249383"/>
            <a:ext cx="5016909" cy="10156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عَنَاصِرُ الْقِصَّةِ</a:t>
            </a:r>
            <a:endParaRPr lang="ar-SA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مستطيل 11">
            <a:extLst>
              <a:ext uri="{FF2B5EF4-FFF2-40B4-BE49-F238E27FC236}">
                <a16:creationId xmlns="" xmlns:a16="http://schemas.microsoft.com/office/drawing/2014/main" id="{9C463304-96F6-4521-8653-A3ADA3969BCE}"/>
              </a:ext>
            </a:extLst>
          </p:cNvPr>
          <p:cNvSpPr/>
          <p:nvPr/>
        </p:nvSpPr>
        <p:spPr>
          <a:xfrm>
            <a:off x="7248128" y="3550896"/>
            <a:ext cx="4800533" cy="92333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5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زَيْنَبُ  - الأُمُّ</a:t>
            </a:r>
            <a:endParaRPr lang="ar-SA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مستطيل 13">
            <a:extLst>
              <a:ext uri="{FF2B5EF4-FFF2-40B4-BE49-F238E27FC236}">
                <a16:creationId xmlns="" xmlns:a16="http://schemas.microsoft.com/office/drawing/2014/main" id="{72BD0C93-64FD-4B61-82F2-85CBA41B05A3}"/>
              </a:ext>
            </a:extLst>
          </p:cNvPr>
          <p:cNvSpPr/>
          <p:nvPr/>
        </p:nvSpPr>
        <p:spPr>
          <a:xfrm>
            <a:off x="4704029" y="4282795"/>
            <a:ext cx="2234495" cy="92333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5400" b="1" cap="none" spc="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الْبَيْتِ</a:t>
            </a:r>
            <a:endParaRPr lang="ar-SA" sz="4800" b="1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مستطيل 14">
            <a:extLst>
              <a:ext uri="{FF2B5EF4-FFF2-40B4-BE49-F238E27FC236}">
                <a16:creationId xmlns="" xmlns:a16="http://schemas.microsoft.com/office/drawing/2014/main" id="{01FD7557-4490-452D-9F8C-70877D7632C0}"/>
              </a:ext>
            </a:extLst>
          </p:cNvPr>
          <p:cNvSpPr/>
          <p:nvPr/>
        </p:nvSpPr>
        <p:spPr>
          <a:xfrm>
            <a:off x="772055" y="3210207"/>
            <a:ext cx="3512208" cy="212365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4400" b="1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زَيْنَبُ تُحِبُّ الْخَزَفَ</a:t>
            </a:r>
          </a:p>
          <a:p>
            <a:pPr algn="ctr"/>
            <a:r>
              <a:rPr lang="ar-OM" sz="4400" b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صَنَعْتْ زَيْنَبُ مِنَ الطِّينِ كُوبًا جَمِيلًا.</a:t>
            </a:r>
            <a:endParaRPr lang="ar-SA" sz="6600" b="1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7" name="Picture 7">
            <a:extLst>
              <a:ext uri="{FF2B5EF4-FFF2-40B4-BE49-F238E27FC236}">
                <a16:creationId xmlns="" xmlns:a16="http://schemas.microsoft.com/office/drawing/2014/main" id="{644E6A78-7FEF-4F47-A007-4A3D8AE3C9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59" b="20615"/>
          <a:stretch/>
        </p:blipFill>
        <p:spPr>
          <a:xfrm>
            <a:off x="9490265" y="5335440"/>
            <a:ext cx="1560579" cy="83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23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7421975-A907-4DEC-86F2-3186A6FBA9BC}"/>
              </a:ext>
            </a:extLst>
          </p:cNvPr>
          <p:cNvSpPr txBox="1"/>
          <p:nvPr/>
        </p:nvSpPr>
        <p:spPr>
          <a:xfrm>
            <a:off x="3037141" y="782179"/>
            <a:ext cx="7758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4400" b="1" u="sng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1010B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أَقْرَأُ الْكَلِمَاتِ وَأُحَلِّلُهَا إِلَى مَقَاطِعَ صَوْتِيَّةٍ.</a:t>
            </a:r>
            <a:endParaRPr lang="en-US" sz="4800" b="1" u="sng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1010B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21DD869-05E3-4914-B0EB-CDD8CA8D6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6400"/>
            <a:ext cx="12192000" cy="388017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FC815CA-C8ED-4405-9627-9207B143F1A1}"/>
              </a:ext>
            </a:extLst>
          </p:cNvPr>
          <p:cNvSpPr txBox="1"/>
          <p:nvPr/>
        </p:nvSpPr>
        <p:spPr>
          <a:xfrm>
            <a:off x="9914050" y="3462689"/>
            <a:ext cx="20419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5400" b="1" dirty="0"/>
              <a:t>تَضْغَطُ</a:t>
            </a:r>
            <a:endParaRPr lang="en-US" sz="1400" b="1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BB876AFF-6046-46FE-A714-F902F5289B9E}"/>
              </a:ext>
            </a:extLst>
          </p:cNvPr>
          <p:cNvSpPr txBox="1"/>
          <p:nvPr/>
        </p:nvSpPr>
        <p:spPr>
          <a:xfrm>
            <a:off x="6494157" y="3515653"/>
            <a:ext cx="23141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6000" b="1" dirty="0"/>
              <a:t>قِطْعَةِ  </a:t>
            </a:r>
            <a:endParaRPr 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0985113-B9BE-4F60-9302-3681B9810634}"/>
              </a:ext>
            </a:extLst>
          </p:cNvPr>
          <p:cNvSpPr txBox="1"/>
          <p:nvPr/>
        </p:nvSpPr>
        <p:spPr>
          <a:xfrm>
            <a:off x="3629379" y="3564677"/>
            <a:ext cx="20885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6600" b="1" dirty="0"/>
              <a:t>لِيَجِفَّ</a:t>
            </a:r>
            <a:endParaRPr 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DAFB958-D185-4EAB-B8FE-8E056A6D761C}"/>
              </a:ext>
            </a:extLst>
          </p:cNvPr>
          <p:cNvSpPr txBox="1"/>
          <p:nvPr/>
        </p:nvSpPr>
        <p:spPr>
          <a:xfrm>
            <a:off x="408396" y="3417922"/>
            <a:ext cx="24348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6600" b="1" dirty="0"/>
              <a:t>شَيْئًا  </a:t>
            </a:r>
            <a:endParaRPr lang="en-US" b="1" dirty="0"/>
          </a:p>
        </p:txBody>
      </p:sp>
      <p:pic>
        <p:nvPicPr>
          <p:cNvPr id="29" name="Picture 28">
            <a:extLst>
              <a:ext uri="{FF2B5EF4-FFF2-40B4-BE49-F238E27FC236}">
                <a16:creationId xmlns="" xmlns:a16="http://schemas.microsoft.com/office/drawing/2014/main" id="{ED65FA09-ED34-469C-B445-4D96776693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68318">
            <a:off x="9632057" y="4751153"/>
            <a:ext cx="2328111" cy="20574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="" xmlns:a16="http://schemas.microsoft.com/office/drawing/2014/main" id="{EB49D07A-CF2D-48F7-86EC-55FD0441C5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68318">
            <a:off x="6320749" y="4904161"/>
            <a:ext cx="2328111" cy="20574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B7364907-4A1C-45BB-AE81-348C006373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68318">
            <a:off x="3401373" y="4751152"/>
            <a:ext cx="2328111" cy="20574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="" xmlns:a16="http://schemas.microsoft.com/office/drawing/2014/main" id="{0F4B39BE-92BE-4741-9D67-CC1A9A03B4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68318">
            <a:off x="312139" y="4758774"/>
            <a:ext cx="2328111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40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74835" y="259297"/>
            <a:ext cx="927529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800" b="1" u="sng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أَسْتَخْرِجُ مِنَ النَّصِّ كَلِمَات تَحْتَوِي عَلَى مَا يَلِي:</a:t>
            </a:r>
            <a:endParaRPr lang="en-US" sz="4800" b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671559" y="1696279"/>
            <a:ext cx="9589925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ar-OM" sz="4000" b="1" dirty="0">
                <a:solidFill>
                  <a:srgbClr val="1010B0"/>
                </a:solidFill>
              </a:rPr>
              <a:t>اللّام الشَّمْسِيَّة: </a:t>
            </a:r>
            <a:r>
              <a:rPr lang="ar-OM" b="1" dirty="0">
                <a:solidFill>
                  <a:schemeClr val="tx1"/>
                </a:solidFill>
              </a:rPr>
              <a:t>................................................................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671559" y="2625936"/>
            <a:ext cx="9638688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ar-OM" sz="4000" b="1" dirty="0">
                <a:solidFill>
                  <a:srgbClr val="C00000"/>
                </a:solidFill>
              </a:rPr>
              <a:t>اللّام القَمَرِيَّة: </a:t>
            </a:r>
            <a:r>
              <a:rPr lang="ar-OM" b="1" dirty="0">
                <a:solidFill>
                  <a:schemeClr val="tx1"/>
                </a:solidFill>
              </a:rPr>
              <a:t>..................................................................</a:t>
            </a:r>
            <a:endParaRPr lang="en-US" sz="4800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1582910" y="4508751"/>
            <a:ext cx="9767221" cy="9144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OM" sz="4000" b="1" dirty="0">
                <a:solidFill>
                  <a:srgbClr val="007635"/>
                </a:solidFill>
              </a:rPr>
              <a:t>تَنْوِينُ الْفَتْحِ:</a:t>
            </a:r>
            <a:r>
              <a:rPr lang="ar-OM" b="1" dirty="0">
                <a:solidFill>
                  <a:schemeClr val="tx1"/>
                </a:solidFill>
              </a:rPr>
              <a:t>...................................................................     </a:t>
            </a:r>
            <a:endParaRPr lang="en-US" sz="4800" b="1" dirty="0"/>
          </a:p>
        </p:txBody>
      </p:sp>
      <p:sp>
        <p:nvSpPr>
          <p:cNvPr id="18" name="Rounded Rectangle 17"/>
          <p:cNvSpPr/>
          <p:nvPr/>
        </p:nvSpPr>
        <p:spPr>
          <a:xfrm>
            <a:off x="1582910" y="3594351"/>
            <a:ext cx="9767221" cy="9144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OM" sz="4000" b="1" dirty="0">
                <a:solidFill>
                  <a:schemeClr val="tx1"/>
                </a:solidFill>
              </a:rPr>
              <a:t>تَنْوِينُ الْكَسْرِ</a:t>
            </a:r>
            <a:r>
              <a:rPr lang="ar-OM" b="1" dirty="0">
                <a:solidFill>
                  <a:schemeClr val="tx1"/>
                </a:solidFill>
              </a:rPr>
              <a:t>......................................................     </a:t>
            </a:r>
            <a:endParaRPr lang="en-US" sz="4800" b="1" dirty="0"/>
          </a:p>
        </p:txBody>
      </p:sp>
      <p:sp>
        <p:nvSpPr>
          <p:cNvPr id="19" name="Rounded Rectangle 18"/>
          <p:cNvSpPr/>
          <p:nvPr/>
        </p:nvSpPr>
        <p:spPr>
          <a:xfrm>
            <a:off x="1647176" y="5423151"/>
            <a:ext cx="9702955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OM" sz="4000" b="1" dirty="0">
                <a:solidFill>
                  <a:schemeClr val="tx1"/>
                </a:solidFill>
              </a:rPr>
              <a:t>مَدُّ الألف: </a:t>
            </a:r>
            <a:r>
              <a:rPr lang="ar-OM" b="1" dirty="0">
                <a:solidFill>
                  <a:schemeClr val="tx1"/>
                </a:solidFill>
              </a:rPr>
              <a:t>...........................................................................     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74434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24" y="0"/>
            <a:ext cx="112818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4687747" y="4051139"/>
            <a:ext cx="1088020" cy="82180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730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muhtwa.com/wp-content/uploads/%D8%A7%D8%B7%D8%A7%D8%B1%D8%A7%D8%AA-%D9%88%D8%A8%D8%B1%D8%A7%D9%88%D9%8A%D8%B2-34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9" t="15455" r="11136" b="16060"/>
          <a:stretch/>
        </p:blipFill>
        <p:spPr bwMode="auto">
          <a:xfrm>
            <a:off x="3218872" y="152400"/>
            <a:ext cx="5791200" cy="102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044317" y="282015"/>
            <a:ext cx="2140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الأَهداف: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مستطيل 14">
            <a:extLst>
              <a:ext uri="{FF2B5EF4-FFF2-40B4-BE49-F238E27FC236}">
                <a16:creationId xmlns="" xmlns:a16="http://schemas.microsoft.com/office/drawing/2014/main" id="{29C4333E-F8DD-492B-BF79-652F870277CD}"/>
              </a:ext>
            </a:extLst>
          </p:cNvPr>
          <p:cNvSpPr/>
          <p:nvPr/>
        </p:nvSpPr>
        <p:spPr>
          <a:xfrm>
            <a:off x="1013253" y="1276992"/>
            <a:ext cx="9523391" cy="424731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ar-OM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ar-OM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ar-OM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ar-OM" sz="5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ar-OM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endParaRPr lang="ar-SA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21776" y="2221989"/>
            <a:ext cx="725871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* يَقْرَأ قراءة جهرية صحيحة خالية من الأخطاء.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74948" y="2786179"/>
            <a:ext cx="451117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* </a:t>
            </a:r>
            <a:r>
              <a:rPr lang="ar-OM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يَتَعَرَّفُ عَلَى جُمْلَةِ التَّعَجُّب</a:t>
            </a:r>
            <a:r>
              <a:rPr lang="ar-OM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en-US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84891" y="3583545"/>
            <a:ext cx="639950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* يُمَيِّز حُروف الْجَرِ بِشَكْلِ أَوَاخِر الْكَلِمَات.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15296" y="1556651"/>
            <a:ext cx="51651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* يَتَحَدَّثُ عَن اللَّوْحةِ بِلُغَةٍ سَلِيمَةٍ.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59552" y="4229876"/>
            <a:ext cx="412484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* يَكْتُبُ بِخَطٍّ جَمِيلٍ وَمُرَتَّبٍ.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96640" y="4851707"/>
            <a:ext cx="667362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buFont typeface="Arial" charset="0"/>
              <a:buChar char="•"/>
            </a:pPr>
            <a:r>
              <a:rPr lang="ar-OM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*يُعَبِّرُ كِتَابِيًّا مسْتَوْحِيًا مْن مُسْتَنَد بَصَرِي.</a:t>
            </a:r>
          </a:p>
        </p:txBody>
      </p:sp>
    </p:spTree>
    <p:extLst>
      <p:ext uri="{BB962C8B-B14F-4D97-AF65-F5344CB8AC3E}">
        <p14:creationId xmlns:p14="http://schemas.microsoft.com/office/powerpoint/2010/main" val="338990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"/>
          <a:stretch/>
        </p:blipFill>
        <p:spPr bwMode="auto">
          <a:xfrm>
            <a:off x="128789" y="218941"/>
            <a:ext cx="11915372" cy="6246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6278175" y="4234657"/>
            <a:ext cx="3773347" cy="1551007"/>
          </a:xfrm>
          <a:prstGeom prst="roundRect">
            <a:avLst/>
          </a:prstGeom>
          <a:noFill/>
          <a:ln w="762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28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"/>
          <a:stretch/>
        </p:blipFill>
        <p:spPr bwMode="auto">
          <a:xfrm>
            <a:off x="0" y="501446"/>
            <a:ext cx="12117544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856498" y="3580794"/>
            <a:ext cx="4187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en-US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56497" y="4960827"/>
            <a:ext cx="4187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en-US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078610" y="4960110"/>
            <a:ext cx="4187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en-US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030380" y="3580793"/>
            <a:ext cx="4187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en-US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765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"/>
          <a:stretch/>
        </p:blipFill>
        <p:spPr bwMode="auto">
          <a:xfrm>
            <a:off x="154546" y="0"/>
            <a:ext cx="11925837" cy="6787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="" xmlns:a16="http://schemas.microsoft.com/office/drawing/2014/main" id="{7B568FE2-8A3A-45FB-AEEB-270D4D484A4B}"/>
              </a:ext>
            </a:extLst>
          </p:cNvPr>
          <p:cNvCxnSpPr/>
          <p:nvPr/>
        </p:nvCxnSpPr>
        <p:spPr>
          <a:xfrm>
            <a:off x="6626087" y="2915478"/>
            <a:ext cx="662609" cy="1139687"/>
          </a:xfrm>
          <a:prstGeom prst="straightConnector1">
            <a:avLst/>
          </a:prstGeom>
          <a:ln w="381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22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1" r="9268"/>
          <a:stretch/>
        </p:blipFill>
        <p:spPr bwMode="auto">
          <a:xfrm>
            <a:off x="1311965" y="0"/>
            <a:ext cx="92235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69497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"/>
          <a:stretch/>
        </p:blipFill>
        <p:spPr bwMode="auto">
          <a:xfrm>
            <a:off x="90152" y="9525"/>
            <a:ext cx="11955418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4611021" y="5233261"/>
            <a:ext cx="863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4800" dirty="0"/>
              <a:t>نَعَمْ</a:t>
            </a:r>
            <a:endParaRPr lang="en-US" sz="4800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9404869" y="5199125"/>
            <a:ext cx="584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4800" dirty="0"/>
              <a:t>لَا</a:t>
            </a:r>
            <a:endParaRPr lang="en-US" sz="5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0F76423-5E29-4A82-832E-15F903258CF6}"/>
              </a:ext>
            </a:extLst>
          </p:cNvPr>
          <p:cNvSpPr txBox="1"/>
          <p:nvPr/>
        </p:nvSpPr>
        <p:spPr>
          <a:xfrm>
            <a:off x="7142109" y="5170350"/>
            <a:ext cx="584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4800" dirty="0"/>
              <a:t>لَا</a:t>
            </a:r>
            <a:endParaRPr lang="en-US" sz="5400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0AAB6AB-4350-45CC-9EFF-D83649728933}"/>
              </a:ext>
            </a:extLst>
          </p:cNvPr>
          <p:cNvSpPr txBox="1"/>
          <p:nvPr/>
        </p:nvSpPr>
        <p:spPr>
          <a:xfrm>
            <a:off x="2905804" y="5170349"/>
            <a:ext cx="5840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4800" dirty="0"/>
              <a:t>لَا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23639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891179542"/>
              </p:ext>
            </p:extLst>
          </p:nvPr>
        </p:nvGraphicFramePr>
        <p:xfrm>
          <a:off x="1638460" y="717631"/>
          <a:ext cx="8998673" cy="5981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4190036" y="1888764"/>
            <a:ext cx="1307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6000" b="1" dirty="0"/>
              <a:t>مِن</a:t>
            </a:r>
            <a:endParaRPr lang="en-US" sz="6600" b="1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2421038" y="2949090"/>
            <a:ext cx="1307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6000" b="1" dirty="0"/>
              <a:t>إلَى</a:t>
            </a:r>
            <a:endParaRPr lang="en-US" sz="6600" b="1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5497976" y="3326246"/>
            <a:ext cx="1307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6000" b="1" dirty="0"/>
              <a:t>فِي</a:t>
            </a:r>
            <a:endParaRPr lang="en-US" sz="6600" b="1" dirty="0"/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3728978" y="4875980"/>
            <a:ext cx="1307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6000" b="1" dirty="0"/>
              <a:t>عَلَى</a:t>
            </a:r>
            <a:endParaRPr lang="en-US" sz="6600" b="1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8599989" y="2198663"/>
            <a:ext cx="19561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6000" b="1" dirty="0">
                <a:solidFill>
                  <a:srgbClr val="1010B0"/>
                </a:solidFill>
              </a:rPr>
              <a:t>حُرُوفُ</a:t>
            </a:r>
            <a:endParaRPr lang="en-US" sz="6600" b="1" dirty="0">
              <a:solidFill>
                <a:srgbClr val="1010B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8935654" y="4156713"/>
            <a:ext cx="19561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6000" b="1" dirty="0">
                <a:solidFill>
                  <a:srgbClr val="1010B0"/>
                </a:solidFill>
              </a:rPr>
              <a:t>الْجَرِّ</a:t>
            </a:r>
            <a:endParaRPr lang="en-US" sz="6600" b="1" dirty="0">
              <a:solidFill>
                <a:srgbClr val="1010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14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45" y="115910"/>
            <a:ext cx="11436440" cy="655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7141581" y="2108684"/>
            <a:ext cx="8218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4800" dirty="0">
                <a:solidFill>
                  <a:srgbClr val="1010B0"/>
                </a:solidFill>
              </a:rPr>
              <a:t>مِنْ</a:t>
            </a:r>
            <a:endParaRPr lang="en-US" sz="5400" dirty="0">
              <a:solidFill>
                <a:srgbClr val="1010B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6883080" y="3291231"/>
            <a:ext cx="8218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4800" dirty="0">
                <a:solidFill>
                  <a:srgbClr val="1010B0"/>
                </a:solidFill>
              </a:rPr>
              <a:t>فِي</a:t>
            </a:r>
            <a:endParaRPr lang="en-US" sz="5400" dirty="0">
              <a:solidFill>
                <a:srgbClr val="1010B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5787342" y="4437124"/>
            <a:ext cx="1198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4800" dirty="0">
                <a:solidFill>
                  <a:srgbClr val="1010B0"/>
                </a:solidFill>
              </a:rPr>
              <a:t>عَلَى</a:t>
            </a:r>
            <a:endParaRPr lang="en-US" sz="5400" dirty="0">
              <a:solidFill>
                <a:srgbClr val="1010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40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8" y="0"/>
            <a:ext cx="11668125" cy="846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2361236" y="3495187"/>
            <a:ext cx="7106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4800" dirty="0">
                <a:solidFill>
                  <a:srgbClr val="C00000"/>
                </a:solidFill>
              </a:rPr>
              <a:t>تَصْنَعُ مِنْ قِطْعَةِ الطِّينِ شَكْلًا جَمِيلًا.</a:t>
            </a:r>
            <a:endParaRPr lang="en-US" sz="5400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2542572" y="5117572"/>
            <a:ext cx="7106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4800" dirty="0">
                <a:solidFill>
                  <a:srgbClr val="1010B0"/>
                </a:solidFill>
              </a:rPr>
              <a:t>تَصْنَعُ مِنْ قِطْعَةِ الطِّينِ شَكْلًا جَمِيلًا.</a:t>
            </a:r>
            <a:endParaRPr lang="en-US" sz="5400" dirty="0">
              <a:solidFill>
                <a:srgbClr val="1010B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9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25"/>
            <a:ext cx="12201525" cy="638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0144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"/>
          <a:stretch/>
        </p:blipFill>
        <p:spPr bwMode="auto">
          <a:xfrm>
            <a:off x="0" y="335667"/>
            <a:ext cx="12192000" cy="636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068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belarabyapps.com/wp-content/uploads/2019/09/school-frame-image-free-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876800" y="4876800"/>
            <a:ext cx="2844800" cy="8382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054034" y="1981199"/>
            <a:ext cx="449033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8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التَّعلم القبلي</a:t>
            </a:r>
            <a:endParaRPr lang="en-US" sz="8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137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671331"/>
            <a:ext cx="12134850" cy="5775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3886808" y="1464185"/>
            <a:ext cx="8078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3200" b="1" dirty="0"/>
              <a:t>وَ</a:t>
            </a:r>
            <a:r>
              <a:rPr lang="ar-OM" sz="4000" b="1" dirty="0"/>
              <a:t>قُمْتُ بِوَضْعِ السَّمَادَ بْهِ وَأَحْضَرْتُ نَبْتَةً جَمِيلَةً،</a:t>
            </a:r>
            <a:endParaRPr lang="en-US" sz="3600" b="1" dirty="0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AC82763C-5701-4995-A621-BE5F82DA61CA}"/>
              </a:ext>
            </a:extLst>
          </p:cNvPr>
          <p:cNvSpPr txBox="1"/>
          <p:nvPr/>
        </p:nvSpPr>
        <p:spPr>
          <a:xfrm>
            <a:off x="3539242" y="3265911"/>
            <a:ext cx="8773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OM" sz="4000" b="1" dirty="0"/>
              <a:t>وَزَرَعْتُهَا وَسَقَيْتُهَا بِالْمَاءِ،وَأَصْبَحَ الْمَنْظَرُجَمِيلًا.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94802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076" y="0"/>
            <a:ext cx="9007636" cy="6695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729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Terminator 3"/>
          <p:cNvSpPr/>
          <p:nvPr/>
        </p:nvSpPr>
        <p:spPr>
          <a:xfrm>
            <a:off x="2685328" y="1828799"/>
            <a:ext cx="7060556" cy="2176041"/>
          </a:xfrm>
          <a:prstGeom prst="flowChartTerminato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OM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1010B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التَّقويم التَّكويني</a:t>
            </a:r>
            <a:endParaRPr lang="en-US" sz="9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1010B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567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="" xmlns:a16="http://schemas.microsoft.com/office/drawing/2014/main" id="{97BE3540-EB79-4E0E-9328-A5E7ADD8C8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5252933"/>
              </p:ext>
            </p:extLst>
          </p:nvPr>
        </p:nvGraphicFramePr>
        <p:xfrm>
          <a:off x="3021496" y="2385392"/>
          <a:ext cx="6149008" cy="3991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00A6A49-9793-4011-A74F-C48C3558BDE5}"/>
              </a:ext>
            </a:extLst>
          </p:cNvPr>
          <p:cNvSpPr/>
          <p:nvPr/>
        </p:nvSpPr>
        <p:spPr>
          <a:xfrm>
            <a:off x="2213112" y="481126"/>
            <a:ext cx="757322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أَسْتَخْرِجُ الْكَلِمَةَ الَّتِي تَحْتَوِي عَلَى </a:t>
            </a:r>
          </a:p>
          <a:p>
            <a:pPr algn="ctr"/>
            <a:r>
              <a:rPr lang="ar-OM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اللَّامِ الشَّمْسِيَّة</a:t>
            </a:r>
          </a:p>
        </p:txBody>
      </p:sp>
    </p:spTree>
    <p:extLst>
      <p:ext uri="{BB962C8B-B14F-4D97-AF65-F5344CB8AC3E}">
        <p14:creationId xmlns:p14="http://schemas.microsoft.com/office/powerpoint/2010/main" val="61896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19EE721-48CD-4248-8E1A-D2A4B3C1DF18}"/>
              </a:ext>
            </a:extLst>
          </p:cNvPr>
          <p:cNvSpPr/>
          <p:nvPr/>
        </p:nvSpPr>
        <p:spPr>
          <a:xfrm>
            <a:off x="605945" y="1403578"/>
            <a:ext cx="514916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9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محاولة جيدة</a:t>
            </a:r>
            <a:endParaRPr 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Arrow: Right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A641F071-AB1D-4728-B0C6-57EA9465E918}"/>
              </a:ext>
            </a:extLst>
          </p:cNvPr>
          <p:cNvSpPr/>
          <p:nvPr/>
        </p:nvSpPr>
        <p:spPr>
          <a:xfrm>
            <a:off x="554764" y="3005646"/>
            <a:ext cx="5251528" cy="279620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OM" sz="7200" dirty="0"/>
              <a:t>عودة للسؤال</a:t>
            </a:r>
            <a:endParaRPr lang="en-US" sz="7200" dirty="0"/>
          </a:p>
        </p:txBody>
      </p:sp>
      <p:pic>
        <p:nvPicPr>
          <p:cNvPr id="1026" name="Picture 2" descr="تعبيرات emoji شاركها مباشرة عبر الفيس بوك">
            <a:extLst>
              <a:ext uri="{FF2B5EF4-FFF2-40B4-BE49-F238E27FC236}">
                <a16:creationId xmlns="" xmlns:a16="http://schemas.microsoft.com/office/drawing/2014/main" id="{007F4268-5A51-4810-94F2-6B5CF9074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54469"/>
            <a:ext cx="5251528" cy="525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88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50F8A22E-BCFA-455A-A614-9A0BABD0A065}"/>
              </a:ext>
            </a:extLst>
          </p:cNvPr>
          <p:cNvSpPr/>
          <p:nvPr/>
        </p:nvSpPr>
        <p:spPr>
          <a:xfrm>
            <a:off x="655558" y="1006013"/>
            <a:ext cx="4201791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13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أحسنت</a:t>
            </a:r>
            <a:endParaRPr lang="en-US" sz="13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Arrow: Left 2">
            <a:hlinkClick r:id="rId2" action="ppaction://hlinksldjump"/>
            <a:extLst>
              <a:ext uri="{FF2B5EF4-FFF2-40B4-BE49-F238E27FC236}">
                <a16:creationId xmlns="" xmlns:a16="http://schemas.microsoft.com/office/drawing/2014/main" id="{3E5C26C3-7575-4A1E-B6E1-97A314BC4ED1}"/>
              </a:ext>
            </a:extLst>
          </p:cNvPr>
          <p:cNvSpPr/>
          <p:nvPr/>
        </p:nvSpPr>
        <p:spPr>
          <a:xfrm>
            <a:off x="503583" y="3429000"/>
            <a:ext cx="5234609" cy="2729948"/>
          </a:xfrm>
          <a:prstGeom prst="lef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OM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1010B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بَارك الله فيك</a:t>
            </a:r>
            <a:endParaRPr 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1010B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0" name="Picture 2" descr="Emoticon Smiley فيلم رسوم متحركة ، مبتسم, متنوعة, وجه, رسوم متحركة png">
            <a:extLst>
              <a:ext uri="{FF2B5EF4-FFF2-40B4-BE49-F238E27FC236}">
                <a16:creationId xmlns="" xmlns:a16="http://schemas.microsoft.com/office/drawing/2014/main" id="{AEC3F2DE-36E7-4E24-8635-FD44AFBA3A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E6E6E6"/>
              </a:clrFrom>
              <a:clrTo>
                <a:srgbClr val="E6E6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2" r="10890"/>
          <a:stretch/>
        </p:blipFill>
        <p:spPr bwMode="auto">
          <a:xfrm>
            <a:off x="6453810" y="1200470"/>
            <a:ext cx="5406860" cy="404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24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tse1.mm.bing.net/th?id=OIP.r9jAz-PqRN5ChZSTjGY85AHaE7&amp;pid=Api&amp;P=0&amp;w=253&amp;h=16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https://tse1.mm.bing.net/th?id=OIP.r9jAz-PqRN5ChZSTjGY85AHaE7&amp;pid=Api&amp;P=0&amp;w=253&amp;h=16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6" descr="https://tse1.mm.bing.net/th?id=OIP.r9jAz-PqRN5ChZSTjGY85AHaE7&amp;pid=Api&amp;P=0&amp;w=253&amp;h=169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8" descr="https://tse1.mm.bing.net/th?id=OIP.r9jAz-PqRN5ChZSTjGY85AHaE7&amp;pid=Api&amp;P=0&amp;w=253&amp;h=169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0" descr="https://tse3.mm.bing.net/th?id=OIP.b9wNhnZshyNsh_FsmYgzkwHaHa&amp;pid=Api&amp;P=0&amp;w=300&amp;h=300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2" descr="https://tse3.mm.bing.net/th?id=OIP.b9wNhnZshyNsh_FsmYgzkwHaHa&amp;pid=Api&amp;P=0&amp;w=300&amp;h=300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4" descr="https://tse3.mm.bing.net/th?id=OIP.b9wNhnZshyNsh_FsmYgzkwHaHa&amp;pid=Api&amp;P=0&amp;w=300&amp;h=300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6" descr="https://tse3.mm.bing.net/th?id=OIP.b9wNhnZshyNsh_FsmYgzkwHaHa&amp;pid=Api&amp;P=0&amp;w=300&amp;h=300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8" descr="https://tse3.mm.bing.net/th?id=OIP.b9wNhnZshyNsh_FsmYgzkwHaHa&amp;pid=Api&amp;P=0&amp;w=300&amp;h=300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0" descr="https://tse3.mm.bing.net/th?id=OIP.b9wNhnZshyNsh_FsmYgzkwHaHa&amp;pid=Api&amp;P=0&amp;w=300&amp;h=300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22" descr="https://tse3.mm.bing.net/th?id=OIP.b9wNhnZshyNsh_FsmYgzkwHaHa&amp;pid=Api&amp;P=0&amp;w=300&amp;h=300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24" descr="https://tse4.mm.bing.net/th?id=OIP.w94g3N0WCq87YHAhTm6R9QAAAA&amp;pid=Api&amp;P=0&amp;w=300&amp;h=300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26" descr="https://tse4.mm.bing.net/th?id=OIP.w94g3N0WCq87YHAhTm6R9QAAAA&amp;pid=Api&amp;P=0&amp;w=300&amp;h=300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222" name="Picture 30" descr="https://cdn.mosoah.com/wp-content/uploads/2020/02/04180433/s1200-3-1024x68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12738"/>
            <a:ext cx="11884025" cy="6793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Heptagon 16"/>
          <p:cNvSpPr/>
          <p:nvPr/>
        </p:nvSpPr>
        <p:spPr>
          <a:xfrm>
            <a:off x="2289175" y="2364260"/>
            <a:ext cx="7583874" cy="3242958"/>
          </a:xfrm>
          <a:prstGeom prst="heptag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OM" sz="8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التَّقويم الْخِتَامِي</a:t>
            </a:r>
            <a:endParaRPr lang="en-US" sz="8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444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8677" y="1867430"/>
            <a:ext cx="1165642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ar-OM" sz="4800" b="1" cap="none" spc="0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دَخَلَ كَرِيمٌ وَفَائِزَةُ إِلَى الْمَكْتَبَةِ. قَرَأَ كَرِيمٌ كِتَابًا عَنِ الْكَوَاكِبِ.</a:t>
            </a:r>
          </a:p>
          <a:p>
            <a:pPr algn="r"/>
            <a:r>
              <a:rPr lang="ar-OM" sz="48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وَقَرَأَتْ فَائِزَةُ كِتَابًا عَنِ السَّلَاحِفِ، قِرَاءَةُ الْكُتُبِ مُفِيدَةٌ.</a:t>
            </a:r>
          </a:p>
          <a:p>
            <a:pPr algn="r"/>
            <a:endParaRPr lang="ar-OM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15117" y="3973197"/>
            <a:ext cx="8480206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ar-OM" sz="4800" b="1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خُلُودُ تُحِبُّ الطَّبْخَ.</a:t>
            </a:r>
          </a:p>
          <a:p>
            <a:pPr algn="r"/>
            <a:r>
              <a:rPr lang="ar-OM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طَبَخَتْ خُلُودُ كَعْكَةَ الْبُرْتُقَالِ.</a:t>
            </a:r>
          </a:p>
          <a:p>
            <a:pPr algn="r"/>
            <a:r>
              <a:rPr lang="ar-OM" sz="4800" b="1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أَكَلَ خَالِدٌ الْكَعْكَةَ،وَقَالَ كَعْكَةُ الْبُرْتُقَالِ لَذِيذَةٌ.</a:t>
            </a:r>
            <a:endParaRPr lang="en-US" sz="4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2" descr="https://cdn.mosoah.com/wp-content/uploads/2020/02/02174611/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5" t="2047" r="6923" b="3312"/>
          <a:stretch/>
        </p:blipFill>
        <p:spPr bwMode="auto">
          <a:xfrm>
            <a:off x="4024655" y="406291"/>
            <a:ext cx="4408147" cy="106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533781" y="228601"/>
            <a:ext cx="308622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OM" sz="6000" b="1" cap="none" spc="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قراءة</a:t>
            </a:r>
            <a:endParaRPr lang="en-US" sz="6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679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2" action="ppaction://hlinksldjump"/>
            <a:extLst>
              <a:ext uri="{FF2B5EF4-FFF2-40B4-BE49-F238E27FC236}">
                <a16:creationId xmlns="" xmlns:a16="http://schemas.microsoft.com/office/drawing/2014/main" id="{7F884B2A-2B51-407F-9C1C-3553CE5C8E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755" y="1075518"/>
            <a:ext cx="2896004" cy="5782482"/>
          </a:xfrm>
          <a:prstGeom prst="rect">
            <a:avLst/>
          </a:prstGeom>
        </p:spPr>
      </p:pic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="" xmlns:a16="http://schemas.microsoft.com/office/drawing/2014/main" id="{54689CE6-E07E-44BE-A698-D22C627B6F0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014" y="0"/>
            <a:ext cx="3248478" cy="6077798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="" xmlns:a16="http://schemas.microsoft.com/office/drawing/2014/main" id="{1D764903-9045-4116-AC85-B146AE8535C7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0733" y="0"/>
            <a:ext cx="2991267" cy="5982535"/>
          </a:xfrm>
          <a:prstGeom prst="rect">
            <a:avLst/>
          </a:prstGeom>
        </p:spPr>
      </p:pic>
      <p:pic>
        <p:nvPicPr>
          <p:cNvPr id="11" name="Picture 10">
            <a:hlinkClick r:id="rId8" action="ppaction://hlinksldjump"/>
            <a:extLst>
              <a:ext uri="{FF2B5EF4-FFF2-40B4-BE49-F238E27FC236}">
                <a16:creationId xmlns="" xmlns:a16="http://schemas.microsoft.com/office/drawing/2014/main" id="{026D252E-06FE-4E39-A158-EAF9F050AA0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029"/>
          <a:stretch/>
        </p:blipFill>
        <p:spPr>
          <a:xfrm>
            <a:off x="6128492" y="1498292"/>
            <a:ext cx="3543795" cy="524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07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46C270B-D395-4714-A841-C4F8E3B6C0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792" y="532332"/>
            <a:ext cx="2896004" cy="5782482"/>
          </a:xfrm>
          <a:prstGeom prst="rect">
            <a:avLst/>
          </a:prstGeom>
        </p:spPr>
      </p:pic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="" xmlns:a16="http://schemas.microsoft.com/office/drawing/2014/main" id="{39626A55-063B-47FA-9177-768999400C23}"/>
              </a:ext>
            </a:extLst>
          </p:cNvPr>
          <p:cNvSpPr/>
          <p:nvPr/>
        </p:nvSpPr>
        <p:spPr>
          <a:xfrm>
            <a:off x="10866783" y="6003235"/>
            <a:ext cx="1073425" cy="609600"/>
          </a:xfrm>
          <a:prstGeom prst="roundRect">
            <a:avLst/>
          </a:prstGeom>
          <a:solidFill>
            <a:srgbClr val="A5EBF5"/>
          </a:solidFill>
          <a:ln w="57150">
            <a:solidFill>
              <a:srgbClr val="1294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dirty="0">
                <a:solidFill>
                  <a:schemeClr val="tx1"/>
                </a:solidFill>
              </a:rPr>
              <a:t>البداية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BF7FCB04-34F1-4D3F-9961-79E974C1A908}"/>
              </a:ext>
            </a:extLst>
          </p:cNvPr>
          <p:cNvSpPr/>
          <p:nvPr/>
        </p:nvSpPr>
        <p:spPr>
          <a:xfrm>
            <a:off x="3786389" y="193183"/>
            <a:ext cx="6117465" cy="1506828"/>
          </a:xfrm>
          <a:prstGeom prst="roundRect">
            <a:avLst/>
          </a:prstGeom>
          <a:solidFill>
            <a:srgbClr val="A5EBF5"/>
          </a:solidFill>
          <a:ln w="57150">
            <a:solidFill>
              <a:srgbClr val="1294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6600" b="1" dirty="0">
                <a:solidFill>
                  <a:schemeClr val="tx1"/>
                </a:solidFill>
              </a:rPr>
              <a:t>نَدَى تُحِبُّ الرَّسْمَ.   </a:t>
            </a:r>
            <a:endParaRPr lang="en-US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96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298AA6D-7FDB-4ADF-8F2A-8215B6F518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90101"/>
            <a:ext cx="3248478" cy="6077798"/>
          </a:xfrm>
          <a:prstGeom prst="rect">
            <a:avLst/>
          </a:prstGeom>
        </p:spPr>
      </p:pic>
      <p:sp>
        <p:nvSpPr>
          <p:cNvPr id="7" name="Rectangle: Rounded Corners 6">
            <a:hlinkClick r:id="rId3" action="ppaction://hlinksldjump"/>
            <a:extLst>
              <a:ext uri="{FF2B5EF4-FFF2-40B4-BE49-F238E27FC236}">
                <a16:creationId xmlns="" xmlns:a16="http://schemas.microsoft.com/office/drawing/2014/main" id="{08CB9D4F-4514-4C27-8E0D-A66EB7430101}"/>
              </a:ext>
            </a:extLst>
          </p:cNvPr>
          <p:cNvSpPr/>
          <p:nvPr/>
        </p:nvSpPr>
        <p:spPr>
          <a:xfrm>
            <a:off x="10919791" y="5950226"/>
            <a:ext cx="1031383" cy="666045"/>
          </a:xfrm>
          <a:prstGeom prst="roundRect">
            <a:avLst/>
          </a:prstGeom>
          <a:solidFill>
            <a:srgbClr val="EDB1DC"/>
          </a:solidFill>
          <a:ln w="57150">
            <a:solidFill>
              <a:srgbClr val="992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dirty="0">
                <a:solidFill>
                  <a:schemeClr val="tx1"/>
                </a:solidFill>
              </a:rPr>
              <a:t>البداية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="" xmlns:a16="http://schemas.microsoft.com/office/drawing/2014/main" id="{48E9E269-7B80-466A-8DB9-E83061E55185}"/>
              </a:ext>
            </a:extLst>
          </p:cNvPr>
          <p:cNvSpPr/>
          <p:nvPr/>
        </p:nvSpPr>
        <p:spPr>
          <a:xfrm>
            <a:off x="3901531" y="235239"/>
            <a:ext cx="6285658" cy="2250384"/>
          </a:xfrm>
          <a:prstGeom prst="roundRect">
            <a:avLst/>
          </a:prstGeom>
          <a:solidFill>
            <a:srgbClr val="EDB1DC"/>
          </a:solidFill>
          <a:ln w="57150">
            <a:solidFill>
              <a:srgbClr val="9923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6600" b="1" dirty="0">
                <a:solidFill>
                  <a:schemeClr val="tx1"/>
                </a:solidFill>
              </a:rPr>
              <a:t>تَشْعُرُ نَدَى بِمَيْلٍ كَبِيرٍ إِلَى الرَّسْمِ.</a:t>
            </a:r>
            <a:endParaRPr lang="en-US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6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CF2AD3BD-3C75-4CCB-B5C7-D071062B67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029"/>
          <a:stretch/>
        </p:blipFill>
        <p:spPr>
          <a:xfrm>
            <a:off x="0" y="557387"/>
            <a:ext cx="3543795" cy="5240438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E33B41FB-74CB-417D-B5D6-65B30F7E39D7}"/>
              </a:ext>
            </a:extLst>
          </p:cNvPr>
          <p:cNvSpPr/>
          <p:nvPr/>
        </p:nvSpPr>
        <p:spPr>
          <a:xfrm>
            <a:off x="3543796" y="377685"/>
            <a:ext cx="7068396" cy="2313999"/>
          </a:xfrm>
          <a:prstGeom prst="roundRect">
            <a:avLst/>
          </a:prstGeom>
          <a:solidFill>
            <a:srgbClr val="EDE293"/>
          </a:solidFill>
          <a:ln w="57150">
            <a:solidFill>
              <a:srgbClr val="9E8E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6600" b="1" dirty="0">
                <a:solidFill>
                  <a:schemeClr val="tx1"/>
                </a:solidFill>
              </a:rPr>
              <a:t>تَضَعُ نَدَى أَدَوَاتِ الرَّسْمِ فِي صُنْدُوقٍ.</a:t>
            </a:r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9">
            <a:hlinkClick r:id="rId3" action="ppaction://hlinksldjump"/>
            <a:extLst>
              <a:ext uri="{FF2B5EF4-FFF2-40B4-BE49-F238E27FC236}">
                <a16:creationId xmlns="" xmlns:a16="http://schemas.microsoft.com/office/drawing/2014/main" id="{33B53125-CEEC-4913-8801-DDC3C54D950D}"/>
              </a:ext>
            </a:extLst>
          </p:cNvPr>
          <p:cNvSpPr/>
          <p:nvPr/>
        </p:nvSpPr>
        <p:spPr>
          <a:xfrm>
            <a:off x="10906539" y="5950226"/>
            <a:ext cx="1044635" cy="666045"/>
          </a:xfrm>
          <a:prstGeom prst="roundRect">
            <a:avLst/>
          </a:prstGeom>
          <a:solidFill>
            <a:srgbClr val="EDE293"/>
          </a:solidFill>
          <a:ln w="57150">
            <a:solidFill>
              <a:srgbClr val="9E8E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dirty="0">
                <a:solidFill>
                  <a:schemeClr val="tx1"/>
                </a:solidFill>
              </a:rPr>
              <a:t>البداية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6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F4100A3-E00D-4C38-A1C1-9B4B44A6CD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263" y="437732"/>
            <a:ext cx="2991267" cy="5982535"/>
          </a:xfrm>
          <a:prstGeom prst="rect">
            <a:avLst/>
          </a:prstGeom>
        </p:spPr>
      </p:pic>
      <p:sp>
        <p:nvSpPr>
          <p:cNvPr id="7" name="Rectangle: Rounded Corners 6">
            <a:hlinkClick r:id="rId3" action="ppaction://hlinksldjump"/>
            <a:extLst>
              <a:ext uri="{FF2B5EF4-FFF2-40B4-BE49-F238E27FC236}">
                <a16:creationId xmlns="" xmlns:a16="http://schemas.microsoft.com/office/drawing/2014/main" id="{36415F95-D6A9-4C21-97D5-709098A869E9}"/>
              </a:ext>
            </a:extLst>
          </p:cNvPr>
          <p:cNvSpPr/>
          <p:nvPr/>
        </p:nvSpPr>
        <p:spPr>
          <a:xfrm>
            <a:off x="10880035" y="5936974"/>
            <a:ext cx="1060173" cy="675861"/>
          </a:xfrm>
          <a:prstGeom prst="roundRect">
            <a:avLst/>
          </a:prstGeom>
          <a:solidFill>
            <a:srgbClr val="D8AEDC"/>
          </a:solidFill>
          <a:ln w="57150">
            <a:solidFill>
              <a:srgbClr val="5E2B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3200" dirty="0">
                <a:solidFill>
                  <a:schemeClr val="tx1"/>
                </a:solidFill>
              </a:rPr>
              <a:t>البداية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="" xmlns:a16="http://schemas.microsoft.com/office/drawing/2014/main" id="{FFB173C4-1534-4EA8-95DD-AA222011571E}"/>
              </a:ext>
            </a:extLst>
          </p:cNvPr>
          <p:cNvSpPr/>
          <p:nvPr/>
        </p:nvSpPr>
        <p:spPr>
          <a:xfrm>
            <a:off x="3985590" y="437732"/>
            <a:ext cx="6137203" cy="2228195"/>
          </a:xfrm>
          <a:prstGeom prst="roundRect">
            <a:avLst/>
          </a:prstGeom>
          <a:solidFill>
            <a:srgbClr val="D8AEDC"/>
          </a:solidFill>
          <a:ln w="57150">
            <a:solidFill>
              <a:srgbClr val="5E2B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OM" sz="6600" b="1" dirty="0">
                <a:solidFill>
                  <a:schemeClr val="tx1"/>
                </a:solidFill>
              </a:rPr>
              <a:t>تَذْهَبُ نَدَى إِلَى الْبَحْرِ مَعَ أَبِيهَا.</a:t>
            </a:r>
            <a:endParaRPr lang="en-US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09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f1/ce/3e/f1ce3e210d764c17b1ea9e9a5407a62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5"/>
          <a:stretch/>
        </p:blipFill>
        <p:spPr bwMode="auto">
          <a:xfrm>
            <a:off x="203200" y="76200"/>
            <a:ext cx="1188720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laque 1"/>
          <p:cNvSpPr/>
          <p:nvPr/>
        </p:nvSpPr>
        <p:spPr>
          <a:xfrm>
            <a:off x="2743200" y="2057400"/>
            <a:ext cx="7924800" cy="2667000"/>
          </a:xfrm>
          <a:prstGeom prst="plaqu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OM" sz="16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التَّمهيد</a:t>
            </a:r>
            <a:endParaRPr lang="en-US" sz="166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003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308</Words>
  <Application>Microsoft Office PowerPoint</Application>
  <PresentationFormat>Custom</PresentationFormat>
  <Paragraphs>112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Droplet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firyal difallah</dc:creator>
  <cp:lastModifiedBy>LENOVO</cp:lastModifiedBy>
  <cp:revision>58</cp:revision>
  <dcterms:created xsi:type="dcterms:W3CDTF">2022-03-17T15:33:46Z</dcterms:created>
  <dcterms:modified xsi:type="dcterms:W3CDTF">2023-03-12T17:11:13Z</dcterms:modified>
</cp:coreProperties>
</file>