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39" d="100"/>
          <a:sy n="39" d="100"/>
        </p:scale>
        <p:origin x="-1380"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id-ID"/>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id-ID"/>
          </a:p>
        </p:txBody>
      </p:sp>
      <p:sp>
        <p:nvSpPr>
          <p:cNvPr id="4" name="Date Placeholder 3"/>
          <p:cNvSpPr>
            <a:spLocks noGrp="1"/>
          </p:cNvSpPr>
          <p:nvPr>
            <p:ph type="dt" sz="half" idx="10"/>
          </p:nvPr>
        </p:nvSpPr>
        <p:spPr/>
        <p:txBody>
          <a:bodyPr/>
          <a:lstStyle/>
          <a:p>
            <a:fld id="{F357F1CB-9A69-441E-B383-D3932D3CFFAC}" type="datetimeFigureOut">
              <a:rPr lang="id-ID" smtClean="0"/>
              <a:t>17/03/2016</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26732364-BCA5-4E1D-B0C2-6DD26BA2C882}" type="slidenum">
              <a:rPr lang="id-ID" smtClean="0"/>
              <a:t>‹#›</a:t>
            </a:fld>
            <a:endParaRPr lang="id-ID"/>
          </a:p>
        </p:txBody>
      </p:sp>
    </p:spTree>
    <p:extLst>
      <p:ext uri="{BB962C8B-B14F-4D97-AF65-F5344CB8AC3E}">
        <p14:creationId xmlns:p14="http://schemas.microsoft.com/office/powerpoint/2010/main" val="20423229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F357F1CB-9A69-441E-B383-D3932D3CFFAC}" type="datetimeFigureOut">
              <a:rPr lang="id-ID" smtClean="0"/>
              <a:t>17/03/2016</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26732364-BCA5-4E1D-B0C2-6DD26BA2C882}" type="slidenum">
              <a:rPr lang="id-ID" smtClean="0"/>
              <a:t>‹#›</a:t>
            </a:fld>
            <a:endParaRPr lang="id-ID"/>
          </a:p>
        </p:txBody>
      </p:sp>
    </p:spTree>
    <p:extLst>
      <p:ext uri="{BB962C8B-B14F-4D97-AF65-F5344CB8AC3E}">
        <p14:creationId xmlns:p14="http://schemas.microsoft.com/office/powerpoint/2010/main" val="31324623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id-ID"/>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F357F1CB-9A69-441E-B383-D3932D3CFFAC}" type="datetimeFigureOut">
              <a:rPr lang="id-ID" smtClean="0"/>
              <a:t>17/03/2016</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26732364-BCA5-4E1D-B0C2-6DD26BA2C882}" type="slidenum">
              <a:rPr lang="id-ID" smtClean="0"/>
              <a:t>‹#›</a:t>
            </a:fld>
            <a:endParaRPr lang="id-ID"/>
          </a:p>
        </p:txBody>
      </p:sp>
    </p:spTree>
    <p:extLst>
      <p:ext uri="{BB962C8B-B14F-4D97-AF65-F5344CB8AC3E}">
        <p14:creationId xmlns:p14="http://schemas.microsoft.com/office/powerpoint/2010/main" val="16339949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F357F1CB-9A69-441E-B383-D3932D3CFFAC}" type="datetimeFigureOut">
              <a:rPr lang="id-ID" smtClean="0"/>
              <a:t>17/03/2016</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26732364-BCA5-4E1D-B0C2-6DD26BA2C882}" type="slidenum">
              <a:rPr lang="id-ID" smtClean="0"/>
              <a:t>‹#›</a:t>
            </a:fld>
            <a:endParaRPr lang="id-ID"/>
          </a:p>
        </p:txBody>
      </p:sp>
    </p:spTree>
    <p:extLst>
      <p:ext uri="{BB962C8B-B14F-4D97-AF65-F5344CB8AC3E}">
        <p14:creationId xmlns:p14="http://schemas.microsoft.com/office/powerpoint/2010/main" val="5227459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id-ID"/>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357F1CB-9A69-441E-B383-D3932D3CFFAC}" type="datetimeFigureOut">
              <a:rPr lang="id-ID" smtClean="0"/>
              <a:t>17/03/2016</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26732364-BCA5-4E1D-B0C2-6DD26BA2C882}" type="slidenum">
              <a:rPr lang="id-ID" smtClean="0"/>
              <a:t>‹#›</a:t>
            </a:fld>
            <a:endParaRPr lang="id-ID"/>
          </a:p>
        </p:txBody>
      </p:sp>
    </p:spTree>
    <p:extLst>
      <p:ext uri="{BB962C8B-B14F-4D97-AF65-F5344CB8AC3E}">
        <p14:creationId xmlns:p14="http://schemas.microsoft.com/office/powerpoint/2010/main" val="2650388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Date Placeholder 4"/>
          <p:cNvSpPr>
            <a:spLocks noGrp="1"/>
          </p:cNvSpPr>
          <p:nvPr>
            <p:ph type="dt" sz="half" idx="10"/>
          </p:nvPr>
        </p:nvSpPr>
        <p:spPr/>
        <p:txBody>
          <a:bodyPr/>
          <a:lstStyle/>
          <a:p>
            <a:fld id="{F357F1CB-9A69-441E-B383-D3932D3CFFAC}" type="datetimeFigureOut">
              <a:rPr lang="id-ID" smtClean="0"/>
              <a:t>17/03/2016</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26732364-BCA5-4E1D-B0C2-6DD26BA2C882}" type="slidenum">
              <a:rPr lang="id-ID" smtClean="0"/>
              <a:t>‹#›</a:t>
            </a:fld>
            <a:endParaRPr lang="id-ID"/>
          </a:p>
        </p:txBody>
      </p:sp>
    </p:spTree>
    <p:extLst>
      <p:ext uri="{BB962C8B-B14F-4D97-AF65-F5344CB8AC3E}">
        <p14:creationId xmlns:p14="http://schemas.microsoft.com/office/powerpoint/2010/main" val="31028541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id-ID"/>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7" name="Date Placeholder 6"/>
          <p:cNvSpPr>
            <a:spLocks noGrp="1"/>
          </p:cNvSpPr>
          <p:nvPr>
            <p:ph type="dt" sz="half" idx="10"/>
          </p:nvPr>
        </p:nvSpPr>
        <p:spPr/>
        <p:txBody>
          <a:bodyPr/>
          <a:lstStyle/>
          <a:p>
            <a:fld id="{F357F1CB-9A69-441E-B383-D3932D3CFFAC}" type="datetimeFigureOut">
              <a:rPr lang="id-ID" smtClean="0"/>
              <a:t>17/03/2016</a:t>
            </a:fld>
            <a:endParaRPr lang="id-ID"/>
          </a:p>
        </p:txBody>
      </p:sp>
      <p:sp>
        <p:nvSpPr>
          <p:cNvPr id="8" name="Footer Placeholder 7"/>
          <p:cNvSpPr>
            <a:spLocks noGrp="1"/>
          </p:cNvSpPr>
          <p:nvPr>
            <p:ph type="ftr" sz="quarter" idx="11"/>
          </p:nvPr>
        </p:nvSpPr>
        <p:spPr/>
        <p:txBody>
          <a:bodyPr/>
          <a:lstStyle/>
          <a:p>
            <a:endParaRPr lang="id-ID"/>
          </a:p>
        </p:txBody>
      </p:sp>
      <p:sp>
        <p:nvSpPr>
          <p:cNvPr id="9" name="Slide Number Placeholder 8"/>
          <p:cNvSpPr>
            <a:spLocks noGrp="1"/>
          </p:cNvSpPr>
          <p:nvPr>
            <p:ph type="sldNum" sz="quarter" idx="12"/>
          </p:nvPr>
        </p:nvSpPr>
        <p:spPr/>
        <p:txBody>
          <a:bodyPr/>
          <a:lstStyle/>
          <a:p>
            <a:fld id="{26732364-BCA5-4E1D-B0C2-6DD26BA2C882}" type="slidenum">
              <a:rPr lang="id-ID" smtClean="0"/>
              <a:t>‹#›</a:t>
            </a:fld>
            <a:endParaRPr lang="id-ID"/>
          </a:p>
        </p:txBody>
      </p:sp>
    </p:spTree>
    <p:extLst>
      <p:ext uri="{BB962C8B-B14F-4D97-AF65-F5344CB8AC3E}">
        <p14:creationId xmlns:p14="http://schemas.microsoft.com/office/powerpoint/2010/main" val="1890128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Date Placeholder 2"/>
          <p:cNvSpPr>
            <a:spLocks noGrp="1"/>
          </p:cNvSpPr>
          <p:nvPr>
            <p:ph type="dt" sz="half" idx="10"/>
          </p:nvPr>
        </p:nvSpPr>
        <p:spPr/>
        <p:txBody>
          <a:bodyPr/>
          <a:lstStyle/>
          <a:p>
            <a:fld id="{F357F1CB-9A69-441E-B383-D3932D3CFFAC}" type="datetimeFigureOut">
              <a:rPr lang="id-ID" smtClean="0"/>
              <a:t>17/03/2016</a:t>
            </a:fld>
            <a:endParaRPr lang="id-ID"/>
          </a:p>
        </p:txBody>
      </p:sp>
      <p:sp>
        <p:nvSpPr>
          <p:cNvPr id="4" name="Footer Placeholder 3"/>
          <p:cNvSpPr>
            <a:spLocks noGrp="1"/>
          </p:cNvSpPr>
          <p:nvPr>
            <p:ph type="ftr" sz="quarter" idx="11"/>
          </p:nvPr>
        </p:nvSpPr>
        <p:spPr/>
        <p:txBody>
          <a:bodyPr/>
          <a:lstStyle/>
          <a:p>
            <a:endParaRPr lang="id-ID"/>
          </a:p>
        </p:txBody>
      </p:sp>
      <p:sp>
        <p:nvSpPr>
          <p:cNvPr id="5" name="Slide Number Placeholder 4"/>
          <p:cNvSpPr>
            <a:spLocks noGrp="1"/>
          </p:cNvSpPr>
          <p:nvPr>
            <p:ph type="sldNum" sz="quarter" idx="12"/>
          </p:nvPr>
        </p:nvSpPr>
        <p:spPr/>
        <p:txBody>
          <a:bodyPr/>
          <a:lstStyle/>
          <a:p>
            <a:fld id="{26732364-BCA5-4E1D-B0C2-6DD26BA2C882}" type="slidenum">
              <a:rPr lang="id-ID" smtClean="0"/>
              <a:t>‹#›</a:t>
            </a:fld>
            <a:endParaRPr lang="id-ID"/>
          </a:p>
        </p:txBody>
      </p:sp>
    </p:spTree>
    <p:extLst>
      <p:ext uri="{BB962C8B-B14F-4D97-AF65-F5344CB8AC3E}">
        <p14:creationId xmlns:p14="http://schemas.microsoft.com/office/powerpoint/2010/main" val="22428205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57F1CB-9A69-441E-B383-D3932D3CFFAC}" type="datetimeFigureOut">
              <a:rPr lang="id-ID" smtClean="0"/>
              <a:t>17/03/2016</a:t>
            </a:fld>
            <a:endParaRPr lang="id-ID"/>
          </a:p>
        </p:txBody>
      </p:sp>
      <p:sp>
        <p:nvSpPr>
          <p:cNvPr id="3" name="Footer Placeholder 2"/>
          <p:cNvSpPr>
            <a:spLocks noGrp="1"/>
          </p:cNvSpPr>
          <p:nvPr>
            <p:ph type="ftr" sz="quarter" idx="11"/>
          </p:nvPr>
        </p:nvSpPr>
        <p:spPr/>
        <p:txBody>
          <a:bodyPr/>
          <a:lstStyle/>
          <a:p>
            <a:endParaRPr lang="id-ID"/>
          </a:p>
        </p:txBody>
      </p:sp>
      <p:sp>
        <p:nvSpPr>
          <p:cNvPr id="4" name="Slide Number Placeholder 3"/>
          <p:cNvSpPr>
            <a:spLocks noGrp="1"/>
          </p:cNvSpPr>
          <p:nvPr>
            <p:ph type="sldNum" sz="quarter" idx="12"/>
          </p:nvPr>
        </p:nvSpPr>
        <p:spPr/>
        <p:txBody>
          <a:bodyPr/>
          <a:lstStyle/>
          <a:p>
            <a:fld id="{26732364-BCA5-4E1D-B0C2-6DD26BA2C882}" type="slidenum">
              <a:rPr lang="id-ID" smtClean="0"/>
              <a:t>‹#›</a:t>
            </a:fld>
            <a:endParaRPr lang="id-ID"/>
          </a:p>
        </p:txBody>
      </p:sp>
    </p:spTree>
    <p:extLst>
      <p:ext uri="{BB962C8B-B14F-4D97-AF65-F5344CB8AC3E}">
        <p14:creationId xmlns:p14="http://schemas.microsoft.com/office/powerpoint/2010/main" val="26869365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id-ID"/>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57F1CB-9A69-441E-B383-D3932D3CFFAC}" type="datetimeFigureOut">
              <a:rPr lang="id-ID" smtClean="0"/>
              <a:t>17/03/2016</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26732364-BCA5-4E1D-B0C2-6DD26BA2C882}" type="slidenum">
              <a:rPr lang="id-ID" smtClean="0"/>
              <a:t>‹#›</a:t>
            </a:fld>
            <a:endParaRPr lang="id-ID"/>
          </a:p>
        </p:txBody>
      </p:sp>
    </p:spTree>
    <p:extLst>
      <p:ext uri="{BB962C8B-B14F-4D97-AF65-F5344CB8AC3E}">
        <p14:creationId xmlns:p14="http://schemas.microsoft.com/office/powerpoint/2010/main" val="4807393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id-ID"/>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d-ID"/>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57F1CB-9A69-441E-B383-D3932D3CFFAC}" type="datetimeFigureOut">
              <a:rPr lang="id-ID" smtClean="0"/>
              <a:t>17/03/2016</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26732364-BCA5-4E1D-B0C2-6DD26BA2C882}" type="slidenum">
              <a:rPr lang="id-ID" smtClean="0"/>
              <a:t>‹#›</a:t>
            </a:fld>
            <a:endParaRPr lang="id-ID"/>
          </a:p>
        </p:txBody>
      </p:sp>
    </p:spTree>
    <p:extLst>
      <p:ext uri="{BB962C8B-B14F-4D97-AF65-F5344CB8AC3E}">
        <p14:creationId xmlns:p14="http://schemas.microsoft.com/office/powerpoint/2010/main" val="18412919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id-ID"/>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57F1CB-9A69-441E-B383-D3932D3CFFAC}" type="datetimeFigureOut">
              <a:rPr lang="id-ID" smtClean="0"/>
              <a:t>17/03/2016</a:t>
            </a:fld>
            <a:endParaRPr lang="id-ID"/>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d-ID"/>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732364-BCA5-4E1D-B0C2-6DD26BA2C882}" type="slidenum">
              <a:rPr lang="id-ID" smtClean="0"/>
              <a:t>‹#›</a:t>
            </a:fld>
            <a:endParaRPr lang="id-ID"/>
          </a:p>
        </p:txBody>
      </p:sp>
    </p:spTree>
    <p:extLst>
      <p:ext uri="{BB962C8B-B14F-4D97-AF65-F5344CB8AC3E}">
        <p14:creationId xmlns:p14="http://schemas.microsoft.com/office/powerpoint/2010/main" val="15808435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slide" Target="slide11.xml"/><Relationship Id="rId3" Type="http://schemas.openxmlformats.org/officeDocument/2006/relationships/slide" Target="slide12.xml"/><Relationship Id="rId7" Type="http://schemas.openxmlformats.org/officeDocument/2006/relationships/slide" Target="slide6.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8.xml"/><Relationship Id="rId5" Type="http://schemas.openxmlformats.org/officeDocument/2006/relationships/slide" Target="slide5.xml"/><Relationship Id="rId10" Type="http://schemas.openxmlformats.org/officeDocument/2006/relationships/slide" Target="slide9.xml"/><Relationship Id="rId4" Type="http://schemas.openxmlformats.org/officeDocument/2006/relationships/slide" Target="slide4.xml"/><Relationship Id="rId9" Type="http://schemas.openxmlformats.org/officeDocument/2006/relationships/slide" Target="slide10.xml"/></Relationships>
</file>

<file path=ppt/slides/_rels/slide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pattFill prst="pct90">
          <a:fgClr>
            <a:schemeClr val="accent1"/>
          </a:fgClr>
          <a:bgClr>
            <a:schemeClr val="bg1"/>
          </a:bgClr>
        </a:patt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08720"/>
            <a:ext cx="7772400" cy="1470025"/>
          </a:xfrm>
        </p:spPr>
        <p:txBody>
          <a:bodyPr>
            <a:normAutofit/>
          </a:bodyPr>
          <a:lstStyle/>
          <a:p>
            <a:r>
              <a:rPr lang="id-ID" sz="3600" dirty="0" smtClean="0">
                <a:solidFill>
                  <a:schemeClr val="bg1"/>
                </a:solidFill>
                <a:latin typeface="Broadway" pitchFamily="82" charset="0"/>
              </a:rPr>
              <a:t>SEJARAH KURIKULUM PENDIDIKAN DI INDONESIA</a:t>
            </a:r>
            <a:endParaRPr lang="id-ID" sz="3600" dirty="0">
              <a:solidFill>
                <a:schemeClr val="bg1"/>
              </a:solidFill>
              <a:latin typeface="Broadway" pitchFamily="82" charset="0"/>
            </a:endParaRPr>
          </a:p>
        </p:txBody>
      </p:sp>
      <p:sp>
        <p:nvSpPr>
          <p:cNvPr id="3" name="Subtitle 2"/>
          <p:cNvSpPr>
            <a:spLocks noGrp="1"/>
          </p:cNvSpPr>
          <p:nvPr>
            <p:ph type="subTitle" idx="1"/>
          </p:nvPr>
        </p:nvSpPr>
        <p:spPr>
          <a:xfrm>
            <a:off x="1371600" y="2636912"/>
            <a:ext cx="6400800" cy="2376264"/>
          </a:xfrm>
        </p:spPr>
        <p:txBody>
          <a:bodyPr>
            <a:normAutofit fontScale="92500" lnSpcReduction="20000"/>
          </a:bodyPr>
          <a:lstStyle/>
          <a:p>
            <a:r>
              <a:rPr lang="id-ID" dirty="0" smtClean="0">
                <a:solidFill>
                  <a:schemeClr val="bg1"/>
                </a:solidFill>
                <a:latin typeface="Aharoni" pitchFamily="2" charset="-79"/>
                <a:cs typeface="Aharoni" pitchFamily="2" charset="-79"/>
              </a:rPr>
              <a:t>KELAS 6 C</a:t>
            </a:r>
          </a:p>
          <a:p>
            <a:r>
              <a:rPr lang="id-ID" dirty="0" smtClean="0">
                <a:solidFill>
                  <a:schemeClr val="bg1"/>
                </a:solidFill>
                <a:latin typeface="Aharoni" pitchFamily="2" charset="-79"/>
                <a:cs typeface="Aharoni" pitchFamily="2" charset="-79"/>
              </a:rPr>
              <a:t>Oleh </a:t>
            </a:r>
            <a:r>
              <a:rPr lang="id-ID" dirty="0" smtClean="0">
                <a:solidFill>
                  <a:schemeClr val="bg1"/>
                </a:solidFill>
                <a:latin typeface="Aharoni" pitchFamily="2" charset="-79"/>
                <a:cs typeface="Aharoni" pitchFamily="2" charset="-79"/>
              </a:rPr>
              <a:t>kelompok: </a:t>
            </a:r>
            <a:r>
              <a:rPr lang="id-ID" dirty="0" smtClean="0">
                <a:solidFill>
                  <a:schemeClr val="bg1"/>
                </a:solidFill>
                <a:latin typeface="Aharoni" pitchFamily="2" charset="-79"/>
                <a:cs typeface="Aharoni" pitchFamily="2" charset="-79"/>
              </a:rPr>
              <a:t>9</a:t>
            </a:r>
            <a:endParaRPr lang="id-ID" dirty="0" smtClean="0">
              <a:solidFill>
                <a:schemeClr val="bg1"/>
              </a:solidFill>
              <a:latin typeface="Aharoni" pitchFamily="2" charset="-79"/>
              <a:cs typeface="Aharoni" pitchFamily="2" charset="-79"/>
            </a:endParaRPr>
          </a:p>
          <a:p>
            <a:pPr marL="514350" indent="-514350">
              <a:buAutoNum type="arabicPeriod"/>
            </a:pPr>
            <a:r>
              <a:rPr lang="id-ID" dirty="0" smtClean="0">
                <a:solidFill>
                  <a:schemeClr val="bg1"/>
                </a:solidFill>
                <a:latin typeface="Aharoni" pitchFamily="2" charset="-79"/>
                <a:cs typeface="Aharoni" pitchFamily="2" charset="-79"/>
              </a:rPr>
              <a:t>Firda Yuanita K.W</a:t>
            </a:r>
          </a:p>
          <a:p>
            <a:pPr marL="514350" indent="-514350">
              <a:buAutoNum type="arabicPeriod"/>
            </a:pPr>
            <a:r>
              <a:rPr lang="id-ID" dirty="0" smtClean="0">
                <a:solidFill>
                  <a:schemeClr val="bg1"/>
                </a:solidFill>
                <a:latin typeface="Aharoni" pitchFamily="2" charset="-79"/>
                <a:cs typeface="Aharoni" pitchFamily="2" charset="-79"/>
              </a:rPr>
              <a:t>Ahmad </a:t>
            </a:r>
            <a:r>
              <a:rPr lang="id-ID" dirty="0" smtClean="0">
                <a:solidFill>
                  <a:schemeClr val="bg1"/>
                </a:solidFill>
                <a:latin typeface="Aharoni" pitchFamily="2" charset="-79"/>
                <a:cs typeface="Aharoni" pitchFamily="2" charset="-79"/>
              </a:rPr>
              <a:t>Masrur</a:t>
            </a:r>
          </a:p>
          <a:p>
            <a:pPr marL="514350" indent="-514350">
              <a:buAutoNum type="arabicPeriod"/>
            </a:pPr>
            <a:r>
              <a:rPr lang="id-ID" dirty="0" smtClean="0">
                <a:solidFill>
                  <a:schemeClr val="bg1"/>
                </a:solidFill>
                <a:latin typeface="Aharoni" pitchFamily="2" charset="-79"/>
                <a:cs typeface="Aharoni" pitchFamily="2" charset="-79"/>
              </a:rPr>
              <a:t>Singgih riyadi</a:t>
            </a:r>
            <a:endParaRPr lang="id-ID" dirty="0">
              <a:solidFill>
                <a:schemeClr val="bg1"/>
              </a:solidFill>
              <a:latin typeface="Aharoni" pitchFamily="2" charset="-79"/>
              <a:cs typeface="Aharoni" pitchFamily="2" charset="-79"/>
            </a:endParaRPr>
          </a:p>
        </p:txBody>
      </p:sp>
    </p:spTree>
    <p:extLst>
      <p:ext uri="{BB962C8B-B14F-4D97-AF65-F5344CB8AC3E}">
        <p14:creationId xmlns:p14="http://schemas.microsoft.com/office/powerpoint/2010/main" val="34367682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pattFill prst="horzBrick">
          <a:fgClr>
            <a:schemeClr val="accent1"/>
          </a:fgClr>
          <a:bgClr>
            <a:schemeClr val="bg1"/>
          </a:bgClr>
        </a:patt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latin typeface="Broadway" pitchFamily="82" charset="0"/>
              </a:rPr>
              <a:t>2004</a:t>
            </a:r>
            <a:endParaRPr lang="id-ID" dirty="0">
              <a:latin typeface="Broadway" pitchFamily="82" charset="0"/>
            </a:endParaRPr>
          </a:p>
        </p:txBody>
      </p:sp>
      <p:sp>
        <p:nvSpPr>
          <p:cNvPr id="3" name="Content Placeholder 2"/>
          <p:cNvSpPr>
            <a:spLocks noGrp="1"/>
          </p:cNvSpPr>
          <p:nvPr>
            <p:ph idx="1"/>
          </p:nvPr>
        </p:nvSpPr>
        <p:spPr>
          <a:xfrm>
            <a:off x="683568" y="1600200"/>
            <a:ext cx="8003232" cy="4709120"/>
          </a:xfrm>
        </p:spPr>
        <p:txBody>
          <a:bodyPr>
            <a:normAutofit fontScale="77500" lnSpcReduction="20000"/>
          </a:bodyPr>
          <a:lstStyle/>
          <a:p>
            <a:pPr marL="0" indent="0">
              <a:buNone/>
            </a:pPr>
            <a:r>
              <a:rPr lang="id-ID" dirty="0">
                <a:latin typeface="Arial Narrow" pitchFamily="34" charset="0"/>
              </a:rPr>
              <a:t>Karakteristik KBK ialah : </a:t>
            </a:r>
          </a:p>
          <a:p>
            <a:pPr marL="514350" indent="-514350">
              <a:buFont typeface="+mj-lt"/>
              <a:buAutoNum type="alphaLcPeriod"/>
            </a:pPr>
            <a:r>
              <a:rPr lang="id-ID" dirty="0" smtClean="0">
                <a:latin typeface="Arial Narrow" pitchFamily="34" charset="0"/>
              </a:rPr>
              <a:t>Menekankan </a:t>
            </a:r>
            <a:r>
              <a:rPr lang="id-ID" dirty="0">
                <a:latin typeface="Arial Narrow" pitchFamily="34" charset="0"/>
              </a:rPr>
              <a:t>pada ketercapaian kompetensi siswa baik secara individual maupun klasikal </a:t>
            </a:r>
          </a:p>
          <a:p>
            <a:pPr marL="514350" indent="-514350">
              <a:buFont typeface="+mj-lt"/>
              <a:buAutoNum type="alphaLcPeriod"/>
            </a:pPr>
            <a:r>
              <a:rPr lang="id-ID" dirty="0" smtClean="0">
                <a:latin typeface="Arial Narrow" pitchFamily="34" charset="0"/>
              </a:rPr>
              <a:t>Berorientasi </a:t>
            </a:r>
            <a:r>
              <a:rPr lang="id-ID" dirty="0">
                <a:latin typeface="Arial Narrow" pitchFamily="34" charset="0"/>
              </a:rPr>
              <a:t>pada hasil belajar dan keberagaman </a:t>
            </a:r>
          </a:p>
          <a:p>
            <a:pPr marL="514350" indent="-514350">
              <a:buFont typeface="+mj-lt"/>
              <a:buAutoNum type="alphaLcPeriod"/>
            </a:pPr>
            <a:r>
              <a:rPr lang="id-ID" dirty="0" smtClean="0">
                <a:latin typeface="Arial Narrow" pitchFamily="34" charset="0"/>
              </a:rPr>
              <a:t>Penyampaian </a:t>
            </a:r>
            <a:r>
              <a:rPr lang="id-ID" dirty="0">
                <a:latin typeface="Arial Narrow" pitchFamily="34" charset="0"/>
              </a:rPr>
              <a:t>dalam pembelajaran menggunakan pendekatan dan metode bervariasi </a:t>
            </a:r>
          </a:p>
          <a:p>
            <a:pPr marL="514350" indent="-514350">
              <a:buFont typeface="+mj-lt"/>
              <a:buAutoNum type="alphaLcPeriod"/>
            </a:pPr>
            <a:r>
              <a:rPr lang="id-ID" dirty="0" smtClean="0">
                <a:latin typeface="Arial Narrow" pitchFamily="34" charset="0"/>
              </a:rPr>
              <a:t>Sumber </a:t>
            </a:r>
            <a:r>
              <a:rPr lang="id-ID" dirty="0">
                <a:latin typeface="Arial Narrow" pitchFamily="34" charset="0"/>
              </a:rPr>
              <a:t>belajar bukan hanya guru tetapi juga sumber belajar lainnya yang memenuhi unsur edukatif </a:t>
            </a:r>
          </a:p>
          <a:p>
            <a:pPr marL="514350" indent="-514350">
              <a:buFont typeface="+mj-lt"/>
              <a:buAutoNum type="alphaLcPeriod"/>
            </a:pPr>
            <a:r>
              <a:rPr lang="id-ID" dirty="0" smtClean="0">
                <a:latin typeface="Arial Narrow" pitchFamily="34" charset="0"/>
              </a:rPr>
              <a:t>Penilaian </a:t>
            </a:r>
            <a:r>
              <a:rPr lang="id-ID" dirty="0">
                <a:latin typeface="Arial Narrow" pitchFamily="34" charset="0"/>
              </a:rPr>
              <a:t>menekankan pada proses dan hasil belajar dalam upaya penguasaan atau pencapaian suatu </a:t>
            </a:r>
            <a:r>
              <a:rPr lang="id-ID" dirty="0" smtClean="0">
                <a:latin typeface="Arial Narrow" pitchFamily="34" charset="0"/>
              </a:rPr>
              <a:t>kompetensi</a:t>
            </a:r>
            <a:br>
              <a:rPr lang="id-ID" dirty="0" smtClean="0">
                <a:latin typeface="Arial Narrow" pitchFamily="34" charset="0"/>
              </a:rPr>
            </a:br>
            <a:r>
              <a:rPr lang="id-ID" dirty="0" smtClean="0">
                <a:latin typeface="Arial Narrow" pitchFamily="34" charset="0"/>
              </a:rPr>
              <a:t/>
            </a:r>
            <a:br>
              <a:rPr lang="id-ID" dirty="0" smtClean="0">
                <a:latin typeface="Arial Narrow" pitchFamily="34" charset="0"/>
              </a:rPr>
            </a:br>
            <a:endParaRPr lang="id-ID" b="1" dirty="0">
              <a:latin typeface="Arial Narrow" pitchFamily="34" charset="0"/>
            </a:endParaRPr>
          </a:p>
        </p:txBody>
      </p:sp>
      <p:sp>
        <p:nvSpPr>
          <p:cNvPr id="4" name="Left Arrow 3">
            <a:hlinkClick r:id="rId2" action="ppaction://hlinksldjump"/>
          </p:cNvPr>
          <p:cNvSpPr/>
          <p:nvPr/>
        </p:nvSpPr>
        <p:spPr>
          <a:xfrm>
            <a:off x="467544" y="5877272"/>
            <a:ext cx="1152128" cy="72008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8576779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pattFill prst="divot">
          <a:fgClr>
            <a:schemeClr val="accent1"/>
          </a:fgClr>
          <a:bgClr>
            <a:schemeClr val="bg1"/>
          </a:bgClr>
        </a:patt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latin typeface="Broadway" pitchFamily="82" charset="0"/>
              </a:rPr>
              <a:t>2006 </a:t>
            </a:r>
            <a:endParaRPr lang="id-ID" dirty="0">
              <a:latin typeface="Broadway" pitchFamily="82" charset="0"/>
            </a:endParaRPr>
          </a:p>
        </p:txBody>
      </p:sp>
      <p:sp>
        <p:nvSpPr>
          <p:cNvPr id="3" name="Content Placeholder 2"/>
          <p:cNvSpPr>
            <a:spLocks noGrp="1"/>
          </p:cNvSpPr>
          <p:nvPr>
            <p:ph idx="1"/>
          </p:nvPr>
        </p:nvSpPr>
        <p:spPr>
          <a:xfrm>
            <a:off x="1115616" y="2276872"/>
            <a:ext cx="7139136" cy="3196951"/>
          </a:xfrm>
        </p:spPr>
        <p:txBody>
          <a:bodyPr>
            <a:normAutofit lnSpcReduction="10000"/>
          </a:bodyPr>
          <a:lstStyle/>
          <a:p>
            <a:pPr marL="0" indent="0" algn="ctr">
              <a:buNone/>
            </a:pPr>
            <a:r>
              <a:rPr lang="id-ID" dirty="0">
                <a:latin typeface="Arial Narrow" pitchFamily="34" charset="0"/>
              </a:rPr>
              <a:t>Kurikulum ini memuat bahwa, guru memiliki otoritas dalam mengembangkan kurikulum secara bebas dengan memperhatikan karakteristik siswa dan lingkungan di sekolahnya</a:t>
            </a:r>
            <a:r>
              <a:rPr lang="id-ID" dirty="0" smtClean="0">
                <a:latin typeface="Arial Narrow" pitchFamily="34" charset="0"/>
              </a:rPr>
              <a:t/>
            </a:r>
            <a:br>
              <a:rPr lang="id-ID" dirty="0" smtClean="0">
                <a:latin typeface="Arial Narrow" pitchFamily="34" charset="0"/>
              </a:rPr>
            </a:br>
            <a:r>
              <a:rPr lang="id-ID" dirty="0" smtClean="0">
                <a:latin typeface="Arial Narrow" pitchFamily="34" charset="0"/>
              </a:rPr>
              <a:t/>
            </a:r>
            <a:br>
              <a:rPr lang="id-ID" dirty="0" smtClean="0">
                <a:latin typeface="Arial Narrow" pitchFamily="34" charset="0"/>
              </a:rPr>
            </a:br>
            <a:endParaRPr lang="id-ID" dirty="0">
              <a:latin typeface="Arial Narrow" pitchFamily="34" charset="0"/>
            </a:endParaRPr>
          </a:p>
        </p:txBody>
      </p:sp>
      <p:sp>
        <p:nvSpPr>
          <p:cNvPr id="4" name="Left Arrow 3">
            <a:hlinkClick r:id="rId2" action="ppaction://hlinksldjump"/>
          </p:cNvPr>
          <p:cNvSpPr/>
          <p:nvPr/>
        </p:nvSpPr>
        <p:spPr>
          <a:xfrm>
            <a:off x="467544" y="5877272"/>
            <a:ext cx="1152128" cy="72008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26908436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pattFill prst="pct10">
          <a:fgClr>
            <a:schemeClr val="accent1"/>
          </a:fgClr>
          <a:bgClr>
            <a:schemeClr val="bg1"/>
          </a:bgClr>
        </a:patt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90264"/>
            <a:ext cx="8229600" cy="1143000"/>
          </a:xfrm>
        </p:spPr>
        <p:txBody>
          <a:bodyPr/>
          <a:lstStyle/>
          <a:p>
            <a:r>
              <a:rPr lang="id-ID" dirty="0" smtClean="0">
                <a:latin typeface="Broadway" pitchFamily="82" charset="0"/>
              </a:rPr>
              <a:t>2013</a:t>
            </a:r>
            <a:endParaRPr lang="id-ID" dirty="0">
              <a:latin typeface="Broadway" pitchFamily="82" charset="0"/>
            </a:endParaRPr>
          </a:p>
        </p:txBody>
      </p:sp>
      <p:sp>
        <p:nvSpPr>
          <p:cNvPr id="3" name="Content Placeholder 2"/>
          <p:cNvSpPr>
            <a:spLocks noGrp="1"/>
          </p:cNvSpPr>
          <p:nvPr>
            <p:ph idx="1"/>
          </p:nvPr>
        </p:nvSpPr>
        <p:spPr>
          <a:xfrm>
            <a:off x="179512" y="792088"/>
            <a:ext cx="8964488" cy="5661248"/>
          </a:xfrm>
        </p:spPr>
        <p:txBody>
          <a:bodyPr>
            <a:noAutofit/>
          </a:bodyPr>
          <a:lstStyle/>
          <a:p>
            <a:pPr marL="0" indent="0">
              <a:buNone/>
            </a:pPr>
            <a:r>
              <a:rPr lang="id-ID" sz="1400" dirty="0" smtClean="0">
                <a:latin typeface="Arial Narrow" pitchFamily="34" charset="0"/>
              </a:rPr>
              <a:t>	</a:t>
            </a:r>
            <a:r>
              <a:rPr lang="id-ID" sz="1800" dirty="0" smtClean="0">
                <a:latin typeface="Arial Narrow" pitchFamily="34" charset="0"/>
              </a:rPr>
              <a:t>Kurikulum ini berbasis pada sains. Kurikulum 2013 untuk Sekolah Dasar bersifat tematik integrative. Kompetensi yang ingin dicapai adalah kompetensi yang berimbang antara sikap, keterampilan dan pengetahuan, disamping cara pembelajarannya yang holistic dan menyenangkan. Proses pembelajaran menekankan aspek kognitif, afektif, psikomotorik melalui penilaian berbasis test dan portfolio saling melengkapi. </a:t>
            </a:r>
          </a:p>
          <a:p>
            <a:pPr marL="0" indent="0">
              <a:buNone/>
            </a:pPr>
            <a:r>
              <a:rPr lang="id-ID" sz="1800" dirty="0" smtClean="0">
                <a:latin typeface="Arial Narrow" pitchFamily="34" charset="0"/>
              </a:rPr>
              <a:t>Alokasi jam pembelajaran dalam kurikulum ini bagi siswa Sekolah Dasar yakni : </a:t>
            </a:r>
          </a:p>
          <a:p>
            <a:pPr>
              <a:buFontTx/>
              <a:buChar char="-"/>
            </a:pPr>
            <a:r>
              <a:rPr lang="id-ID" sz="1800" dirty="0" smtClean="0">
                <a:latin typeface="Arial Narrow" pitchFamily="34" charset="0"/>
              </a:rPr>
              <a:t>Banyaknya jam pelajaran perminggu kelas 1 = 30 jam </a:t>
            </a:r>
          </a:p>
          <a:p>
            <a:pPr>
              <a:buFontTx/>
              <a:buChar char="-"/>
            </a:pPr>
            <a:r>
              <a:rPr lang="id-ID" sz="1800" dirty="0" smtClean="0">
                <a:latin typeface="Arial Narrow" pitchFamily="34" charset="0"/>
              </a:rPr>
              <a:t>Kelas 2 = 32 jam</a:t>
            </a:r>
          </a:p>
          <a:p>
            <a:pPr>
              <a:buFontTx/>
              <a:buChar char="-"/>
            </a:pPr>
            <a:r>
              <a:rPr lang="id-ID" sz="1800" dirty="0" smtClean="0">
                <a:latin typeface="Arial Narrow" pitchFamily="34" charset="0"/>
              </a:rPr>
              <a:t> Kelas 3 = 34 jam</a:t>
            </a:r>
          </a:p>
          <a:p>
            <a:pPr>
              <a:buFontTx/>
              <a:buChar char="-"/>
            </a:pPr>
            <a:r>
              <a:rPr lang="id-ID" sz="1800" dirty="0" smtClean="0">
                <a:latin typeface="Arial Narrow" pitchFamily="34" charset="0"/>
              </a:rPr>
              <a:t> Kelas 4,5,6 = 36 jam </a:t>
            </a:r>
          </a:p>
          <a:p>
            <a:pPr marL="0" indent="0">
              <a:buNone/>
            </a:pPr>
            <a:r>
              <a:rPr lang="id-ID" sz="1800" dirty="0" smtClean="0">
                <a:latin typeface="Arial Narrow" pitchFamily="34" charset="0"/>
              </a:rPr>
              <a:t>Alokasi waktu jam pelajaran bagi siswa Sekolah Menengah Pertama : </a:t>
            </a:r>
          </a:p>
          <a:p>
            <a:pPr>
              <a:buFontTx/>
              <a:buChar char="-"/>
            </a:pPr>
            <a:r>
              <a:rPr lang="id-ID" sz="1800" dirty="0" smtClean="0">
                <a:latin typeface="Arial Narrow" pitchFamily="34" charset="0"/>
              </a:rPr>
              <a:t>Perjam = 40 menit </a:t>
            </a:r>
          </a:p>
          <a:p>
            <a:pPr>
              <a:buFontTx/>
              <a:buChar char="-"/>
            </a:pPr>
            <a:r>
              <a:rPr lang="id-ID" sz="1800" dirty="0" smtClean="0">
                <a:latin typeface="Arial Narrow" pitchFamily="34" charset="0"/>
              </a:rPr>
              <a:t>Banyak jam pelajaran per minggu = 38 jam </a:t>
            </a:r>
          </a:p>
          <a:p>
            <a:pPr marL="0" indent="0">
              <a:buNone/>
            </a:pPr>
            <a:r>
              <a:rPr lang="id-ID" sz="1800" dirty="0" smtClean="0">
                <a:latin typeface="Arial Narrow" pitchFamily="34" charset="0"/>
              </a:rPr>
              <a:t>Alokasi waktu jam pelajaran bagi siswa Sekolah Menengah Atas :</a:t>
            </a:r>
          </a:p>
          <a:p>
            <a:pPr>
              <a:buFontTx/>
              <a:buChar char="-"/>
            </a:pPr>
            <a:r>
              <a:rPr lang="id-ID" sz="1800" dirty="0" smtClean="0">
                <a:latin typeface="Arial Narrow" pitchFamily="34" charset="0"/>
              </a:rPr>
              <a:t>Perjam = 45 menit </a:t>
            </a:r>
          </a:p>
          <a:p>
            <a:pPr>
              <a:buFontTx/>
              <a:buChar char="-"/>
            </a:pPr>
            <a:r>
              <a:rPr lang="id-ID" sz="1800" dirty="0" smtClean="0">
                <a:latin typeface="Arial Narrow" pitchFamily="34" charset="0"/>
              </a:rPr>
              <a:t>Banyaknya jam pelajaran perminggu = 39 jam </a:t>
            </a:r>
            <a:endParaRPr lang="id-ID" sz="1800" dirty="0">
              <a:latin typeface="Arial Narrow" pitchFamily="34" charset="0"/>
            </a:endParaRPr>
          </a:p>
          <a:p>
            <a:pPr marL="0" indent="0">
              <a:buNone/>
            </a:pPr>
            <a:r>
              <a:rPr lang="id-ID" sz="1800" dirty="0" smtClean="0">
                <a:latin typeface="Arial Narrow" pitchFamily="34" charset="0"/>
              </a:rPr>
              <a:t>	Dari sekian banyaknya perubahan sistem kurikulum pendidikan di Indonesia, setidaknya ada satu yang semestinya telah sukses menghasilkan tujuan-tujuan mulia masing-masing menteri pada jamannya dalam merumuskan. </a:t>
            </a:r>
          </a:p>
        </p:txBody>
      </p:sp>
    </p:spTree>
    <p:extLst>
      <p:ext uri="{BB962C8B-B14F-4D97-AF65-F5344CB8AC3E}">
        <p14:creationId xmlns:p14="http://schemas.microsoft.com/office/powerpoint/2010/main" val="21073691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pattFill prst="dotGrid">
          <a:fgClr>
            <a:schemeClr val="accent1"/>
          </a:fgClr>
          <a:bgClr>
            <a:schemeClr val="bg1"/>
          </a:bgClr>
        </a:patt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99392"/>
            <a:ext cx="8229600" cy="1143000"/>
          </a:xfrm>
        </p:spPr>
        <p:txBody>
          <a:bodyPr/>
          <a:lstStyle/>
          <a:p>
            <a:r>
              <a:rPr lang="id-ID" dirty="0" smtClean="0">
                <a:latin typeface="Arial Narrow" pitchFamily="34" charset="0"/>
              </a:rPr>
              <a:t>Kurikulum yang ada di Indonesia</a:t>
            </a:r>
            <a:endParaRPr lang="id-ID" dirty="0">
              <a:latin typeface="Arial Narrow" pitchFamily="34" charset="0"/>
            </a:endParaRPr>
          </a:p>
        </p:txBody>
      </p:sp>
      <p:sp>
        <p:nvSpPr>
          <p:cNvPr id="3" name="Content Placeholder 2"/>
          <p:cNvSpPr>
            <a:spLocks noGrp="1"/>
          </p:cNvSpPr>
          <p:nvPr>
            <p:ph idx="1"/>
          </p:nvPr>
        </p:nvSpPr>
        <p:spPr/>
        <p:txBody>
          <a:bodyPr/>
          <a:lstStyle/>
          <a:p>
            <a:endParaRPr lang="id-ID" dirty="0"/>
          </a:p>
        </p:txBody>
      </p:sp>
      <p:sp>
        <p:nvSpPr>
          <p:cNvPr id="4" name="Rounded Rectangle 3">
            <a:hlinkClick r:id="rId2" action="ppaction://hlinksldjump"/>
          </p:cNvPr>
          <p:cNvSpPr/>
          <p:nvPr/>
        </p:nvSpPr>
        <p:spPr>
          <a:xfrm>
            <a:off x="395536" y="1196752"/>
            <a:ext cx="1800200" cy="9361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latin typeface="Broadway" pitchFamily="82" charset="0"/>
              </a:rPr>
              <a:t>1947</a:t>
            </a:r>
            <a:endParaRPr lang="id-ID" dirty="0">
              <a:latin typeface="Broadway" pitchFamily="82" charset="0"/>
            </a:endParaRPr>
          </a:p>
        </p:txBody>
      </p:sp>
      <p:sp>
        <p:nvSpPr>
          <p:cNvPr id="5" name="Rounded Rectangle 4">
            <a:hlinkClick r:id="rId3" action="ppaction://hlinksldjump"/>
          </p:cNvPr>
          <p:cNvSpPr/>
          <p:nvPr/>
        </p:nvSpPr>
        <p:spPr>
          <a:xfrm>
            <a:off x="3671900" y="6093296"/>
            <a:ext cx="1296144" cy="6754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latin typeface="Broadway" pitchFamily="82" charset="0"/>
              </a:rPr>
              <a:t>2013</a:t>
            </a:r>
            <a:endParaRPr lang="id-ID" dirty="0">
              <a:latin typeface="Broadway" pitchFamily="82" charset="0"/>
            </a:endParaRPr>
          </a:p>
        </p:txBody>
      </p:sp>
      <p:sp>
        <p:nvSpPr>
          <p:cNvPr id="6" name="Rounded Rectangle 5">
            <a:hlinkClick r:id="rId4" action="ppaction://hlinksldjump"/>
          </p:cNvPr>
          <p:cNvSpPr/>
          <p:nvPr/>
        </p:nvSpPr>
        <p:spPr>
          <a:xfrm>
            <a:off x="3419872" y="1214982"/>
            <a:ext cx="1800200" cy="9361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latin typeface="Broadway" pitchFamily="82" charset="0"/>
              </a:rPr>
              <a:t>1952</a:t>
            </a:r>
            <a:endParaRPr lang="id-ID" dirty="0">
              <a:latin typeface="Broadway" pitchFamily="82" charset="0"/>
            </a:endParaRPr>
          </a:p>
        </p:txBody>
      </p:sp>
      <p:sp>
        <p:nvSpPr>
          <p:cNvPr id="7" name="Rounded Rectangle 6">
            <a:hlinkClick r:id="rId5" action="ppaction://hlinksldjump"/>
          </p:cNvPr>
          <p:cNvSpPr/>
          <p:nvPr/>
        </p:nvSpPr>
        <p:spPr>
          <a:xfrm>
            <a:off x="6451229" y="1196752"/>
            <a:ext cx="1800200" cy="9361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latin typeface="Broadway" pitchFamily="82" charset="0"/>
              </a:rPr>
              <a:t>1964</a:t>
            </a:r>
            <a:endParaRPr lang="id-ID" dirty="0">
              <a:latin typeface="Broadway" pitchFamily="82" charset="0"/>
            </a:endParaRPr>
          </a:p>
        </p:txBody>
      </p:sp>
      <p:sp>
        <p:nvSpPr>
          <p:cNvPr id="8" name="Rounded Rectangle 7">
            <a:hlinkClick r:id="rId6" action="ppaction://hlinksldjump"/>
          </p:cNvPr>
          <p:cNvSpPr/>
          <p:nvPr/>
        </p:nvSpPr>
        <p:spPr>
          <a:xfrm>
            <a:off x="496803" y="2924944"/>
            <a:ext cx="1698933" cy="9361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latin typeface="Broadway" pitchFamily="82" charset="0"/>
              </a:rPr>
              <a:t>1984</a:t>
            </a:r>
            <a:endParaRPr lang="id-ID" dirty="0">
              <a:latin typeface="Broadway" pitchFamily="82" charset="0"/>
            </a:endParaRPr>
          </a:p>
        </p:txBody>
      </p:sp>
      <p:sp>
        <p:nvSpPr>
          <p:cNvPr id="9" name="Rounded Rectangle 8"/>
          <p:cNvSpPr/>
          <p:nvPr/>
        </p:nvSpPr>
        <p:spPr>
          <a:xfrm>
            <a:off x="3455876" y="2924944"/>
            <a:ext cx="1728192" cy="9361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latin typeface="Broadway" pitchFamily="82" charset="0"/>
              </a:rPr>
              <a:t>1975</a:t>
            </a:r>
            <a:endParaRPr lang="id-ID" dirty="0">
              <a:latin typeface="Broadway" pitchFamily="82" charset="0"/>
            </a:endParaRPr>
          </a:p>
        </p:txBody>
      </p:sp>
      <p:sp>
        <p:nvSpPr>
          <p:cNvPr id="10" name="Rounded Rectangle 9">
            <a:hlinkClick r:id="rId7" action="ppaction://hlinksldjump"/>
          </p:cNvPr>
          <p:cNvSpPr/>
          <p:nvPr/>
        </p:nvSpPr>
        <p:spPr>
          <a:xfrm>
            <a:off x="6456696" y="2924944"/>
            <a:ext cx="1800200" cy="8640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latin typeface="Broadway" pitchFamily="82" charset="0"/>
              </a:rPr>
              <a:t>1968</a:t>
            </a:r>
            <a:endParaRPr lang="id-ID" dirty="0">
              <a:latin typeface="Broadway" pitchFamily="82" charset="0"/>
            </a:endParaRPr>
          </a:p>
        </p:txBody>
      </p:sp>
      <p:sp>
        <p:nvSpPr>
          <p:cNvPr id="11" name="Rounded Rectangle 10">
            <a:hlinkClick r:id="rId8" action="ppaction://hlinksldjump"/>
          </p:cNvPr>
          <p:cNvSpPr/>
          <p:nvPr/>
        </p:nvSpPr>
        <p:spPr>
          <a:xfrm>
            <a:off x="6494042" y="4797152"/>
            <a:ext cx="1750366" cy="9361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latin typeface="Broadway" pitchFamily="82" charset="0"/>
              </a:rPr>
              <a:t>2006</a:t>
            </a:r>
            <a:endParaRPr lang="id-ID" dirty="0">
              <a:latin typeface="Broadway" pitchFamily="82" charset="0"/>
            </a:endParaRPr>
          </a:p>
        </p:txBody>
      </p:sp>
      <p:sp>
        <p:nvSpPr>
          <p:cNvPr id="12" name="Rounded Rectangle 11">
            <a:hlinkClick r:id="rId9" action="ppaction://hlinksldjump"/>
          </p:cNvPr>
          <p:cNvSpPr/>
          <p:nvPr/>
        </p:nvSpPr>
        <p:spPr>
          <a:xfrm>
            <a:off x="3459586" y="4797152"/>
            <a:ext cx="1724482" cy="9361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latin typeface="Broadway" pitchFamily="82" charset="0"/>
              </a:rPr>
              <a:t>2004</a:t>
            </a:r>
            <a:endParaRPr lang="id-ID" dirty="0">
              <a:latin typeface="Broadway" pitchFamily="82" charset="0"/>
            </a:endParaRPr>
          </a:p>
        </p:txBody>
      </p:sp>
      <p:sp>
        <p:nvSpPr>
          <p:cNvPr id="13" name="Rounded Rectangle 12">
            <a:hlinkClick r:id="rId10" action="ppaction://hlinksldjump"/>
          </p:cNvPr>
          <p:cNvSpPr/>
          <p:nvPr/>
        </p:nvSpPr>
        <p:spPr>
          <a:xfrm>
            <a:off x="496803" y="4797152"/>
            <a:ext cx="1728192" cy="10081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latin typeface="Broadway" pitchFamily="82" charset="0"/>
              </a:rPr>
              <a:t>1994</a:t>
            </a:r>
            <a:endParaRPr lang="id-ID" dirty="0">
              <a:latin typeface="Broadway" pitchFamily="82" charset="0"/>
            </a:endParaRPr>
          </a:p>
        </p:txBody>
      </p:sp>
      <p:sp>
        <p:nvSpPr>
          <p:cNvPr id="14" name="Right Arrow 13"/>
          <p:cNvSpPr/>
          <p:nvPr/>
        </p:nvSpPr>
        <p:spPr>
          <a:xfrm>
            <a:off x="2555776" y="1556792"/>
            <a:ext cx="504056"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Down Arrow 14"/>
          <p:cNvSpPr/>
          <p:nvPr/>
        </p:nvSpPr>
        <p:spPr>
          <a:xfrm>
            <a:off x="7261319" y="2348880"/>
            <a:ext cx="180020" cy="4320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Right Arrow 15"/>
          <p:cNvSpPr/>
          <p:nvPr/>
        </p:nvSpPr>
        <p:spPr>
          <a:xfrm>
            <a:off x="5580112" y="1628800"/>
            <a:ext cx="504056"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Right Arrow 16"/>
          <p:cNvSpPr/>
          <p:nvPr/>
        </p:nvSpPr>
        <p:spPr>
          <a:xfrm rot="10800000">
            <a:off x="5613323" y="3248980"/>
            <a:ext cx="504056"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Right Arrow 17"/>
          <p:cNvSpPr/>
          <p:nvPr/>
        </p:nvSpPr>
        <p:spPr>
          <a:xfrm rot="10800000">
            <a:off x="2555776" y="3284984"/>
            <a:ext cx="504056"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Down Arrow 18"/>
          <p:cNvSpPr/>
          <p:nvPr/>
        </p:nvSpPr>
        <p:spPr>
          <a:xfrm>
            <a:off x="1256259" y="4149080"/>
            <a:ext cx="180020" cy="4320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Right Arrow 19"/>
          <p:cNvSpPr/>
          <p:nvPr/>
        </p:nvSpPr>
        <p:spPr>
          <a:xfrm>
            <a:off x="5536904" y="5085184"/>
            <a:ext cx="504056"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Right Arrow 20"/>
          <p:cNvSpPr/>
          <p:nvPr/>
        </p:nvSpPr>
        <p:spPr>
          <a:xfrm>
            <a:off x="2555776" y="5085184"/>
            <a:ext cx="504056"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Down Arrow 21"/>
          <p:cNvSpPr/>
          <p:nvPr/>
        </p:nvSpPr>
        <p:spPr>
          <a:xfrm rot="3815469">
            <a:off x="5627203" y="5904853"/>
            <a:ext cx="409874" cy="7200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38759286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pattFill prst="pct25">
          <a:fgClr>
            <a:schemeClr val="accent1"/>
          </a:fgClr>
          <a:bgClr>
            <a:schemeClr val="bg1"/>
          </a:bgClr>
        </a:patt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id-ID" sz="5400" dirty="0" smtClean="0">
                <a:latin typeface="Broadway" pitchFamily="82" charset="0"/>
              </a:rPr>
              <a:t>1947</a:t>
            </a:r>
            <a:endParaRPr lang="id-ID" sz="5400" dirty="0">
              <a:latin typeface="Broadway" pitchFamily="82" charset="0"/>
            </a:endParaRPr>
          </a:p>
        </p:txBody>
      </p:sp>
      <p:sp>
        <p:nvSpPr>
          <p:cNvPr id="3" name="Content Placeholder 2"/>
          <p:cNvSpPr>
            <a:spLocks noGrp="1"/>
          </p:cNvSpPr>
          <p:nvPr>
            <p:ph idx="1"/>
          </p:nvPr>
        </p:nvSpPr>
        <p:spPr>
          <a:xfrm>
            <a:off x="1681336" y="2132856"/>
            <a:ext cx="6419056" cy="2980928"/>
          </a:xfrm>
        </p:spPr>
        <p:txBody>
          <a:bodyPr>
            <a:normAutofit/>
          </a:bodyPr>
          <a:lstStyle/>
          <a:p>
            <a:pPr marL="0" indent="0">
              <a:buNone/>
            </a:pPr>
            <a:r>
              <a:rPr lang="id-ID" dirty="0" smtClean="0">
                <a:latin typeface="Arial Narrow" pitchFamily="34" charset="0"/>
              </a:rPr>
              <a:t>Kurikulum ini memuat dua hal pokok:</a:t>
            </a:r>
          </a:p>
          <a:p>
            <a:pPr marL="514350" indent="-514350">
              <a:buFont typeface="+mj-lt"/>
              <a:buAutoNum type="arabicPeriod"/>
            </a:pPr>
            <a:r>
              <a:rPr lang="id-ID" dirty="0" smtClean="0">
                <a:latin typeface="Arial Narrow" pitchFamily="34" charset="0"/>
              </a:rPr>
              <a:t>Daftar mata pelajaran dan jam pengajarannya</a:t>
            </a:r>
          </a:p>
          <a:p>
            <a:pPr marL="514350" indent="-514350">
              <a:buFont typeface="+mj-lt"/>
              <a:buAutoNum type="arabicPeriod"/>
            </a:pPr>
            <a:r>
              <a:rPr lang="id-ID" dirty="0" smtClean="0">
                <a:latin typeface="Arial Narrow" pitchFamily="34" charset="0"/>
              </a:rPr>
              <a:t>Garis-garis besar pengajaran</a:t>
            </a:r>
            <a:endParaRPr lang="id-ID" dirty="0">
              <a:latin typeface="Arial Narrow" pitchFamily="34" charset="0"/>
            </a:endParaRPr>
          </a:p>
        </p:txBody>
      </p:sp>
      <p:sp>
        <p:nvSpPr>
          <p:cNvPr id="5" name="Left Arrow 4">
            <a:hlinkClick r:id="rId2" action="ppaction://hlinksldjump"/>
          </p:cNvPr>
          <p:cNvSpPr/>
          <p:nvPr/>
        </p:nvSpPr>
        <p:spPr>
          <a:xfrm>
            <a:off x="467544" y="5877272"/>
            <a:ext cx="1152128" cy="72008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23399700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pattFill prst="trellis">
          <a:fgClr>
            <a:schemeClr val="accent1"/>
          </a:fgClr>
          <a:bgClr>
            <a:schemeClr val="bg1"/>
          </a:bgClr>
        </a:patt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id-ID" sz="5400" dirty="0" smtClean="0">
                <a:latin typeface="Broadway" pitchFamily="82" charset="0"/>
              </a:rPr>
              <a:t>1952</a:t>
            </a:r>
            <a:endParaRPr lang="id-ID" sz="5400" dirty="0">
              <a:latin typeface="Broadway" pitchFamily="82" charset="0"/>
            </a:endParaRPr>
          </a:p>
        </p:txBody>
      </p:sp>
      <p:sp>
        <p:nvSpPr>
          <p:cNvPr id="3" name="Content Placeholder 2"/>
          <p:cNvSpPr>
            <a:spLocks noGrp="1"/>
          </p:cNvSpPr>
          <p:nvPr>
            <p:ph idx="1"/>
          </p:nvPr>
        </p:nvSpPr>
        <p:spPr/>
        <p:txBody>
          <a:bodyPr>
            <a:normAutofit/>
          </a:bodyPr>
          <a:lstStyle/>
          <a:p>
            <a:pPr marL="0" indent="0">
              <a:buNone/>
            </a:pPr>
            <a:r>
              <a:rPr lang="id-ID" dirty="0" smtClean="0">
                <a:latin typeface="Arial Narrow" pitchFamily="34" charset="0"/>
              </a:rPr>
              <a:t>Kurikulum </a:t>
            </a:r>
            <a:r>
              <a:rPr lang="id-ID" dirty="0">
                <a:latin typeface="Arial Narrow" pitchFamily="34" charset="0"/>
              </a:rPr>
              <a:t>1952 Kurikulum ini memuat 5 hal pokok : </a:t>
            </a:r>
            <a:endParaRPr lang="id-ID" dirty="0" smtClean="0">
              <a:latin typeface="Arial Narrow" pitchFamily="34" charset="0"/>
            </a:endParaRPr>
          </a:p>
          <a:p>
            <a:pPr marL="514350" indent="-514350">
              <a:buFont typeface="+mj-lt"/>
              <a:buAutoNum type="alphaLcPeriod"/>
            </a:pPr>
            <a:r>
              <a:rPr lang="id-ID" dirty="0" smtClean="0">
                <a:latin typeface="Arial Narrow" pitchFamily="34" charset="0"/>
              </a:rPr>
              <a:t>Pendidikan </a:t>
            </a:r>
            <a:r>
              <a:rPr lang="id-ID" dirty="0">
                <a:latin typeface="Arial Narrow" pitchFamily="34" charset="0"/>
              </a:rPr>
              <a:t>pikiran harus dikurangi </a:t>
            </a:r>
            <a:endParaRPr lang="id-ID" dirty="0" smtClean="0">
              <a:latin typeface="Arial Narrow" pitchFamily="34" charset="0"/>
            </a:endParaRPr>
          </a:p>
          <a:p>
            <a:pPr marL="514350" indent="-514350">
              <a:buFont typeface="+mj-lt"/>
              <a:buAutoNum type="alphaLcPeriod"/>
            </a:pPr>
            <a:r>
              <a:rPr lang="id-ID" dirty="0" smtClean="0">
                <a:latin typeface="Arial Narrow" pitchFamily="34" charset="0"/>
              </a:rPr>
              <a:t>Isi </a:t>
            </a:r>
            <a:r>
              <a:rPr lang="id-ID" dirty="0">
                <a:latin typeface="Arial Narrow" pitchFamily="34" charset="0"/>
              </a:rPr>
              <a:t>pelajaran harus dihubungkan dengan kesenian </a:t>
            </a:r>
            <a:endParaRPr lang="id-ID" dirty="0" smtClean="0">
              <a:latin typeface="Arial Narrow" pitchFamily="34" charset="0"/>
            </a:endParaRPr>
          </a:p>
          <a:p>
            <a:pPr marL="514350" indent="-514350">
              <a:buFont typeface="+mj-lt"/>
              <a:buAutoNum type="alphaLcPeriod"/>
            </a:pPr>
            <a:r>
              <a:rPr lang="id-ID" dirty="0" smtClean="0">
                <a:latin typeface="Arial Narrow" pitchFamily="34" charset="0"/>
              </a:rPr>
              <a:t>Pendidikan </a:t>
            </a:r>
            <a:r>
              <a:rPr lang="id-ID" dirty="0">
                <a:latin typeface="Arial Narrow" pitchFamily="34" charset="0"/>
              </a:rPr>
              <a:t>watak </a:t>
            </a:r>
            <a:endParaRPr lang="id-ID" dirty="0" smtClean="0">
              <a:latin typeface="Arial Narrow" pitchFamily="34" charset="0"/>
            </a:endParaRPr>
          </a:p>
          <a:p>
            <a:pPr marL="514350" indent="-514350">
              <a:buFont typeface="+mj-lt"/>
              <a:buAutoNum type="alphaLcPeriod"/>
            </a:pPr>
            <a:r>
              <a:rPr lang="id-ID" dirty="0" smtClean="0">
                <a:latin typeface="Arial Narrow" pitchFamily="34" charset="0"/>
              </a:rPr>
              <a:t>Pendidikan </a:t>
            </a:r>
            <a:r>
              <a:rPr lang="id-ID" dirty="0">
                <a:latin typeface="Arial Narrow" pitchFamily="34" charset="0"/>
              </a:rPr>
              <a:t>jasmani, dan </a:t>
            </a:r>
            <a:endParaRPr lang="id-ID" dirty="0" smtClean="0">
              <a:latin typeface="Arial Narrow" pitchFamily="34" charset="0"/>
            </a:endParaRPr>
          </a:p>
          <a:p>
            <a:pPr marL="514350" indent="-514350">
              <a:buFont typeface="+mj-lt"/>
              <a:buAutoNum type="alphaLcPeriod"/>
            </a:pPr>
            <a:r>
              <a:rPr lang="id-ID" dirty="0" smtClean="0">
                <a:latin typeface="Arial Narrow" pitchFamily="34" charset="0"/>
              </a:rPr>
              <a:t>Kewarganegaraan </a:t>
            </a:r>
            <a:r>
              <a:rPr lang="id-ID" dirty="0">
                <a:latin typeface="Arial Narrow" pitchFamily="34" charset="0"/>
              </a:rPr>
              <a:t>masyarakat</a:t>
            </a:r>
            <a:r>
              <a:rPr lang="id-ID" dirty="0" smtClean="0"/>
              <a:t/>
            </a:r>
            <a:br>
              <a:rPr lang="id-ID" dirty="0" smtClean="0"/>
            </a:br>
            <a:r>
              <a:rPr lang="id-ID" dirty="0" smtClean="0"/>
              <a:t/>
            </a:r>
            <a:br>
              <a:rPr lang="id-ID" dirty="0" smtClean="0"/>
            </a:br>
            <a:endParaRPr lang="id-ID" dirty="0"/>
          </a:p>
        </p:txBody>
      </p:sp>
      <p:sp>
        <p:nvSpPr>
          <p:cNvPr id="4" name="Left Arrow 3">
            <a:hlinkClick r:id="rId2" action="ppaction://hlinksldjump"/>
          </p:cNvPr>
          <p:cNvSpPr/>
          <p:nvPr/>
        </p:nvSpPr>
        <p:spPr>
          <a:xfrm>
            <a:off x="467544" y="5877272"/>
            <a:ext cx="1152128" cy="72008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34418565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pattFill prst="narVert">
          <a:fgClr>
            <a:schemeClr val="accent1"/>
          </a:fgClr>
          <a:bgClr>
            <a:schemeClr val="bg1"/>
          </a:bgClr>
        </a:patt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latin typeface="Broadway" pitchFamily="82" charset="0"/>
              </a:rPr>
              <a:t>1964</a:t>
            </a:r>
            <a:endParaRPr lang="id-ID" dirty="0">
              <a:latin typeface="Broadway" pitchFamily="82" charset="0"/>
            </a:endParaRPr>
          </a:p>
        </p:txBody>
      </p:sp>
      <p:sp>
        <p:nvSpPr>
          <p:cNvPr id="3" name="Content Placeholder 2"/>
          <p:cNvSpPr>
            <a:spLocks noGrp="1"/>
          </p:cNvSpPr>
          <p:nvPr>
            <p:ph idx="1"/>
          </p:nvPr>
        </p:nvSpPr>
        <p:spPr>
          <a:xfrm>
            <a:off x="1321296" y="1600200"/>
            <a:ext cx="7283152" cy="4525963"/>
          </a:xfrm>
        </p:spPr>
        <p:txBody>
          <a:bodyPr>
            <a:normAutofit fontScale="62500" lnSpcReduction="20000"/>
          </a:bodyPr>
          <a:lstStyle/>
          <a:p>
            <a:pPr marL="0" indent="0">
              <a:buNone/>
            </a:pPr>
            <a:r>
              <a:rPr lang="id-ID" sz="4000" dirty="0">
                <a:latin typeface="Arial Narrow" pitchFamily="34" charset="0"/>
              </a:rPr>
              <a:t>Bentuknya memuat 5 hal pokok berikut </a:t>
            </a:r>
            <a:r>
              <a:rPr lang="id-ID" sz="4000" dirty="0" smtClean="0">
                <a:latin typeface="Arial Narrow" pitchFamily="34" charset="0"/>
              </a:rPr>
              <a:t>: </a:t>
            </a:r>
          </a:p>
          <a:p>
            <a:pPr marL="514350" indent="-514350">
              <a:buAutoNum type="alphaLcPeriod"/>
            </a:pPr>
            <a:r>
              <a:rPr lang="id-ID" sz="4000" dirty="0" smtClean="0">
                <a:latin typeface="Arial Narrow" pitchFamily="34" charset="0"/>
              </a:rPr>
              <a:t>Manusia </a:t>
            </a:r>
            <a:r>
              <a:rPr lang="id-ID" sz="4000" dirty="0">
                <a:latin typeface="Arial Narrow" pitchFamily="34" charset="0"/>
              </a:rPr>
              <a:t>Indonesia berjiwa Pancasila </a:t>
            </a:r>
            <a:endParaRPr lang="id-ID" sz="4000" dirty="0" smtClean="0">
              <a:latin typeface="Arial Narrow" pitchFamily="34" charset="0"/>
            </a:endParaRPr>
          </a:p>
          <a:p>
            <a:pPr marL="514350" indent="-514350">
              <a:buAutoNum type="alphaLcPeriod"/>
            </a:pPr>
            <a:r>
              <a:rPr lang="id-ID" sz="4000" dirty="0" smtClean="0">
                <a:latin typeface="Arial Narrow" pitchFamily="34" charset="0"/>
              </a:rPr>
              <a:t>Man </a:t>
            </a:r>
            <a:r>
              <a:rPr lang="id-ID" sz="4000" dirty="0">
                <a:latin typeface="Arial Narrow" pitchFamily="34" charset="0"/>
              </a:rPr>
              <a:t>Power </a:t>
            </a:r>
            <a:endParaRPr lang="id-ID" sz="4000" dirty="0" smtClean="0">
              <a:latin typeface="Arial Narrow" pitchFamily="34" charset="0"/>
            </a:endParaRPr>
          </a:p>
          <a:p>
            <a:pPr marL="514350" indent="-514350">
              <a:buAutoNum type="alphaLcPeriod"/>
            </a:pPr>
            <a:r>
              <a:rPr lang="id-ID" sz="4000" dirty="0" smtClean="0">
                <a:latin typeface="Arial Narrow" pitchFamily="34" charset="0"/>
              </a:rPr>
              <a:t>Kepribadian </a:t>
            </a:r>
            <a:r>
              <a:rPr lang="id-ID" sz="4000" dirty="0">
                <a:latin typeface="Arial Narrow" pitchFamily="34" charset="0"/>
              </a:rPr>
              <a:t>Kebudayaan Nasional yang luhur </a:t>
            </a:r>
            <a:endParaRPr lang="id-ID" sz="4000" dirty="0" smtClean="0">
              <a:latin typeface="Arial Narrow" pitchFamily="34" charset="0"/>
            </a:endParaRPr>
          </a:p>
          <a:p>
            <a:pPr marL="514350" indent="-514350">
              <a:buAutoNum type="alphaLcPeriod"/>
            </a:pPr>
            <a:r>
              <a:rPr lang="id-ID" sz="4000" dirty="0" smtClean="0">
                <a:latin typeface="Arial Narrow" pitchFamily="34" charset="0"/>
              </a:rPr>
              <a:t>Ilmu </a:t>
            </a:r>
            <a:r>
              <a:rPr lang="id-ID" sz="4000" dirty="0">
                <a:latin typeface="Arial Narrow" pitchFamily="34" charset="0"/>
              </a:rPr>
              <a:t>dan teknologi yang tinggi </a:t>
            </a:r>
            <a:endParaRPr lang="id-ID" sz="4000" dirty="0" smtClean="0">
              <a:latin typeface="Arial Narrow" pitchFamily="34" charset="0"/>
            </a:endParaRPr>
          </a:p>
          <a:p>
            <a:pPr marL="514350" indent="-514350">
              <a:buAutoNum type="alphaLcPeriod"/>
            </a:pPr>
            <a:r>
              <a:rPr lang="id-ID" sz="4000" dirty="0" smtClean="0">
                <a:latin typeface="Arial Narrow" pitchFamily="34" charset="0"/>
              </a:rPr>
              <a:t>Pergerakan </a:t>
            </a:r>
            <a:r>
              <a:rPr lang="id-ID" sz="4000" dirty="0">
                <a:latin typeface="Arial Narrow" pitchFamily="34" charset="0"/>
              </a:rPr>
              <a:t>rakyat dan revolusi </a:t>
            </a:r>
            <a:endParaRPr lang="id-ID" sz="4000" dirty="0" smtClean="0">
              <a:latin typeface="Arial Narrow" pitchFamily="34" charset="0"/>
            </a:endParaRPr>
          </a:p>
          <a:p>
            <a:pPr marL="514350" indent="-514350">
              <a:buAutoNum type="alphaLcPeriod"/>
            </a:pPr>
            <a:endParaRPr lang="id-ID" sz="4000" dirty="0">
              <a:latin typeface="Arial Narrow" pitchFamily="34" charset="0"/>
            </a:endParaRPr>
          </a:p>
          <a:p>
            <a:pPr marL="0" indent="0">
              <a:buNone/>
            </a:pPr>
            <a:r>
              <a:rPr lang="id-ID" sz="4000" dirty="0" smtClean="0">
                <a:latin typeface="Arial Narrow" pitchFamily="34" charset="0"/>
              </a:rPr>
              <a:t>Rencana </a:t>
            </a:r>
            <a:r>
              <a:rPr lang="id-ID" sz="4000" dirty="0">
                <a:latin typeface="Arial Narrow" pitchFamily="34" charset="0"/>
              </a:rPr>
              <a:t>pendidikan 1964 melahirkan kurikulum 1964 yang menitik beratkan pada pengembangan daya cipta, rasa, karsa, karya, dan moral yang kemudian dikenal dengan istilah Pancawardhana.</a:t>
            </a:r>
            <a:r>
              <a:rPr lang="id-ID" dirty="0" smtClean="0"/>
              <a:t/>
            </a:r>
            <a:br>
              <a:rPr lang="id-ID" dirty="0" smtClean="0"/>
            </a:br>
            <a:r>
              <a:rPr lang="id-ID" dirty="0" smtClean="0"/>
              <a:t/>
            </a:r>
            <a:br>
              <a:rPr lang="id-ID" dirty="0" smtClean="0"/>
            </a:br>
            <a:endParaRPr lang="id-ID" dirty="0"/>
          </a:p>
        </p:txBody>
      </p:sp>
      <p:sp>
        <p:nvSpPr>
          <p:cNvPr id="4" name="Left Arrow 3">
            <a:hlinkClick r:id="rId2" action="ppaction://hlinksldjump"/>
          </p:cNvPr>
          <p:cNvSpPr/>
          <p:nvPr/>
        </p:nvSpPr>
        <p:spPr>
          <a:xfrm>
            <a:off x="467544" y="5877272"/>
            <a:ext cx="1152128" cy="72008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41208405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pattFill prst="openDmnd">
          <a:fgClr>
            <a:schemeClr val="accent1"/>
          </a:fgClr>
          <a:bgClr>
            <a:schemeClr val="bg1"/>
          </a:bgClr>
        </a:patt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latin typeface="Broadway" pitchFamily="82" charset="0"/>
              </a:rPr>
              <a:t>1968</a:t>
            </a:r>
            <a:endParaRPr lang="id-ID" dirty="0">
              <a:latin typeface="Broadway" pitchFamily="82" charset="0"/>
            </a:endParaRPr>
          </a:p>
        </p:txBody>
      </p:sp>
      <p:sp>
        <p:nvSpPr>
          <p:cNvPr id="3" name="Content Placeholder 2"/>
          <p:cNvSpPr>
            <a:spLocks noGrp="1"/>
          </p:cNvSpPr>
          <p:nvPr>
            <p:ph idx="1"/>
          </p:nvPr>
        </p:nvSpPr>
        <p:spPr>
          <a:xfrm>
            <a:off x="817240" y="1711349"/>
            <a:ext cx="7571184" cy="4525963"/>
          </a:xfrm>
        </p:spPr>
        <p:txBody>
          <a:bodyPr>
            <a:normAutofit/>
          </a:bodyPr>
          <a:lstStyle/>
          <a:p>
            <a:pPr marL="0" indent="0" algn="just">
              <a:buNone/>
            </a:pPr>
            <a:r>
              <a:rPr lang="id-ID" dirty="0" smtClean="0">
                <a:latin typeface="Arial Narrow" pitchFamily="34" charset="0"/>
              </a:rPr>
              <a:t>Kurikulum </a:t>
            </a:r>
            <a:r>
              <a:rPr lang="id-ID" dirty="0">
                <a:latin typeface="Arial Narrow" pitchFamily="34" charset="0"/>
              </a:rPr>
              <a:t>ini bertujuan bahwa pendidikan ditekankan pada upaya untuk membentuk manusia Pancasila sejati, kuat dan sehat jasmani, mempertinggi kecerdasan dan keterampilan jasmani, moral, budi pekerti, dan keyakinan beragama. </a:t>
            </a:r>
            <a:r>
              <a:rPr lang="id-ID" dirty="0" smtClean="0"/>
              <a:t/>
            </a:r>
            <a:br>
              <a:rPr lang="id-ID" dirty="0" smtClean="0"/>
            </a:br>
            <a:r>
              <a:rPr lang="id-ID" dirty="0" smtClean="0"/>
              <a:t/>
            </a:r>
            <a:br>
              <a:rPr lang="id-ID" dirty="0" smtClean="0"/>
            </a:br>
            <a:endParaRPr lang="id-ID" dirty="0"/>
          </a:p>
        </p:txBody>
      </p:sp>
      <p:sp>
        <p:nvSpPr>
          <p:cNvPr id="4" name="Left Arrow 3">
            <a:hlinkClick r:id="rId2" action="ppaction://hlinksldjump"/>
          </p:cNvPr>
          <p:cNvSpPr/>
          <p:nvPr/>
        </p:nvSpPr>
        <p:spPr>
          <a:xfrm>
            <a:off x="467544" y="5877272"/>
            <a:ext cx="1152128" cy="72008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16286367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pattFill prst="pct40">
          <a:fgClr>
            <a:schemeClr val="accent1"/>
          </a:fgClr>
          <a:bgClr>
            <a:schemeClr val="bg1"/>
          </a:bgClr>
        </a:patt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99392"/>
            <a:ext cx="8229600" cy="1143000"/>
          </a:xfrm>
        </p:spPr>
        <p:txBody>
          <a:bodyPr/>
          <a:lstStyle/>
          <a:p>
            <a:r>
              <a:rPr lang="id-ID" dirty="0" smtClean="0">
                <a:latin typeface="Broadway" pitchFamily="82" charset="0"/>
              </a:rPr>
              <a:t>1975</a:t>
            </a:r>
            <a:endParaRPr lang="id-ID" dirty="0">
              <a:latin typeface="Broadway" pitchFamily="82" charset="0"/>
            </a:endParaRPr>
          </a:p>
        </p:txBody>
      </p:sp>
      <p:sp>
        <p:nvSpPr>
          <p:cNvPr id="3" name="Content Placeholder 2"/>
          <p:cNvSpPr>
            <a:spLocks noGrp="1"/>
          </p:cNvSpPr>
          <p:nvPr>
            <p:ph idx="1"/>
          </p:nvPr>
        </p:nvSpPr>
        <p:spPr>
          <a:xfrm>
            <a:off x="683568" y="908720"/>
            <a:ext cx="8075240" cy="5141168"/>
          </a:xfrm>
        </p:spPr>
        <p:txBody>
          <a:bodyPr>
            <a:noAutofit/>
          </a:bodyPr>
          <a:lstStyle/>
          <a:p>
            <a:pPr marL="0" indent="0">
              <a:buNone/>
            </a:pPr>
            <a:r>
              <a:rPr lang="id-ID" sz="2400" dirty="0">
                <a:latin typeface="Arial Narrow" pitchFamily="34" charset="0"/>
              </a:rPr>
              <a:t>Ciri-ciri kurikulum ini adalah : </a:t>
            </a:r>
          </a:p>
          <a:p>
            <a:pPr marL="514350" indent="-514350">
              <a:buFont typeface="+mj-lt"/>
              <a:buAutoNum type="alphaLcPeriod"/>
            </a:pPr>
            <a:r>
              <a:rPr lang="id-ID" sz="2400" dirty="0" smtClean="0">
                <a:latin typeface="Arial Narrow" pitchFamily="34" charset="0"/>
              </a:rPr>
              <a:t>Berorientasi </a:t>
            </a:r>
            <a:r>
              <a:rPr lang="id-ID" sz="2400" dirty="0">
                <a:latin typeface="Arial Narrow" pitchFamily="34" charset="0"/>
              </a:rPr>
              <a:t>pada tujuan </a:t>
            </a:r>
          </a:p>
          <a:p>
            <a:pPr marL="514350" indent="-514350">
              <a:buFont typeface="+mj-lt"/>
              <a:buAutoNum type="alphaLcPeriod"/>
            </a:pPr>
            <a:r>
              <a:rPr lang="id-ID" sz="2400" dirty="0" smtClean="0">
                <a:latin typeface="Arial Narrow" pitchFamily="34" charset="0"/>
              </a:rPr>
              <a:t>Menganut </a:t>
            </a:r>
            <a:r>
              <a:rPr lang="id-ID" sz="2400" dirty="0">
                <a:latin typeface="Arial Narrow" pitchFamily="34" charset="0"/>
              </a:rPr>
              <a:t>pendekatan integrative dalam arti bahwa setiap pelajaran memiliki arti dan peranan yang menunjang kepada tercapainya tujuan-tujuan yang lebih integrative. </a:t>
            </a:r>
          </a:p>
          <a:p>
            <a:pPr marL="514350" indent="-514350">
              <a:buFont typeface="+mj-lt"/>
              <a:buAutoNum type="alphaLcPeriod"/>
            </a:pPr>
            <a:r>
              <a:rPr lang="id-ID" sz="2400" dirty="0" smtClean="0">
                <a:latin typeface="Arial Narrow" pitchFamily="34" charset="0"/>
              </a:rPr>
              <a:t>Menekankan </a:t>
            </a:r>
            <a:r>
              <a:rPr lang="id-ID" sz="2400" dirty="0">
                <a:latin typeface="Arial Narrow" pitchFamily="34" charset="0"/>
              </a:rPr>
              <a:t>kepada efisiensi dan efektivitas dalam hal daya dan waktu </a:t>
            </a:r>
          </a:p>
          <a:p>
            <a:pPr marL="514350" indent="-514350">
              <a:buFont typeface="+mj-lt"/>
              <a:buAutoNum type="alphaLcPeriod"/>
            </a:pPr>
            <a:r>
              <a:rPr lang="id-ID" sz="2400" dirty="0" smtClean="0">
                <a:latin typeface="Arial Narrow" pitchFamily="34" charset="0"/>
              </a:rPr>
              <a:t>Menganut </a:t>
            </a:r>
            <a:r>
              <a:rPr lang="id-ID" sz="2400" dirty="0">
                <a:latin typeface="Arial Narrow" pitchFamily="34" charset="0"/>
              </a:rPr>
              <a:t>pendekatan system instruksional yang dikenal dengan Prosedur Pengembangan Sistem Instruksional (PPSI). System yang senantiasa mengarah kepada tercapainya tujuan yang spesifik, dapat diukur dan dirumuskan dalam bentuk tingkah laku siswa. Dipengaruhi psikologi tingkah laku dengan menekankan kepada stimulus respon dan latihan.</a:t>
            </a:r>
            <a:r>
              <a:rPr lang="id-ID" sz="2400" dirty="0" smtClean="0">
                <a:latin typeface="Arial Narrow" pitchFamily="34" charset="0"/>
              </a:rPr>
              <a:t/>
            </a:r>
            <a:br>
              <a:rPr lang="id-ID" sz="2400" dirty="0" smtClean="0">
                <a:latin typeface="Arial Narrow" pitchFamily="34" charset="0"/>
              </a:rPr>
            </a:br>
            <a:r>
              <a:rPr lang="id-ID" sz="2400" dirty="0" smtClean="0">
                <a:latin typeface="Arial Narrow" pitchFamily="34" charset="0"/>
              </a:rPr>
              <a:t/>
            </a:r>
            <a:br>
              <a:rPr lang="id-ID" sz="2400" dirty="0" smtClean="0">
                <a:latin typeface="Arial Narrow" pitchFamily="34" charset="0"/>
              </a:rPr>
            </a:br>
            <a:endParaRPr lang="id-ID" sz="2400" dirty="0">
              <a:latin typeface="Arial Narrow" pitchFamily="34" charset="0"/>
            </a:endParaRPr>
          </a:p>
        </p:txBody>
      </p:sp>
      <p:sp>
        <p:nvSpPr>
          <p:cNvPr id="4" name="Left Arrow 3">
            <a:hlinkClick r:id="rId2" action="ppaction://hlinksldjump"/>
          </p:cNvPr>
          <p:cNvSpPr/>
          <p:nvPr/>
        </p:nvSpPr>
        <p:spPr>
          <a:xfrm>
            <a:off x="467544" y="5877272"/>
            <a:ext cx="1152128" cy="72008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29575998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pattFill prst="pct80">
          <a:fgClr>
            <a:schemeClr val="accent1"/>
          </a:fgClr>
          <a:bgClr>
            <a:schemeClr val="bg1"/>
          </a:bgClr>
        </a:patt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solidFill>
                  <a:schemeClr val="bg1"/>
                </a:solidFill>
                <a:latin typeface="Broadway" pitchFamily="82" charset="0"/>
              </a:rPr>
              <a:t>1984</a:t>
            </a:r>
            <a:endParaRPr lang="id-ID" dirty="0">
              <a:solidFill>
                <a:schemeClr val="bg1"/>
              </a:solidFill>
              <a:latin typeface="Broadway" pitchFamily="82" charset="0"/>
            </a:endParaRPr>
          </a:p>
        </p:txBody>
      </p:sp>
      <p:sp>
        <p:nvSpPr>
          <p:cNvPr id="3" name="Content Placeholder 2"/>
          <p:cNvSpPr>
            <a:spLocks noGrp="1"/>
          </p:cNvSpPr>
          <p:nvPr>
            <p:ph idx="1"/>
          </p:nvPr>
        </p:nvSpPr>
        <p:spPr>
          <a:xfrm>
            <a:off x="817240" y="1340768"/>
            <a:ext cx="7643192" cy="4525963"/>
          </a:xfrm>
        </p:spPr>
        <p:txBody>
          <a:bodyPr>
            <a:noAutofit/>
          </a:bodyPr>
          <a:lstStyle/>
          <a:p>
            <a:pPr marL="0" indent="0">
              <a:buNone/>
            </a:pPr>
            <a:r>
              <a:rPr lang="id-ID" sz="2800" dirty="0">
                <a:solidFill>
                  <a:schemeClr val="bg1"/>
                </a:solidFill>
                <a:latin typeface="Arial Narrow" pitchFamily="34" charset="0"/>
              </a:rPr>
              <a:t>Ciri umum kurikulum ini adalah : </a:t>
            </a:r>
            <a:endParaRPr lang="id-ID" sz="2800" dirty="0" smtClean="0">
              <a:solidFill>
                <a:schemeClr val="bg1"/>
              </a:solidFill>
              <a:latin typeface="Arial Narrow" pitchFamily="34" charset="0"/>
            </a:endParaRPr>
          </a:p>
          <a:p>
            <a:pPr marL="514350" indent="-514350">
              <a:buFont typeface="+mj-lt"/>
              <a:buAutoNum type="alphaLcPeriod"/>
            </a:pPr>
            <a:r>
              <a:rPr lang="id-ID" sz="2800" dirty="0" smtClean="0">
                <a:solidFill>
                  <a:schemeClr val="bg1"/>
                </a:solidFill>
                <a:latin typeface="Arial Narrow" pitchFamily="34" charset="0"/>
              </a:rPr>
              <a:t>Berorientasi </a:t>
            </a:r>
            <a:r>
              <a:rPr lang="id-ID" sz="2800" dirty="0">
                <a:solidFill>
                  <a:schemeClr val="bg1"/>
                </a:solidFill>
                <a:latin typeface="Arial Narrow" pitchFamily="34" charset="0"/>
              </a:rPr>
              <a:t>kepada tujuan instruksional </a:t>
            </a:r>
            <a:endParaRPr lang="id-ID" sz="2800" dirty="0" smtClean="0">
              <a:solidFill>
                <a:schemeClr val="bg1"/>
              </a:solidFill>
              <a:latin typeface="Arial Narrow" pitchFamily="34" charset="0"/>
            </a:endParaRPr>
          </a:p>
          <a:p>
            <a:pPr marL="514350" indent="-514350">
              <a:buFont typeface="+mj-lt"/>
              <a:buAutoNum type="alphaLcPeriod"/>
            </a:pPr>
            <a:r>
              <a:rPr lang="id-ID" sz="2800" dirty="0" smtClean="0">
                <a:solidFill>
                  <a:schemeClr val="bg1"/>
                </a:solidFill>
                <a:latin typeface="Arial Narrow" pitchFamily="34" charset="0"/>
              </a:rPr>
              <a:t>Pendekatan </a:t>
            </a:r>
            <a:r>
              <a:rPr lang="id-ID" sz="2800" dirty="0">
                <a:solidFill>
                  <a:schemeClr val="bg1"/>
                </a:solidFill>
                <a:latin typeface="Arial Narrow" pitchFamily="34" charset="0"/>
              </a:rPr>
              <a:t>pengajarannya berpusat pada anak didik melalui cara belajar siswa aktif. </a:t>
            </a:r>
            <a:endParaRPr lang="id-ID" sz="2800" dirty="0" smtClean="0">
              <a:solidFill>
                <a:schemeClr val="bg1"/>
              </a:solidFill>
              <a:latin typeface="Arial Narrow" pitchFamily="34" charset="0"/>
            </a:endParaRPr>
          </a:p>
          <a:p>
            <a:pPr marL="514350" indent="-514350">
              <a:buFont typeface="+mj-lt"/>
              <a:buAutoNum type="alphaLcPeriod"/>
            </a:pPr>
            <a:r>
              <a:rPr lang="id-ID" sz="2800" dirty="0" smtClean="0">
                <a:solidFill>
                  <a:schemeClr val="bg1"/>
                </a:solidFill>
                <a:latin typeface="Arial Narrow" pitchFamily="34" charset="0"/>
              </a:rPr>
              <a:t>Materi </a:t>
            </a:r>
            <a:r>
              <a:rPr lang="id-ID" sz="2800" dirty="0">
                <a:solidFill>
                  <a:schemeClr val="bg1"/>
                </a:solidFill>
                <a:latin typeface="Arial Narrow" pitchFamily="34" charset="0"/>
              </a:rPr>
              <a:t>pelajaran dikemas dengan menggunakan pendekatan spiral </a:t>
            </a:r>
          </a:p>
          <a:p>
            <a:pPr marL="514350" indent="-514350">
              <a:buFont typeface="+mj-lt"/>
              <a:buAutoNum type="alphaLcPeriod"/>
            </a:pPr>
            <a:r>
              <a:rPr lang="id-ID" sz="2800" dirty="0" smtClean="0">
                <a:solidFill>
                  <a:schemeClr val="bg1"/>
                </a:solidFill>
                <a:latin typeface="Arial Narrow" pitchFamily="34" charset="0"/>
              </a:rPr>
              <a:t>Menanamkan </a:t>
            </a:r>
            <a:r>
              <a:rPr lang="id-ID" sz="2800" dirty="0">
                <a:solidFill>
                  <a:schemeClr val="bg1"/>
                </a:solidFill>
                <a:latin typeface="Arial Narrow" pitchFamily="34" charset="0"/>
              </a:rPr>
              <a:t>pengertian terlebih dahulu sebelum diberikan latihan </a:t>
            </a:r>
            <a:endParaRPr lang="id-ID" sz="2800" dirty="0" smtClean="0">
              <a:solidFill>
                <a:schemeClr val="bg1"/>
              </a:solidFill>
              <a:latin typeface="Arial Narrow" pitchFamily="34" charset="0"/>
            </a:endParaRPr>
          </a:p>
          <a:p>
            <a:pPr marL="514350" indent="-514350">
              <a:buFont typeface="+mj-lt"/>
              <a:buAutoNum type="alphaLcPeriod"/>
            </a:pPr>
            <a:r>
              <a:rPr lang="id-ID" sz="2800" dirty="0" smtClean="0">
                <a:solidFill>
                  <a:schemeClr val="bg1"/>
                </a:solidFill>
                <a:latin typeface="Arial Narrow" pitchFamily="34" charset="0"/>
              </a:rPr>
              <a:t>Menggunakan </a:t>
            </a:r>
            <a:r>
              <a:rPr lang="id-ID" sz="2800" dirty="0">
                <a:solidFill>
                  <a:schemeClr val="bg1"/>
                </a:solidFill>
                <a:latin typeface="Arial Narrow" pitchFamily="34" charset="0"/>
              </a:rPr>
              <a:t>pendekatan keterampilan proses</a:t>
            </a:r>
            <a:r>
              <a:rPr lang="id-ID" sz="2800" dirty="0" smtClean="0">
                <a:solidFill>
                  <a:schemeClr val="bg1"/>
                </a:solidFill>
                <a:latin typeface="Arial Narrow" pitchFamily="34" charset="0"/>
              </a:rPr>
              <a:t/>
            </a:r>
            <a:br>
              <a:rPr lang="id-ID" sz="2800" dirty="0" smtClean="0">
                <a:solidFill>
                  <a:schemeClr val="bg1"/>
                </a:solidFill>
                <a:latin typeface="Arial Narrow" pitchFamily="34" charset="0"/>
              </a:rPr>
            </a:br>
            <a:r>
              <a:rPr lang="id-ID" sz="2800" dirty="0" smtClean="0">
                <a:solidFill>
                  <a:schemeClr val="bg1"/>
                </a:solidFill>
                <a:latin typeface="Arial Narrow" pitchFamily="34" charset="0"/>
              </a:rPr>
              <a:t/>
            </a:r>
            <a:br>
              <a:rPr lang="id-ID" sz="2800" dirty="0" smtClean="0">
                <a:solidFill>
                  <a:schemeClr val="bg1"/>
                </a:solidFill>
                <a:latin typeface="Arial Narrow" pitchFamily="34" charset="0"/>
              </a:rPr>
            </a:br>
            <a:endParaRPr lang="id-ID" sz="2800" dirty="0">
              <a:solidFill>
                <a:schemeClr val="bg1"/>
              </a:solidFill>
              <a:latin typeface="Arial Narrow" pitchFamily="34" charset="0"/>
            </a:endParaRPr>
          </a:p>
        </p:txBody>
      </p:sp>
      <p:sp>
        <p:nvSpPr>
          <p:cNvPr id="4" name="Left Arrow 3">
            <a:hlinkClick r:id="rId2" action="ppaction://hlinksldjump"/>
          </p:cNvPr>
          <p:cNvSpPr/>
          <p:nvPr/>
        </p:nvSpPr>
        <p:spPr>
          <a:xfrm>
            <a:off x="467544" y="5877272"/>
            <a:ext cx="1152128" cy="72008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18924878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pattFill prst="smConfetti">
          <a:fgClr>
            <a:schemeClr val="accent1"/>
          </a:fgClr>
          <a:bgClr>
            <a:schemeClr val="bg1"/>
          </a:bgClr>
        </a:patt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latin typeface="Broadway" pitchFamily="82" charset="0"/>
              </a:rPr>
              <a:t>1994</a:t>
            </a:r>
            <a:endParaRPr lang="id-ID" dirty="0">
              <a:latin typeface="Broadway" pitchFamily="82" charset="0"/>
            </a:endParaRPr>
          </a:p>
        </p:txBody>
      </p:sp>
      <p:sp>
        <p:nvSpPr>
          <p:cNvPr id="3" name="Content Placeholder 2"/>
          <p:cNvSpPr>
            <a:spLocks noGrp="1"/>
          </p:cNvSpPr>
          <p:nvPr>
            <p:ph idx="1"/>
          </p:nvPr>
        </p:nvSpPr>
        <p:spPr/>
        <p:txBody>
          <a:bodyPr>
            <a:normAutofit fontScale="77500" lnSpcReduction="20000"/>
          </a:bodyPr>
          <a:lstStyle/>
          <a:p>
            <a:pPr marL="0" indent="0">
              <a:buNone/>
            </a:pPr>
            <a:r>
              <a:rPr lang="id-ID" dirty="0" smtClean="0">
                <a:latin typeface="Arial Narrow" pitchFamily="34" charset="0"/>
              </a:rPr>
              <a:t>Kurikulum </a:t>
            </a:r>
            <a:r>
              <a:rPr lang="id-ID" dirty="0">
                <a:latin typeface="Arial Narrow" pitchFamily="34" charset="0"/>
              </a:rPr>
              <a:t>1994 Ciri umum kurikulum ini adalah : </a:t>
            </a:r>
            <a:endParaRPr lang="id-ID" dirty="0" smtClean="0">
              <a:latin typeface="Arial Narrow" pitchFamily="34" charset="0"/>
            </a:endParaRPr>
          </a:p>
          <a:p>
            <a:pPr marL="514350" indent="-514350">
              <a:buFont typeface="+mj-lt"/>
              <a:buAutoNum type="alphaLcPeriod"/>
            </a:pPr>
            <a:r>
              <a:rPr lang="id-ID" dirty="0" smtClean="0">
                <a:latin typeface="Arial Narrow" pitchFamily="34" charset="0"/>
              </a:rPr>
              <a:t>Sifat </a:t>
            </a:r>
            <a:r>
              <a:rPr lang="id-ID" dirty="0">
                <a:latin typeface="Arial Narrow" pitchFamily="34" charset="0"/>
              </a:rPr>
              <a:t>kurikulum objective based curriculum </a:t>
            </a:r>
            <a:endParaRPr lang="id-ID" dirty="0" smtClean="0">
              <a:latin typeface="Arial Narrow" pitchFamily="34" charset="0"/>
            </a:endParaRPr>
          </a:p>
          <a:p>
            <a:pPr marL="514350" indent="-514350">
              <a:buFont typeface="+mj-lt"/>
              <a:buAutoNum type="alphaLcPeriod"/>
            </a:pPr>
            <a:r>
              <a:rPr lang="id-ID" dirty="0" smtClean="0">
                <a:latin typeface="Arial Narrow" pitchFamily="34" charset="0"/>
              </a:rPr>
              <a:t>Pembagian </a:t>
            </a:r>
            <a:r>
              <a:rPr lang="id-ID" dirty="0">
                <a:latin typeface="Arial Narrow" pitchFamily="34" charset="0"/>
              </a:rPr>
              <a:t>tahapan pelajaran disekolah dengan system caturwulan </a:t>
            </a:r>
            <a:endParaRPr lang="id-ID" dirty="0" smtClean="0">
              <a:latin typeface="Arial Narrow" pitchFamily="34" charset="0"/>
            </a:endParaRPr>
          </a:p>
          <a:p>
            <a:pPr marL="514350" indent="-514350">
              <a:buFont typeface="+mj-lt"/>
              <a:buAutoNum type="alphaLcPeriod"/>
            </a:pPr>
            <a:r>
              <a:rPr lang="id-ID" dirty="0" smtClean="0">
                <a:latin typeface="Arial Narrow" pitchFamily="34" charset="0"/>
              </a:rPr>
              <a:t>Pembelajaran </a:t>
            </a:r>
            <a:r>
              <a:rPr lang="id-ID" dirty="0">
                <a:latin typeface="Arial Narrow" pitchFamily="34" charset="0"/>
              </a:rPr>
              <a:t>di sekolah lebih menekankan materi pelajaran yang cukup padat </a:t>
            </a:r>
            <a:endParaRPr lang="id-ID" dirty="0" smtClean="0">
              <a:latin typeface="Arial Narrow" pitchFamily="34" charset="0"/>
            </a:endParaRPr>
          </a:p>
          <a:p>
            <a:pPr marL="514350" indent="-514350">
              <a:buFont typeface="+mj-lt"/>
              <a:buAutoNum type="alphaLcPeriod"/>
            </a:pPr>
            <a:r>
              <a:rPr lang="id-ID" dirty="0" smtClean="0">
                <a:latin typeface="Arial Narrow" pitchFamily="34" charset="0"/>
              </a:rPr>
              <a:t>Kurikulum </a:t>
            </a:r>
            <a:r>
              <a:rPr lang="id-ID" dirty="0">
                <a:latin typeface="Arial Narrow" pitchFamily="34" charset="0"/>
              </a:rPr>
              <a:t>1994 bersifat populis, yaitu yang memberlakukan satu system kurikulum untuk semua siswa diseluruh Indonesia </a:t>
            </a:r>
          </a:p>
          <a:p>
            <a:pPr marL="514350" indent="-514350">
              <a:buFont typeface="+mj-lt"/>
              <a:buAutoNum type="alphaLcPeriod"/>
            </a:pPr>
            <a:r>
              <a:rPr lang="id-ID" dirty="0" smtClean="0">
                <a:latin typeface="Arial Narrow" pitchFamily="34" charset="0"/>
              </a:rPr>
              <a:t>Dalam </a:t>
            </a:r>
            <a:r>
              <a:rPr lang="id-ID" dirty="0">
                <a:latin typeface="Arial Narrow" pitchFamily="34" charset="0"/>
              </a:rPr>
              <a:t>pelaksanaan kegiatan,guru menggunakan strategi yang melibatkan siswa aktif dalam belajar, baik secara mental, fisik dan sosial</a:t>
            </a:r>
            <a:r>
              <a:rPr lang="id-ID" dirty="0" smtClean="0">
                <a:latin typeface="Arial Narrow" pitchFamily="34" charset="0"/>
              </a:rPr>
              <a:t/>
            </a:r>
            <a:br>
              <a:rPr lang="id-ID" dirty="0" smtClean="0">
                <a:latin typeface="Arial Narrow" pitchFamily="34" charset="0"/>
              </a:rPr>
            </a:br>
            <a:r>
              <a:rPr lang="id-ID" dirty="0" smtClean="0">
                <a:latin typeface="Arial Narrow" pitchFamily="34" charset="0"/>
              </a:rPr>
              <a:t/>
            </a:r>
            <a:br>
              <a:rPr lang="id-ID" dirty="0" smtClean="0">
                <a:latin typeface="Arial Narrow" pitchFamily="34" charset="0"/>
              </a:rPr>
            </a:br>
            <a:endParaRPr lang="id-ID" dirty="0">
              <a:latin typeface="Arial Narrow" pitchFamily="34" charset="0"/>
            </a:endParaRPr>
          </a:p>
        </p:txBody>
      </p:sp>
      <p:sp>
        <p:nvSpPr>
          <p:cNvPr id="4" name="Left Arrow 3">
            <a:hlinkClick r:id="rId2" action="ppaction://hlinksldjump"/>
          </p:cNvPr>
          <p:cNvSpPr/>
          <p:nvPr/>
        </p:nvSpPr>
        <p:spPr>
          <a:xfrm>
            <a:off x="467544" y="5877272"/>
            <a:ext cx="1152128" cy="72008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5248114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98</TotalTime>
  <Words>444</Words>
  <Application>Microsoft Office PowerPoint</Application>
  <PresentationFormat>On-screen Show (4:3)</PresentationFormat>
  <Paragraphs>82</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SEJARAH KURIKULUM PENDIDIKAN DI INDONESIA</vt:lpstr>
      <vt:lpstr>Kurikulum yang ada di Indonesia</vt:lpstr>
      <vt:lpstr>1947</vt:lpstr>
      <vt:lpstr>1952</vt:lpstr>
      <vt:lpstr>1964</vt:lpstr>
      <vt:lpstr>1968</vt:lpstr>
      <vt:lpstr>1975</vt:lpstr>
      <vt:lpstr>1984</vt:lpstr>
      <vt:lpstr>1994</vt:lpstr>
      <vt:lpstr>2004</vt:lpstr>
      <vt:lpstr>2006 </vt:lpstr>
      <vt:lpstr>2013</vt:lpstr>
    </vt:vector>
  </TitlesOfParts>
  <Company>home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SEJARAH KURIKULUM PENDIDIKAN DI INDONESIA</dc:title>
  <dc:creator>A c e r</dc:creator>
  <cp:lastModifiedBy>iru-pc</cp:lastModifiedBy>
  <cp:revision>9</cp:revision>
  <dcterms:created xsi:type="dcterms:W3CDTF">2016-03-16T11:55:17Z</dcterms:created>
  <dcterms:modified xsi:type="dcterms:W3CDTF">2016-03-17T07:31:55Z</dcterms:modified>
</cp:coreProperties>
</file>