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Default Extension="wdp" ContentType="image/vnd.ms-photo"/>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97" r:id="rId2"/>
    <p:sldId id="319" r:id="rId3"/>
    <p:sldId id="300" r:id="rId4"/>
    <p:sldId id="301" r:id="rId5"/>
    <p:sldId id="302" r:id="rId6"/>
    <p:sldId id="303" r:id="rId7"/>
    <p:sldId id="304" r:id="rId8"/>
    <p:sldId id="321" r:id="rId9"/>
    <p:sldId id="322" r:id="rId10"/>
    <p:sldId id="306" r:id="rId11"/>
    <p:sldId id="307" r:id="rId12"/>
    <p:sldId id="323" r:id="rId13"/>
    <p:sldId id="308" r:id="rId14"/>
    <p:sldId id="309" r:id="rId15"/>
    <p:sldId id="311" r:id="rId16"/>
    <p:sldId id="312" r:id="rId17"/>
    <p:sldId id="313" r:id="rId18"/>
    <p:sldId id="324" r:id="rId19"/>
    <p:sldId id="314" r:id="rId20"/>
    <p:sldId id="315" r:id="rId21"/>
    <p:sldId id="330" r:id="rId22"/>
    <p:sldId id="325" r:id="rId23"/>
    <p:sldId id="327" r:id="rId24"/>
    <p:sldId id="328" r:id="rId25"/>
    <p:sldId id="331" r:id="rId26"/>
  </p:sldIdLst>
  <p:sldSz cx="7200900" cy="10693400"/>
  <p:notesSz cx="6888163" cy="10020300"/>
  <p:defaultTextStyle>
    <a:defPPr>
      <a:defRPr lang="fr-FR"/>
    </a:defPPr>
    <a:lvl1pPr marL="0" algn="l" defTabSz="1001855" rtl="0" eaLnBrk="1" latinLnBrk="0" hangingPunct="1">
      <a:defRPr sz="2000" kern="1200">
        <a:solidFill>
          <a:schemeClr val="tx1"/>
        </a:solidFill>
        <a:latin typeface="+mn-lt"/>
        <a:ea typeface="+mn-ea"/>
        <a:cs typeface="+mn-cs"/>
      </a:defRPr>
    </a:lvl1pPr>
    <a:lvl2pPr marL="500928" algn="l" defTabSz="1001855" rtl="0" eaLnBrk="1" latinLnBrk="0" hangingPunct="1">
      <a:defRPr sz="2000" kern="1200">
        <a:solidFill>
          <a:schemeClr val="tx1"/>
        </a:solidFill>
        <a:latin typeface="+mn-lt"/>
        <a:ea typeface="+mn-ea"/>
        <a:cs typeface="+mn-cs"/>
      </a:defRPr>
    </a:lvl2pPr>
    <a:lvl3pPr marL="1001855" algn="l" defTabSz="1001855" rtl="0" eaLnBrk="1" latinLnBrk="0" hangingPunct="1">
      <a:defRPr sz="2000" kern="1200">
        <a:solidFill>
          <a:schemeClr val="tx1"/>
        </a:solidFill>
        <a:latin typeface="+mn-lt"/>
        <a:ea typeface="+mn-ea"/>
        <a:cs typeface="+mn-cs"/>
      </a:defRPr>
    </a:lvl3pPr>
    <a:lvl4pPr marL="1502783" algn="l" defTabSz="1001855" rtl="0" eaLnBrk="1" latinLnBrk="0" hangingPunct="1">
      <a:defRPr sz="2000" kern="1200">
        <a:solidFill>
          <a:schemeClr val="tx1"/>
        </a:solidFill>
        <a:latin typeface="+mn-lt"/>
        <a:ea typeface="+mn-ea"/>
        <a:cs typeface="+mn-cs"/>
      </a:defRPr>
    </a:lvl4pPr>
    <a:lvl5pPr marL="2003711" algn="l" defTabSz="1001855" rtl="0" eaLnBrk="1" latinLnBrk="0" hangingPunct="1">
      <a:defRPr sz="2000" kern="1200">
        <a:solidFill>
          <a:schemeClr val="tx1"/>
        </a:solidFill>
        <a:latin typeface="+mn-lt"/>
        <a:ea typeface="+mn-ea"/>
        <a:cs typeface="+mn-cs"/>
      </a:defRPr>
    </a:lvl5pPr>
    <a:lvl6pPr marL="2504638" algn="l" defTabSz="1001855" rtl="0" eaLnBrk="1" latinLnBrk="0" hangingPunct="1">
      <a:defRPr sz="2000" kern="1200">
        <a:solidFill>
          <a:schemeClr val="tx1"/>
        </a:solidFill>
        <a:latin typeface="+mn-lt"/>
        <a:ea typeface="+mn-ea"/>
        <a:cs typeface="+mn-cs"/>
      </a:defRPr>
    </a:lvl6pPr>
    <a:lvl7pPr marL="3005566" algn="l" defTabSz="1001855" rtl="0" eaLnBrk="1" latinLnBrk="0" hangingPunct="1">
      <a:defRPr sz="2000" kern="1200">
        <a:solidFill>
          <a:schemeClr val="tx1"/>
        </a:solidFill>
        <a:latin typeface="+mn-lt"/>
        <a:ea typeface="+mn-ea"/>
        <a:cs typeface="+mn-cs"/>
      </a:defRPr>
    </a:lvl7pPr>
    <a:lvl8pPr marL="3506494" algn="l" defTabSz="1001855" rtl="0" eaLnBrk="1" latinLnBrk="0" hangingPunct="1">
      <a:defRPr sz="2000" kern="1200">
        <a:solidFill>
          <a:schemeClr val="tx1"/>
        </a:solidFill>
        <a:latin typeface="+mn-lt"/>
        <a:ea typeface="+mn-ea"/>
        <a:cs typeface="+mn-cs"/>
      </a:defRPr>
    </a:lvl8pPr>
    <a:lvl9pPr marL="4007421" algn="l" defTabSz="1001855" rtl="0" eaLnBrk="1" latinLnBrk="0" hangingPunct="1">
      <a:defRPr sz="20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imad" initials="i"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8B832"/>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632" autoAdjust="0"/>
    <p:restoredTop sz="91829" autoAdjust="0"/>
  </p:normalViewPr>
  <p:slideViewPr>
    <p:cSldViewPr>
      <p:cViewPr>
        <p:scale>
          <a:sx n="80" d="100"/>
          <a:sy n="80" d="100"/>
        </p:scale>
        <p:origin x="-1314" y="1218"/>
      </p:cViewPr>
      <p:guideLst>
        <p:guide orient="horz" pos="3369"/>
        <p:guide pos="2268"/>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84871" cy="501015"/>
          </a:xfrm>
          <a:prstGeom prst="rect">
            <a:avLst/>
          </a:prstGeom>
        </p:spPr>
        <p:txBody>
          <a:bodyPr vert="horz" lIns="96616" tIns="48308" rIns="96616" bIns="48308" rtlCol="0"/>
          <a:lstStyle>
            <a:lvl1pPr algn="l">
              <a:defRPr sz="1300"/>
            </a:lvl1pPr>
          </a:lstStyle>
          <a:p>
            <a:endParaRPr lang="fr-FR" dirty="0"/>
          </a:p>
        </p:txBody>
      </p:sp>
      <p:sp>
        <p:nvSpPr>
          <p:cNvPr id="3" name="Espace réservé de la date 2"/>
          <p:cNvSpPr>
            <a:spLocks noGrp="1"/>
          </p:cNvSpPr>
          <p:nvPr>
            <p:ph type="dt" idx="1"/>
          </p:nvPr>
        </p:nvSpPr>
        <p:spPr>
          <a:xfrm>
            <a:off x="3901698" y="0"/>
            <a:ext cx="2984871" cy="501015"/>
          </a:xfrm>
          <a:prstGeom prst="rect">
            <a:avLst/>
          </a:prstGeom>
        </p:spPr>
        <p:txBody>
          <a:bodyPr vert="horz" lIns="96616" tIns="48308" rIns="96616" bIns="48308" rtlCol="0"/>
          <a:lstStyle>
            <a:lvl1pPr algn="r">
              <a:defRPr sz="1300"/>
            </a:lvl1pPr>
          </a:lstStyle>
          <a:p>
            <a:fld id="{672FD361-3059-4DB0-9DB4-C0D30C1B33FD}" type="datetimeFigureOut">
              <a:rPr lang="fr-FR" smtClean="0"/>
              <a:pPr/>
              <a:t>10/06/2013</a:t>
            </a:fld>
            <a:endParaRPr lang="fr-FR" dirty="0"/>
          </a:p>
        </p:txBody>
      </p:sp>
      <p:sp>
        <p:nvSpPr>
          <p:cNvPr id="4" name="Espace réservé de l'image des diapositives 3"/>
          <p:cNvSpPr>
            <a:spLocks noGrp="1" noRot="1" noChangeAspect="1"/>
          </p:cNvSpPr>
          <p:nvPr>
            <p:ph type="sldImg" idx="2"/>
          </p:nvPr>
        </p:nvSpPr>
        <p:spPr>
          <a:xfrm>
            <a:off x="2179638" y="750888"/>
            <a:ext cx="2528887" cy="3757612"/>
          </a:xfrm>
          <a:prstGeom prst="rect">
            <a:avLst/>
          </a:prstGeom>
          <a:noFill/>
          <a:ln w="12700">
            <a:solidFill>
              <a:prstClr val="black"/>
            </a:solidFill>
          </a:ln>
        </p:spPr>
        <p:txBody>
          <a:bodyPr vert="horz" lIns="96616" tIns="48308" rIns="96616" bIns="48308" rtlCol="0" anchor="ctr"/>
          <a:lstStyle/>
          <a:p>
            <a:endParaRPr lang="fr-FR" dirty="0"/>
          </a:p>
        </p:txBody>
      </p:sp>
      <p:sp>
        <p:nvSpPr>
          <p:cNvPr id="5" name="Espace réservé des commentaires 4"/>
          <p:cNvSpPr>
            <a:spLocks noGrp="1"/>
          </p:cNvSpPr>
          <p:nvPr>
            <p:ph type="body" sz="quarter" idx="3"/>
          </p:nvPr>
        </p:nvSpPr>
        <p:spPr>
          <a:xfrm>
            <a:off x="688817" y="4759643"/>
            <a:ext cx="5510530" cy="4509135"/>
          </a:xfrm>
          <a:prstGeom prst="rect">
            <a:avLst/>
          </a:prstGeom>
        </p:spPr>
        <p:txBody>
          <a:bodyPr vert="horz" lIns="96616" tIns="48308" rIns="96616" bIns="48308"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517546"/>
            <a:ext cx="2984871" cy="501015"/>
          </a:xfrm>
          <a:prstGeom prst="rect">
            <a:avLst/>
          </a:prstGeom>
        </p:spPr>
        <p:txBody>
          <a:bodyPr vert="horz" lIns="96616" tIns="48308" rIns="96616" bIns="48308" rtlCol="0" anchor="b"/>
          <a:lstStyle>
            <a:lvl1pPr algn="l">
              <a:defRPr sz="1300"/>
            </a:lvl1pPr>
          </a:lstStyle>
          <a:p>
            <a:endParaRPr lang="fr-FR" dirty="0"/>
          </a:p>
        </p:txBody>
      </p:sp>
      <p:sp>
        <p:nvSpPr>
          <p:cNvPr id="7" name="Espace réservé du numéro de diapositive 6"/>
          <p:cNvSpPr>
            <a:spLocks noGrp="1"/>
          </p:cNvSpPr>
          <p:nvPr>
            <p:ph type="sldNum" sz="quarter" idx="5"/>
          </p:nvPr>
        </p:nvSpPr>
        <p:spPr>
          <a:xfrm>
            <a:off x="3901698" y="9517546"/>
            <a:ext cx="2984871" cy="501015"/>
          </a:xfrm>
          <a:prstGeom prst="rect">
            <a:avLst/>
          </a:prstGeom>
        </p:spPr>
        <p:txBody>
          <a:bodyPr vert="horz" lIns="96616" tIns="48308" rIns="96616" bIns="48308" rtlCol="0" anchor="b"/>
          <a:lstStyle>
            <a:lvl1pPr algn="r">
              <a:defRPr sz="1300"/>
            </a:lvl1pPr>
          </a:lstStyle>
          <a:p>
            <a:fld id="{2F520A6C-0CB7-4837-998F-7BF8059408CD}" type="slidenum">
              <a:rPr lang="fr-FR" smtClean="0"/>
              <a:pPr/>
              <a:t>‹N°›</a:t>
            </a:fld>
            <a:endParaRPr lang="fr-FR" dirty="0"/>
          </a:p>
        </p:txBody>
      </p:sp>
    </p:spTree>
    <p:extLst>
      <p:ext uri="{BB962C8B-B14F-4D97-AF65-F5344CB8AC3E}">
        <p14:creationId xmlns="" xmlns:p14="http://schemas.microsoft.com/office/powerpoint/2010/main" val="836951715"/>
      </p:ext>
    </p:extLst>
  </p:cSld>
  <p:clrMap bg1="lt1" tx1="dk1" bg2="lt2" tx2="dk2" accent1="accent1" accent2="accent2" accent3="accent3" accent4="accent4" accent5="accent5" accent6="accent6" hlink="hlink" folHlink="folHlink"/>
  <p:notesStyle>
    <a:lvl1pPr marL="0" algn="l" defTabSz="1001855" rtl="0" eaLnBrk="1" latinLnBrk="0" hangingPunct="1">
      <a:defRPr sz="1300" kern="1200">
        <a:solidFill>
          <a:schemeClr val="tx1"/>
        </a:solidFill>
        <a:latin typeface="+mn-lt"/>
        <a:ea typeface="+mn-ea"/>
        <a:cs typeface="+mn-cs"/>
      </a:defRPr>
    </a:lvl1pPr>
    <a:lvl2pPr marL="500928" algn="l" defTabSz="1001855" rtl="0" eaLnBrk="1" latinLnBrk="0" hangingPunct="1">
      <a:defRPr sz="1300" kern="1200">
        <a:solidFill>
          <a:schemeClr val="tx1"/>
        </a:solidFill>
        <a:latin typeface="+mn-lt"/>
        <a:ea typeface="+mn-ea"/>
        <a:cs typeface="+mn-cs"/>
      </a:defRPr>
    </a:lvl2pPr>
    <a:lvl3pPr marL="1001855" algn="l" defTabSz="1001855" rtl="0" eaLnBrk="1" latinLnBrk="0" hangingPunct="1">
      <a:defRPr sz="1300" kern="1200">
        <a:solidFill>
          <a:schemeClr val="tx1"/>
        </a:solidFill>
        <a:latin typeface="+mn-lt"/>
        <a:ea typeface="+mn-ea"/>
        <a:cs typeface="+mn-cs"/>
      </a:defRPr>
    </a:lvl3pPr>
    <a:lvl4pPr marL="1502783" algn="l" defTabSz="1001855" rtl="0" eaLnBrk="1" latinLnBrk="0" hangingPunct="1">
      <a:defRPr sz="1300" kern="1200">
        <a:solidFill>
          <a:schemeClr val="tx1"/>
        </a:solidFill>
        <a:latin typeface="+mn-lt"/>
        <a:ea typeface="+mn-ea"/>
        <a:cs typeface="+mn-cs"/>
      </a:defRPr>
    </a:lvl4pPr>
    <a:lvl5pPr marL="2003711" algn="l" defTabSz="1001855" rtl="0" eaLnBrk="1" latinLnBrk="0" hangingPunct="1">
      <a:defRPr sz="1300" kern="1200">
        <a:solidFill>
          <a:schemeClr val="tx1"/>
        </a:solidFill>
        <a:latin typeface="+mn-lt"/>
        <a:ea typeface="+mn-ea"/>
        <a:cs typeface="+mn-cs"/>
      </a:defRPr>
    </a:lvl5pPr>
    <a:lvl6pPr marL="2504638" algn="l" defTabSz="1001855" rtl="0" eaLnBrk="1" latinLnBrk="0" hangingPunct="1">
      <a:defRPr sz="1300" kern="1200">
        <a:solidFill>
          <a:schemeClr val="tx1"/>
        </a:solidFill>
        <a:latin typeface="+mn-lt"/>
        <a:ea typeface="+mn-ea"/>
        <a:cs typeface="+mn-cs"/>
      </a:defRPr>
    </a:lvl6pPr>
    <a:lvl7pPr marL="3005566" algn="l" defTabSz="1001855" rtl="0" eaLnBrk="1" latinLnBrk="0" hangingPunct="1">
      <a:defRPr sz="1300" kern="1200">
        <a:solidFill>
          <a:schemeClr val="tx1"/>
        </a:solidFill>
        <a:latin typeface="+mn-lt"/>
        <a:ea typeface="+mn-ea"/>
        <a:cs typeface="+mn-cs"/>
      </a:defRPr>
    </a:lvl7pPr>
    <a:lvl8pPr marL="3506494" algn="l" defTabSz="1001855" rtl="0" eaLnBrk="1" latinLnBrk="0" hangingPunct="1">
      <a:defRPr sz="1300" kern="1200">
        <a:solidFill>
          <a:schemeClr val="tx1"/>
        </a:solidFill>
        <a:latin typeface="+mn-lt"/>
        <a:ea typeface="+mn-ea"/>
        <a:cs typeface="+mn-cs"/>
      </a:defRPr>
    </a:lvl8pPr>
    <a:lvl9pPr marL="4007421" algn="l" defTabSz="1001855"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179638" y="750888"/>
            <a:ext cx="2528887" cy="3757612"/>
          </a:xfrm>
        </p:spPr>
      </p:sp>
      <p:sp>
        <p:nvSpPr>
          <p:cNvPr id="3" name="Espace réservé des commentaires 2"/>
          <p:cNvSpPr>
            <a:spLocks noGrp="1"/>
          </p:cNvSpPr>
          <p:nvPr>
            <p:ph type="body" idx="1"/>
          </p:nvPr>
        </p:nvSpPr>
        <p:spPr/>
        <p:txBody>
          <a:bodyPr/>
          <a:lstStyle/>
          <a:p>
            <a:endParaRPr lang="ru-RU" dirty="0"/>
          </a:p>
        </p:txBody>
      </p:sp>
      <p:sp>
        <p:nvSpPr>
          <p:cNvPr id="4" name="Espace réservé du numéro de diapositive 3"/>
          <p:cNvSpPr>
            <a:spLocks noGrp="1"/>
          </p:cNvSpPr>
          <p:nvPr>
            <p:ph type="sldNum" sz="quarter" idx="10"/>
          </p:nvPr>
        </p:nvSpPr>
        <p:spPr/>
        <p:txBody>
          <a:bodyPr/>
          <a:lstStyle/>
          <a:p>
            <a:fld id="{2BBAB958-2D21-4710-8A3D-EBE6BC76FDC3}" type="slidenum">
              <a:rPr lang="ru-RU" smtClean="0"/>
              <a:pPr/>
              <a:t>2</a:t>
            </a:fld>
            <a:endParaRPr lang="ru-RU"/>
          </a:p>
        </p:txBody>
      </p:sp>
    </p:spTree>
    <p:extLst>
      <p:ext uri="{BB962C8B-B14F-4D97-AF65-F5344CB8AC3E}">
        <p14:creationId xmlns="" xmlns:p14="http://schemas.microsoft.com/office/powerpoint/2010/main" val="3751162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179638" y="750888"/>
            <a:ext cx="2528887" cy="3757612"/>
          </a:xfrm>
        </p:spPr>
      </p:sp>
      <p:sp>
        <p:nvSpPr>
          <p:cNvPr id="3" name="Espace réservé des commentaires 2"/>
          <p:cNvSpPr>
            <a:spLocks noGrp="1"/>
          </p:cNvSpPr>
          <p:nvPr>
            <p:ph type="body" idx="1"/>
          </p:nvPr>
        </p:nvSpPr>
        <p:spPr/>
        <p:txBody>
          <a:bodyPr/>
          <a:lstStyle/>
          <a:p>
            <a:endParaRPr lang="ru-RU" dirty="0"/>
          </a:p>
        </p:txBody>
      </p:sp>
      <p:sp>
        <p:nvSpPr>
          <p:cNvPr id="4" name="Espace réservé du numéro de diapositive 3"/>
          <p:cNvSpPr>
            <a:spLocks noGrp="1"/>
          </p:cNvSpPr>
          <p:nvPr>
            <p:ph type="sldNum" sz="quarter" idx="10"/>
          </p:nvPr>
        </p:nvSpPr>
        <p:spPr/>
        <p:txBody>
          <a:bodyPr/>
          <a:lstStyle/>
          <a:p>
            <a:fld id="{2BBAB958-2D21-4710-8A3D-EBE6BC76FDC3}" type="slidenum">
              <a:rPr lang="ru-RU" smtClean="0"/>
              <a:pPr/>
              <a:t>11</a:t>
            </a:fld>
            <a:endParaRPr lang="ru-RU"/>
          </a:p>
        </p:txBody>
      </p:sp>
    </p:spTree>
    <p:extLst>
      <p:ext uri="{BB962C8B-B14F-4D97-AF65-F5344CB8AC3E}">
        <p14:creationId xmlns="" xmlns:p14="http://schemas.microsoft.com/office/powerpoint/2010/main" val="3751162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179638" y="750888"/>
            <a:ext cx="2528887" cy="3757612"/>
          </a:xfrm>
        </p:spPr>
      </p:sp>
      <p:sp>
        <p:nvSpPr>
          <p:cNvPr id="3" name="Espace réservé des commentaires 2"/>
          <p:cNvSpPr>
            <a:spLocks noGrp="1"/>
          </p:cNvSpPr>
          <p:nvPr>
            <p:ph type="body" idx="1"/>
          </p:nvPr>
        </p:nvSpPr>
        <p:spPr/>
        <p:txBody>
          <a:bodyPr/>
          <a:lstStyle/>
          <a:p>
            <a:endParaRPr lang="ru-RU" dirty="0"/>
          </a:p>
        </p:txBody>
      </p:sp>
      <p:sp>
        <p:nvSpPr>
          <p:cNvPr id="4" name="Espace réservé du numéro de diapositive 3"/>
          <p:cNvSpPr>
            <a:spLocks noGrp="1"/>
          </p:cNvSpPr>
          <p:nvPr>
            <p:ph type="sldNum" sz="quarter" idx="10"/>
          </p:nvPr>
        </p:nvSpPr>
        <p:spPr/>
        <p:txBody>
          <a:bodyPr/>
          <a:lstStyle/>
          <a:p>
            <a:fld id="{2BBAB958-2D21-4710-8A3D-EBE6BC76FDC3}" type="slidenum">
              <a:rPr lang="ru-RU" smtClean="0"/>
              <a:pPr/>
              <a:t>12</a:t>
            </a:fld>
            <a:endParaRPr lang="ru-RU"/>
          </a:p>
        </p:txBody>
      </p:sp>
    </p:spTree>
    <p:extLst>
      <p:ext uri="{BB962C8B-B14F-4D97-AF65-F5344CB8AC3E}">
        <p14:creationId xmlns="" xmlns:p14="http://schemas.microsoft.com/office/powerpoint/2010/main" val="3751162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179638" y="750888"/>
            <a:ext cx="2528887" cy="3757612"/>
          </a:xfrm>
        </p:spPr>
      </p:sp>
      <p:sp>
        <p:nvSpPr>
          <p:cNvPr id="3" name="Espace réservé des commentaires 2"/>
          <p:cNvSpPr>
            <a:spLocks noGrp="1"/>
          </p:cNvSpPr>
          <p:nvPr>
            <p:ph type="body" idx="1"/>
          </p:nvPr>
        </p:nvSpPr>
        <p:spPr/>
        <p:txBody>
          <a:bodyPr/>
          <a:lstStyle/>
          <a:p>
            <a:endParaRPr lang="ru-RU" dirty="0"/>
          </a:p>
        </p:txBody>
      </p:sp>
      <p:sp>
        <p:nvSpPr>
          <p:cNvPr id="4" name="Espace réservé du numéro de diapositive 3"/>
          <p:cNvSpPr>
            <a:spLocks noGrp="1"/>
          </p:cNvSpPr>
          <p:nvPr>
            <p:ph type="sldNum" sz="quarter" idx="10"/>
          </p:nvPr>
        </p:nvSpPr>
        <p:spPr/>
        <p:txBody>
          <a:bodyPr/>
          <a:lstStyle/>
          <a:p>
            <a:fld id="{2BBAB958-2D21-4710-8A3D-EBE6BC76FDC3}" type="slidenum">
              <a:rPr lang="ru-RU" smtClean="0"/>
              <a:pPr/>
              <a:t>13</a:t>
            </a:fld>
            <a:endParaRPr lang="ru-RU"/>
          </a:p>
        </p:txBody>
      </p:sp>
    </p:spTree>
    <p:extLst>
      <p:ext uri="{BB962C8B-B14F-4D97-AF65-F5344CB8AC3E}">
        <p14:creationId xmlns="" xmlns:p14="http://schemas.microsoft.com/office/powerpoint/2010/main" val="3751162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179638" y="750888"/>
            <a:ext cx="2528887" cy="3757612"/>
          </a:xfrm>
        </p:spPr>
      </p:sp>
      <p:sp>
        <p:nvSpPr>
          <p:cNvPr id="3" name="Espace réservé des commentaires 2"/>
          <p:cNvSpPr>
            <a:spLocks noGrp="1"/>
          </p:cNvSpPr>
          <p:nvPr>
            <p:ph type="body" idx="1"/>
          </p:nvPr>
        </p:nvSpPr>
        <p:spPr/>
        <p:txBody>
          <a:bodyPr/>
          <a:lstStyle/>
          <a:p>
            <a:endParaRPr lang="ru-RU" dirty="0"/>
          </a:p>
        </p:txBody>
      </p:sp>
      <p:sp>
        <p:nvSpPr>
          <p:cNvPr id="4" name="Espace réservé du numéro de diapositive 3"/>
          <p:cNvSpPr>
            <a:spLocks noGrp="1"/>
          </p:cNvSpPr>
          <p:nvPr>
            <p:ph type="sldNum" sz="quarter" idx="10"/>
          </p:nvPr>
        </p:nvSpPr>
        <p:spPr/>
        <p:txBody>
          <a:bodyPr/>
          <a:lstStyle/>
          <a:p>
            <a:fld id="{2BBAB958-2D21-4710-8A3D-EBE6BC76FDC3}" type="slidenum">
              <a:rPr lang="ru-RU" smtClean="0"/>
              <a:pPr/>
              <a:t>14</a:t>
            </a:fld>
            <a:endParaRPr lang="ru-RU"/>
          </a:p>
        </p:txBody>
      </p:sp>
    </p:spTree>
    <p:extLst>
      <p:ext uri="{BB962C8B-B14F-4D97-AF65-F5344CB8AC3E}">
        <p14:creationId xmlns="" xmlns:p14="http://schemas.microsoft.com/office/powerpoint/2010/main" val="3751162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179638" y="750888"/>
            <a:ext cx="2528887" cy="3757612"/>
          </a:xfrm>
        </p:spPr>
      </p:sp>
      <p:sp>
        <p:nvSpPr>
          <p:cNvPr id="3" name="Espace réservé des commentaires 2"/>
          <p:cNvSpPr>
            <a:spLocks noGrp="1"/>
          </p:cNvSpPr>
          <p:nvPr>
            <p:ph type="body" idx="1"/>
          </p:nvPr>
        </p:nvSpPr>
        <p:spPr/>
        <p:txBody>
          <a:bodyPr/>
          <a:lstStyle/>
          <a:p>
            <a:endParaRPr lang="ru-RU" dirty="0"/>
          </a:p>
        </p:txBody>
      </p:sp>
      <p:sp>
        <p:nvSpPr>
          <p:cNvPr id="4" name="Espace réservé du numéro de diapositive 3"/>
          <p:cNvSpPr>
            <a:spLocks noGrp="1"/>
          </p:cNvSpPr>
          <p:nvPr>
            <p:ph type="sldNum" sz="quarter" idx="10"/>
          </p:nvPr>
        </p:nvSpPr>
        <p:spPr/>
        <p:txBody>
          <a:bodyPr/>
          <a:lstStyle/>
          <a:p>
            <a:fld id="{2BBAB958-2D21-4710-8A3D-EBE6BC76FDC3}" type="slidenum">
              <a:rPr lang="ru-RU" smtClean="0"/>
              <a:pPr/>
              <a:t>15</a:t>
            </a:fld>
            <a:endParaRPr lang="ru-RU"/>
          </a:p>
        </p:txBody>
      </p:sp>
    </p:spTree>
    <p:extLst>
      <p:ext uri="{BB962C8B-B14F-4D97-AF65-F5344CB8AC3E}">
        <p14:creationId xmlns="" xmlns:p14="http://schemas.microsoft.com/office/powerpoint/2010/main" val="3751162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179638" y="750888"/>
            <a:ext cx="2528887" cy="3757612"/>
          </a:xfrm>
        </p:spPr>
      </p:sp>
      <p:sp>
        <p:nvSpPr>
          <p:cNvPr id="3" name="Espace réservé des commentaires 2"/>
          <p:cNvSpPr>
            <a:spLocks noGrp="1"/>
          </p:cNvSpPr>
          <p:nvPr>
            <p:ph type="body" idx="1"/>
          </p:nvPr>
        </p:nvSpPr>
        <p:spPr/>
        <p:txBody>
          <a:bodyPr/>
          <a:lstStyle/>
          <a:p>
            <a:endParaRPr lang="ru-RU" dirty="0"/>
          </a:p>
        </p:txBody>
      </p:sp>
      <p:sp>
        <p:nvSpPr>
          <p:cNvPr id="4" name="Espace réservé du numéro de diapositive 3"/>
          <p:cNvSpPr>
            <a:spLocks noGrp="1"/>
          </p:cNvSpPr>
          <p:nvPr>
            <p:ph type="sldNum" sz="quarter" idx="10"/>
          </p:nvPr>
        </p:nvSpPr>
        <p:spPr/>
        <p:txBody>
          <a:bodyPr/>
          <a:lstStyle/>
          <a:p>
            <a:fld id="{2BBAB958-2D21-4710-8A3D-EBE6BC76FDC3}" type="slidenum">
              <a:rPr lang="ru-RU" smtClean="0"/>
              <a:pPr/>
              <a:t>16</a:t>
            </a:fld>
            <a:endParaRPr lang="ru-RU"/>
          </a:p>
        </p:txBody>
      </p:sp>
    </p:spTree>
    <p:extLst>
      <p:ext uri="{BB962C8B-B14F-4D97-AF65-F5344CB8AC3E}">
        <p14:creationId xmlns="" xmlns:p14="http://schemas.microsoft.com/office/powerpoint/2010/main" val="3751162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179638" y="750888"/>
            <a:ext cx="2528887" cy="3757612"/>
          </a:xfrm>
        </p:spPr>
      </p:sp>
      <p:sp>
        <p:nvSpPr>
          <p:cNvPr id="3" name="Espace réservé des commentaires 2"/>
          <p:cNvSpPr>
            <a:spLocks noGrp="1"/>
          </p:cNvSpPr>
          <p:nvPr>
            <p:ph type="body" idx="1"/>
          </p:nvPr>
        </p:nvSpPr>
        <p:spPr/>
        <p:txBody>
          <a:bodyPr/>
          <a:lstStyle/>
          <a:p>
            <a:endParaRPr lang="ru-RU" dirty="0"/>
          </a:p>
        </p:txBody>
      </p:sp>
      <p:sp>
        <p:nvSpPr>
          <p:cNvPr id="4" name="Espace réservé du numéro de diapositive 3"/>
          <p:cNvSpPr>
            <a:spLocks noGrp="1"/>
          </p:cNvSpPr>
          <p:nvPr>
            <p:ph type="sldNum" sz="quarter" idx="10"/>
          </p:nvPr>
        </p:nvSpPr>
        <p:spPr/>
        <p:txBody>
          <a:bodyPr/>
          <a:lstStyle/>
          <a:p>
            <a:fld id="{2BBAB958-2D21-4710-8A3D-EBE6BC76FDC3}" type="slidenum">
              <a:rPr lang="ru-RU" smtClean="0"/>
              <a:pPr/>
              <a:t>17</a:t>
            </a:fld>
            <a:endParaRPr lang="ru-RU"/>
          </a:p>
        </p:txBody>
      </p:sp>
    </p:spTree>
    <p:extLst>
      <p:ext uri="{BB962C8B-B14F-4D97-AF65-F5344CB8AC3E}">
        <p14:creationId xmlns="" xmlns:p14="http://schemas.microsoft.com/office/powerpoint/2010/main" val="3751162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179638" y="750888"/>
            <a:ext cx="2528887" cy="3757612"/>
          </a:xfrm>
        </p:spPr>
      </p:sp>
      <p:sp>
        <p:nvSpPr>
          <p:cNvPr id="3" name="Espace réservé des commentaires 2"/>
          <p:cNvSpPr>
            <a:spLocks noGrp="1"/>
          </p:cNvSpPr>
          <p:nvPr>
            <p:ph type="body" idx="1"/>
          </p:nvPr>
        </p:nvSpPr>
        <p:spPr/>
        <p:txBody>
          <a:bodyPr/>
          <a:lstStyle/>
          <a:p>
            <a:endParaRPr lang="ru-RU" dirty="0"/>
          </a:p>
        </p:txBody>
      </p:sp>
      <p:sp>
        <p:nvSpPr>
          <p:cNvPr id="4" name="Espace réservé du numéro de diapositive 3"/>
          <p:cNvSpPr>
            <a:spLocks noGrp="1"/>
          </p:cNvSpPr>
          <p:nvPr>
            <p:ph type="sldNum" sz="quarter" idx="10"/>
          </p:nvPr>
        </p:nvSpPr>
        <p:spPr/>
        <p:txBody>
          <a:bodyPr/>
          <a:lstStyle/>
          <a:p>
            <a:fld id="{2BBAB958-2D21-4710-8A3D-EBE6BC76FDC3}" type="slidenum">
              <a:rPr lang="ru-RU" smtClean="0"/>
              <a:pPr/>
              <a:t>18</a:t>
            </a:fld>
            <a:endParaRPr lang="ru-RU"/>
          </a:p>
        </p:txBody>
      </p:sp>
    </p:spTree>
    <p:extLst>
      <p:ext uri="{BB962C8B-B14F-4D97-AF65-F5344CB8AC3E}">
        <p14:creationId xmlns="" xmlns:p14="http://schemas.microsoft.com/office/powerpoint/2010/main" val="3751162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179638" y="750888"/>
            <a:ext cx="2528887" cy="3757612"/>
          </a:xfrm>
        </p:spPr>
      </p:sp>
      <p:sp>
        <p:nvSpPr>
          <p:cNvPr id="3" name="Espace réservé des commentaires 2"/>
          <p:cNvSpPr>
            <a:spLocks noGrp="1"/>
          </p:cNvSpPr>
          <p:nvPr>
            <p:ph type="body" idx="1"/>
          </p:nvPr>
        </p:nvSpPr>
        <p:spPr/>
        <p:txBody>
          <a:bodyPr/>
          <a:lstStyle/>
          <a:p>
            <a:endParaRPr lang="ru-RU" dirty="0"/>
          </a:p>
        </p:txBody>
      </p:sp>
      <p:sp>
        <p:nvSpPr>
          <p:cNvPr id="4" name="Espace réservé du numéro de diapositive 3"/>
          <p:cNvSpPr>
            <a:spLocks noGrp="1"/>
          </p:cNvSpPr>
          <p:nvPr>
            <p:ph type="sldNum" sz="quarter" idx="10"/>
          </p:nvPr>
        </p:nvSpPr>
        <p:spPr/>
        <p:txBody>
          <a:bodyPr/>
          <a:lstStyle/>
          <a:p>
            <a:fld id="{2BBAB958-2D21-4710-8A3D-EBE6BC76FDC3}" type="slidenum">
              <a:rPr lang="ru-RU" smtClean="0"/>
              <a:pPr/>
              <a:t>19</a:t>
            </a:fld>
            <a:endParaRPr lang="ru-RU"/>
          </a:p>
        </p:txBody>
      </p:sp>
    </p:spTree>
    <p:extLst>
      <p:ext uri="{BB962C8B-B14F-4D97-AF65-F5344CB8AC3E}">
        <p14:creationId xmlns="" xmlns:p14="http://schemas.microsoft.com/office/powerpoint/2010/main" val="3751162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179638" y="750888"/>
            <a:ext cx="2528887" cy="3757612"/>
          </a:xfrm>
        </p:spPr>
      </p:sp>
      <p:sp>
        <p:nvSpPr>
          <p:cNvPr id="3" name="Espace réservé des commentaires 2"/>
          <p:cNvSpPr>
            <a:spLocks noGrp="1"/>
          </p:cNvSpPr>
          <p:nvPr>
            <p:ph type="body" idx="1"/>
          </p:nvPr>
        </p:nvSpPr>
        <p:spPr/>
        <p:txBody>
          <a:bodyPr/>
          <a:lstStyle/>
          <a:p>
            <a:endParaRPr lang="ru-RU" dirty="0"/>
          </a:p>
        </p:txBody>
      </p:sp>
      <p:sp>
        <p:nvSpPr>
          <p:cNvPr id="4" name="Espace réservé du numéro de diapositive 3"/>
          <p:cNvSpPr>
            <a:spLocks noGrp="1"/>
          </p:cNvSpPr>
          <p:nvPr>
            <p:ph type="sldNum" sz="quarter" idx="10"/>
          </p:nvPr>
        </p:nvSpPr>
        <p:spPr/>
        <p:txBody>
          <a:bodyPr/>
          <a:lstStyle/>
          <a:p>
            <a:fld id="{2BBAB958-2D21-4710-8A3D-EBE6BC76FDC3}" type="slidenum">
              <a:rPr lang="ru-RU" smtClean="0"/>
              <a:pPr/>
              <a:t>20</a:t>
            </a:fld>
            <a:endParaRPr lang="ru-RU"/>
          </a:p>
        </p:txBody>
      </p:sp>
    </p:spTree>
    <p:extLst>
      <p:ext uri="{BB962C8B-B14F-4D97-AF65-F5344CB8AC3E}">
        <p14:creationId xmlns="" xmlns:p14="http://schemas.microsoft.com/office/powerpoint/2010/main" val="3751162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179638" y="750888"/>
            <a:ext cx="2528887" cy="3757612"/>
          </a:xfrm>
        </p:spPr>
      </p:sp>
      <p:sp>
        <p:nvSpPr>
          <p:cNvPr id="3" name="Espace réservé des commentaires 2"/>
          <p:cNvSpPr>
            <a:spLocks noGrp="1"/>
          </p:cNvSpPr>
          <p:nvPr>
            <p:ph type="body" idx="1"/>
          </p:nvPr>
        </p:nvSpPr>
        <p:spPr/>
        <p:txBody>
          <a:bodyPr/>
          <a:lstStyle/>
          <a:p>
            <a:endParaRPr lang="ru-RU" dirty="0"/>
          </a:p>
        </p:txBody>
      </p:sp>
      <p:sp>
        <p:nvSpPr>
          <p:cNvPr id="4" name="Espace réservé du numéro de diapositive 3"/>
          <p:cNvSpPr>
            <a:spLocks noGrp="1"/>
          </p:cNvSpPr>
          <p:nvPr>
            <p:ph type="sldNum" sz="quarter" idx="10"/>
          </p:nvPr>
        </p:nvSpPr>
        <p:spPr/>
        <p:txBody>
          <a:bodyPr/>
          <a:lstStyle/>
          <a:p>
            <a:fld id="{2BBAB958-2D21-4710-8A3D-EBE6BC76FDC3}" type="slidenum">
              <a:rPr lang="ru-RU" smtClean="0"/>
              <a:pPr/>
              <a:t>3</a:t>
            </a:fld>
            <a:endParaRPr lang="ru-RU"/>
          </a:p>
        </p:txBody>
      </p:sp>
    </p:spTree>
    <p:extLst>
      <p:ext uri="{BB962C8B-B14F-4D97-AF65-F5344CB8AC3E}">
        <p14:creationId xmlns="" xmlns:p14="http://schemas.microsoft.com/office/powerpoint/2010/main" val="3751162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179638" y="750888"/>
            <a:ext cx="2528887" cy="3757612"/>
          </a:xfrm>
        </p:spPr>
      </p:sp>
      <p:sp>
        <p:nvSpPr>
          <p:cNvPr id="3" name="Espace réservé des commentaires 2"/>
          <p:cNvSpPr>
            <a:spLocks noGrp="1"/>
          </p:cNvSpPr>
          <p:nvPr>
            <p:ph type="body" idx="1"/>
          </p:nvPr>
        </p:nvSpPr>
        <p:spPr/>
        <p:txBody>
          <a:bodyPr/>
          <a:lstStyle/>
          <a:p>
            <a:endParaRPr lang="ru-RU" dirty="0"/>
          </a:p>
        </p:txBody>
      </p:sp>
      <p:sp>
        <p:nvSpPr>
          <p:cNvPr id="4" name="Espace réservé du numéro de diapositive 3"/>
          <p:cNvSpPr>
            <a:spLocks noGrp="1"/>
          </p:cNvSpPr>
          <p:nvPr>
            <p:ph type="sldNum" sz="quarter" idx="10"/>
          </p:nvPr>
        </p:nvSpPr>
        <p:spPr/>
        <p:txBody>
          <a:bodyPr/>
          <a:lstStyle/>
          <a:p>
            <a:fld id="{2BBAB958-2D21-4710-8A3D-EBE6BC76FDC3}" type="slidenum">
              <a:rPr lang="ru-RU" smtClean="0"/>
              <a:pPr/>
              <a:t>21</a:t>
            </a:fld>
            <a:endParaRPr lang="ru-RU"/>
          </a:p>
        </p:txBody>
      </p:sp>
    </p:spTree>
    <p:extLst>
      <p:ext uri="{BB962C8B-B14F-4D97-AF65-F5344CB8AC3E}">
        <p14:creationId xmlns="" xmlns:p14="http://schemas.microsoft.com/office/powerpoint/2010/main" val="3751162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179638" y="750888"/>
            <a:ext cx="2528887" cy="3757612"/>
          </a:xfrm>
        </p:spPr>
      </p:sp>
      <p:sp>
        <p:nvSpPr>
          <p:cNvPr id="3" name="Espace réservé des commentaires 2"/>
          <p:cNvSpPr>
            <a:spLocks noGrp="1"/>
          </p:cNvSpPr>
          <p:nvPr>
            <p:ph type="body" idx="1"/>
          </p:nvPr>
        </p:nvSpPr>
        <p:spPr/>
        <p:txBody>
          <a:bodyPr/>
          <a:lstStyle/>
          <a:p>
            <a:endParaRPr lang="ru-RU" dirty="0"/>
          </a:p>
        </p:txBody>
      </p:sp>
      <p:sp>
        <p:nvSpPr>
          <p:cNvPr id="4" name="Espace réservé du numéro de diapositive 3"/>
          <p:cNvSpPr>
            <a:spLocks noGrp="1"/>
          </p:cNvSpPr>
          <p:nvPr>
            <p:ph type="sldNum" sz="quarter" idx="10"/>
          </p:nvPr>
        </p:nvSpPr>
        <p:spPr/>
        <p:txBody>
          <a:bodyPr/>
          <a:lstStyle/>
          <a:p>
            <a:fld id="{2BBAB958-2D21-4710-8A3D-EBE6BC76FDC3}" type="slidenum">
              <a:rPr lang="ru-RU" smtClean="0"/>
              <a:pPr/>
              <a:t>22</a:t>
            </a:fld>
            <a:endParaRPr lang="ru-RU"/>
          </a:p>
        </p:txBody>
      </p:sp>
    </p:spTree>
    <p:extLst>
      <p:ext uri="{BB962C8B-B14F-4D97-AF65-F5344CB8AC3E}">
        <p14:creationId xmlns="" xmlns:p14="http://schemas.microsoft.com/office/powerpoint/2010/main" val="3751162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179638" y="750888"/>
            <a:ext cx="2528887" cy="3757612"/>
          </a:xfrm>
        </p:spPr>
      </p:sp>
      <p:sp>
        <p:nvSpPr>
          <p:cNvPr id="3" name="Espace réservé des commentaires 2"/>
          <p:cNvSpPr>
            <a:spLocks noGrp="1"/>
          </p:cNvSpPr>
          <p:nvPr>
            <p:ph type="body" idx="1"/>
          </p:nvPr>
        </p:nvSpPr>
        <p:spPr/>
        <p:txBody>
          <a:bodyPr/>
          <a:lstStyle/>
          <a:p>
            <a:endParaRPr lang="ru-RU" dirty="0"/>
          </a:p>
        </p:txBody>
      </p:sp>
      <p:sp>
        <p:nvSpPr>
          <p:cNvPr id="4" name="Espace réservé du numéro de diapositive 3"/>
          <p:cNvSpPr>
            <a:spLocks noGrp="1"/>
          </p:cNvSpPr>
          <p:nvPr>
            <p:ph type="sldNum" sz="quarter" idx="10"/>
          </p:nvPr>
        </p:nvSpPr>
        <p:spPr/>
        <p:txBody>
          <a:bodyPr/>
          <a:lstStyle/>
          <a:p>
            <a:fld id="{2BBAB958-2D21-4710-8A3D-EBE6BC76FDC3}" type="slidenum">
              <a:rPr lang="ru-RU" smtClean="0"/>
              <a:pPr/>
              <a:t>23</a:t>
            </a:fld>
            <a:endParaRPr lang="ru-RU"/>
          </a:p>
        </p:txBody>
      </p:sp>
    </p:spTree>
    <p:extLst>
      <p:ext uri="{BB962C8B-B14F-4D97-AF65-F5344CB8AC3E}">
        <p14:creationId xmlns="" xmlns:p14="http://schemas.microsoft.com/office/powerpoint/2010/main" val="3751162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179638" y="750888"/>
            <a:ext cx="2528887" cy="3757612"/>
          </a:xfrm>
        </p:spPr>
      </p:sp>
      <p:sp>
        <p:nvSpPr>
          <p:cNvPr id="3" name="Espace réservé des commentaires 2"/>
          <p:cNvSpPr>
            <a:spLocks noGrp="1"/>
          </p:cNvSpPr>
          <p:nvPr>
            <p:ph type="body" idx="1"/>
          </p:nvPr>
        </p:nvSpPr>
        <p:spPr/>
        <p:txBody>
          <a:bodyPr/>
          <a:lstStyle/>
          <a:p>
            <a:endParaRPr lang="ru-RU" dirty="0"/>
          </a:p>
        </p:txBody>
      </p:sp>
      <p:sp>
        <p:nvSpPr>
          <p:cNvPr id="4" name="Espace réservé du numéro de diapositive 3"/>
          <p:cNvSpPr>
            <a:spLocks noGrp="1"/>
          </p:cNvSpPr>
          <p:nvPr>
            <p:ph type="sldNum" sz="quarter" idx="10"/>
          </p:nvPr>
        </p:nvSpPr>
        <p:spPr/>
        <p:txBody>
          <a:bodyPr/>
          <a:lstStyle/>
          <a:p>
            <a:fld id="{2BBAB958-2D21-4710-8A3D-EBE6BC76FDC3}" type="slidenum">
              <a:rPr lang="ru-RU" smtClean="0"/>
              <a:pPr/>
              <a:t>24</a:t>
            </a:fld>
            <a:endParaRPr lang="ru-RU"/>
          </a:p>
        </p:txBody>
      </p:sp>
    </p:spTree>
    <p:extLst>
      <p:ext uri="{BB962C8B-B14F-4D97-AF65-F5344CB8AC3E}">
        <p14:creationId xmlns="" xmlns:p14="http://schemas.microsoft.com/office/powerpoint/2010/main" val="3751162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179638" y="750888"/>
            <a:ext cx="2528887" cy="3757612"/>
          </a:xfrm>
        </p:spPr>
      </p:sp>
      <p:sp>
        <p:nvSpPr>
          <p:cNvPr id="3" name="Espace réservé des commentaires 2"/>
          <p:cNvSpPr>
            <a:spLocks noGrp="1"/>
          </p:cNvSpPr>
          <p:nvPr>
            <p:ph type="body" idx="1"/>
          </p:nvPr>
        </p:nvSpPr>
        <p:spPr/>
        <p:txBody>
          <a:bodyPr/>
          <a:lstStyle/>
          <a:p>
            <a:endParaRPr lang="ru-RU" dirty="0"/>
          </a:p>
        </p:txBody>
      </p:sp>
      <p:sp>
        <p:nvSpPr>
          <p:cNvPr id="4" name="Espace réservé du numéro de diapositive 3"/>
          <p:cNvSpPr>
            <a:spLocks noGrp="1"/>
          </p:cNvSpPr>
          <p:nvPr>
            <p:ph type="sldNum" sz="quarter" idx="10"/>
          </p:nvPr>
        </p:nvSpPr>
        <p:spPr/>
        <p:txBody>
          <a:bodyPr/>
          <a:lstStyle/>
          <a:p>
            <a:fld id="{2BBAB958-2D21-4710-8A3D-EBE6BC76FDC3}" type="slidenum">
              <a:rPr lang="ru-RU" smtClean="0"/>
              <a:pPr/>
              <a:t>4</a:t>
            </a:fld>
            <a:endParaRPr lang="ru-RU"/>
          </a:p>
        </p:txBody>
      </p:sp>
    </p:spTree>
    <p:extLst>
      <p:ext uri="{BB962C8B-B14F-4D97-AF65-F5344CB8AC3E}">
        <p14:creationId xmlns="" xmlns:p14="http://schemas.microsoft.com/office/powerpoint/2010/main" val="3751162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179638" y="750888"/>
            <a:ext cx="2528887" cy="3757612"/>
          </a:xfrm>
        </p:spPr>
      </p:sp>
      <p:sp>
        <p:nvSpPr>
          <p:cNvPr id="3" name="Espace réservé des commentaires 2"/>
          <p:cNvSpPr>
            <a:spLocks noGrp="1"/>
          </p:cNvSpPr>
          <p:nvPr>
            <p:ph type="body" idx="1"/>
          </p:nvPr>
        </p:nvSpPr>
        <p:spPr/>
        <p:txBody>
          <a:bodyPr/>
          <a:lstStyle/>
          <a:p>
            <a:endParaRPr lang="ru-RU" dirty="0"/>
          </a:p>
        </p:txBody>
      </p:sp>
      <p:sp>
        <p:nvSpPr>
          <p:cNvPr id="4" name="Espace réservé du numéro de diapositive 3"/>
          <p:cNvSpPr>
            <a:spLocks noGrp="1"/>
          </p:cNvSpPr>
          <p:nvPr>
            <p:ph type="sldNum" sz="quarter" idx="10"/>
          </p:nvPr>
        </p:nvSpPr>
        <p:spPr/>
        <p:txBody>
          <a:bodyPr/>
          <a:lstStyle/>
          <a:p>
            <a:fld id="{2BBAB958-2D21-4710-8A3D-EBE6BC76FDC3}" type="slidenum">
              <a:rPr lang="ru-RU" smtClean="0"/>
              <a:pPr/>
              <a:t>5</a:t>
            </a:fld>
            <a:endParaRPr lang="ru-RU"/>
          </a:p>
        </p:txBody>
      </p:sp>
    </p:spTree>
    <p:extLst>
      <p:ext uri="{BB962C8B-B14F-4D97-AF65-F5344CB8AC3E}">
        <p14:creationId xmlns="" xmlns:p14="http://schemas.microsoft.com/office/powerpoint/2010/main" val="3751162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179638" y="750888"/>
            <a:ext cx="2528887" cy="3757612"/>
          </a:xfrm>
        </p:spPr>
      </p:sp>
      <p:sp>
        <p:nvSpPr>
          <p:cNvPr id="3" name="Espace réservé des commentaires 2"/>
          <p:cNvSpPr>
            <a:spLocks noGrp="1"/>
          </p:cNvSpPr>
          <p:nvPr>
            <p:ph type="body" idx="1"/>
          </p:nvPr>
        </p:nvSpPr>
        <p:spPr/>
        <p:txBody>
          <a:bodyPr/>
          <a:lstStyle/>
          <a:p>
            <a:endParaRPr lang="ru-RU" dirty="0"/>
          </a:p>
        </p:txBody>
      </p:sp>
      <p:sp>
        <p:nvSpPr>
          <p:cNvPr id="4" name="Espace réservé du numéro de diapositive 3"/>
          <p:cNvSpPr>
            <a:spLocks noGrp="1"/>
          </p:cNvSpPr>
          <p:nvPr>
            <p:ph type="sldNum" sz="quarter" idx="10"/>
          </p:nvPr>
        </p:nvSpPr>
        <p:spPr/>
        <p:txBody>
          <a:bodyPr/>
          <a:lstStyle/>
          <a:p>
            <a:fld id="{2BBAB958-2D21-4710-8A3D-EBE6BC76FDC3}" type="slidenum">
              <a:rPr lang="ru-RU" smtClean="0"/>
              <a:pPr/>
              <a:t>6</a:t>
            </a:fld>
            <a:endParaRPr lang="ru-RU"/>
          </a:p>
        </p:txBody>
      </p:sp>
    </p:spTree>
    <p:extLst>
      <p:ext uri="{BB962C8B-B14F-4D97-AF65-F5344CB8AC3E}">
        <p14:creationId xmlns="" xmlns:p14="http://schemas.microsoft.com/office/powerpoint/2010/main" val="3751162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179638" y="750888"/>
            <a:ext cx="2528887" cy="3757612"/>
          </a:xfrm>
        </p:spPr>
      </p:sp>
      <p:sp>
        <p:nvSpPr>
          <p:cNvPr id="3" name="Espace réservé des commentaires 2"/>
          <p:cNvSpPr>
            <a:spLocks noGrp="1"/>
          </p:cNvSpPr>
          <p:nvPr>
            <p:ph type="body" idx="1"/>
          </p:nvPr>
        </p:nvSpPr>
        <p:spPr/>
        <p:txBody>
          <a:bodyPr/>
          <a:lstStyle/>
          <a:p>
            <a:endParaRPr lang="ru-RU" dirty="0"/>
          </a:p>
        </p:txBody>
      </p:sp>
      <p:sp>
        <p:nvSpPr>
          <p:cNvPr id="4" name="Espace réservé du numéro de diapositive 3"/>
          <p:cNvSpPr>
            <a:spLocks noGrp="1"/>
          </p:cNvSpPr>
          <p:nvPr>
            <p:ph type="sldNum" sz="quarter" idx="10"/>
          </p:nvPr>
        </p:nvSpPr>
        <p:spPr/>
        <p:txBody>
          <a:bodyPr/>
          <a:lstStyle/>
          <a:p>
            <a:fld id="{2BBAB958-2D21-4710-8A3D-EBE6BC76FDC3}" type="slidenum">
              <a:rPr lang="ru-RU" smtClean="0"/>
              <a:pPr/>
              <a:t>7</a:t>
            </a:fld>
            <a:endParaRPr lang="ru-RU"/>
          </a:p>
        </p:txBody>
      </p:sp>
    </p:spTree>
    <p:extLst>
      <p:ext uri="{BB962C8B-B14F-4D97-AF65-F5344CB8AC3E}">
        <p14:creationId xmlns="" xmlns:p14="http://schemas.microsoft.com/office/powerpoint/2010/main" val="3751162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179638" y="750888"/>
            <a:ext cx="2528887" cy="3757612"/>
          </a:xfrm>
        </p:spPr>
      </p:sp>
      <p:sp>
        <p:nvSpPr>
          <p:cNvPr id="3" name="Espace réservé des commentaires 2"/>
          <p:cNvSpPr>
            <a:spLocks noGrp="1"/>
          </p:cNvSpPr>
          <p:nvPr>
            <p:ph type="body" idx="1"/>
          </p:nvPr>
        </p:nvSpPr>
        <p:spPr/>
        <p:txBody>
          <a:bodyPr/>
          <a:lstStyle/>
          <a:p>
            <a:endParaRPr lang="ru-RU" dirty="0"/>
          </a:p>
        </p:txBody>
      </p:sp>
      <p:sp>
        <p:nvSpPr>
          <p:cNvPr id="4" name="Espace réservé du numéro de diapositive 3"/>
          <p:cNvSpPr>
            <a:spLocks noGrp="1"/>
          </p:cNvSpPr>
          <p:nvPr>
            <p:ph type="sldNum" sz="quarter" idx="10"/>
          </p:nvPr>
        </p:nvSpPr>
        <p:spPr/>
        <p:txBody>
          <a:bodyPr/>
          <a:lstStyle/>
          <a:p>
            <a:fld id="{2BBAB958-2D21-4710-8A3D-EBE6BC76FDC3}" type="slidenum">
              <a:rPr lang="ru-RU" smtClean="0"/>
              <a:pPr/>
              <a:t>8</a:t>
            </a:fld>
            <a:endParaRPr lang="ru-RU"/>
          </a:p>
        </p:txBody>
      </p:sp>
    </p:spTree>
    <p:extLst>
      <p:ext uri="{BB962C8B-B14F-4D97-AF65-F5344CB8AC3E}">
        <p14:creationId xmlns="" xmlns:p14="http://schemas.microsoft.com/office/powerpoint/2010/main" val="3751162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179638" y="750888"/>
            <a:ext cx="2528887" cy="3757612"/>
          </a:xfrm>
        </p:spPr>
      </p:sp>
      <p:sp>
        <p:nvSpPr>
          <p:cNvPr id="3" name="Espace réservé des commentaires 2"/>
          <p:cNvSpPr>
            <a:spLocks noGrp="1"/>
          </p:cNvSpPr>
          <p:nvPr>
            <p:ph type="body" idx="1"/>
          </p:nvPr>
        </p:nvSpPr>
        <p:spPr/>
        <p:txBody>
          <a:bodyPr/>
          <a:lstStyle/>
          <a:p>
            <a:endParaRPr lang="ru-RU" dirty="0"/>
          </a:p>
        </p:txBody>
      </p:sp>
      <p:sp>
        <p:nvSpPr>
          <p:cNvPr id="4" name="Espace réservé du numéro de diapositive 3"/>
          <p:cNvSpPr>
            <a:spLocks noGrp="1"/>
          </p:cNvSpPr>
          <p:nvPr>
            <p:ph type="sldNum" sz="quarter" idx="10"/>
          </p:nvPr>
        </p:nvSpPr>
        <p:spPr/>
        <p:txBody>
          <a:bodyPr/>
          <a:lstStyle/>
          <a:p>
            <a:fld id="{2BBAB958-2D21-4710-8A3D-EBE6BC76FDC3}" type="slidenum">
              <a:rPr lang="ru-RU" smtClean="0"/>
              <a:pPr/>
              <a:t>9</a:t>
            </a:fld>
            <a:endParaRPr lang="ru-RU"/>
          </a:p>
        </p:txBody>
      </p:sp>
    </p:spTree>
    <p:extLst>
      <p:ext uri="{BB962C8B-B14F-4D97-AF65-F5344CB8AC3E}">
        <p14:creationId xmlns="" xmlns:p14="http://schemas.microsoft.com/office/powerpoint/2010/main" val="3751162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179638" y="750888"/>
            <a:ext cx="2528887" cy="3757612"/>
          </a:xfrm>
        </p:spPr>
      </p:sp>
      <p:sp>
        <p:nvSpPr>
          <p:cNvPr id="3" name="Espace réservé des commentaires 2"/>
          <p:cNvSpPr>
            <a:spLocks noGrp="1"/>
          </p:cNvSpPr>
          <p:nvPr>
            <p:ph type="body" idx="1"/>
          </p:nvPr>
        </p:nvSpPr>
        <p:spPr/>
        <p:txBody>
          <a:bodyPr/>
          <a:lstStyle/>
          <a:p>
            <a:endParaRPr lang="ru-RU" dirty="0"/>
          </a:p>
        </p:txBody>
      </p:sp>
      <p:sp>
        <p:nvSpPr>
          <p:cNvPr id="4" name="Espace réservé du numéro de diapositive 3"/>
          <p:cNvSpPr>
            <a:spLocks noGrp="1"/>
          </p:cNvSpPr>
          <p:nvPr>
            <p:ph type="sldNum" sz="quarter" idx="10"/>
          </p:nvPr>
        </p:nvSpPr>
        <p:spPr/>
        <p:txBody>
          <a:bodyPr/>
          <a:lstStyle/>
          <a:p>
            <a:fld id="{2BBAB958-2D21-4710-8A3D-EBE6BC76FDC3}" type="slidenum">
              <a:rPr lang="ru-RU" smtClean="0"/>
              <a:pPr/>
              <a:t>10</a:t>
            </a:fld>
            <a:endParaRPr lang="ru-RU"/>
          </a:p>
        </p:txBody>
      </p:sp>
    </p:spTree>
    <p:extLst>
      <p:ext uri="{BB962C8B-B14F-4D97-AF65-F5344CB8AC3E}">
        <p14:creationId xmlns="" xmlns:p14="http://schemas.microsoft.com/office/powerpoint/2010/main" val="3751162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540073" y="3321887"/>
            <a:ext cx="6120765" cy="2292150"/>
          </a:xfrm>
        </p:spPr>
        <p:txBody>
          <a:bodyPr/>
          <a:lstStyle/>
          <a:p>
            <a:r>
              <a:rPr lang="fr-FR" smtClean="0"/>
              <a:t>Cliquez pour modifier le style du titre</a:t>
            </a:r>
            <a:endParaRPr lang="fr-BE"/>
          </a:p>
        </p:txBody>
      </p:sp>
      <p:sp>
        <p:nvSpPr>
          <p:cNvPr id="3" name="Sous-titre 2"/>
          <p:cNvSpPr>
            <a:spLocks noGrp="1"/>
          </p:cNvSpPr>
          <p:nvPr>
            <p:ph type="subTitle" idx="1"/>
          </p:nvPr>
        </p:nvSpPr>
        <p:spPr>
          <a:xfrm>
            <a:off x="1080135" y="6059594"/>
            <a:ext cx="5040630" cy="2732758"/>
          </a:xfrm>
        </p:spPr>
        <p:txBody>
          <a:bodyPr/>
          <a:lstStyle>
            <a:lvl1pPr marL="0" indent="0" algn="ctr">
              <a:buNone/>
              <a:defRPr>
                <a:solidFill>
                  <a:schemeClr val="tx1">
                    <a:tint val="75000"/>
                  </a:schemeClr>
                </a:solidFill>
              </a:defRPr>
            </a:lvl1pPr>
            <a:lvl2pPr marL="500928" indent="0" algn="ctr">
              <a:buNone/>
              <a:defRPr>
                <a:solidFill>
                  <a:schemeClr val="tx1">
                    <a:tint val="75000"/>
                  </a:schemeClr>
                </a:solidFill>
              </a:defRPr>
            </a:lvl2pPr>
            <a:lvl3pPr marL="1001855" indent="0" algn="ctr">
              <a:buNone/>
              <a:defRPr>
                <a:solidFill>
                  <a:schemeClr val="tx1">
                    <a:tint val="75000"/>
                  </a:schemeClr>
                </a:solidFill>
              </a:defRPr>
            </a:lvl3pPr>
            <a:lvl4pPr marL="1502783" indent="0" algn="ctr">
              <a:buNone/>
              <a:defRPr>
                <a:solidFill>
                  <a:schemeClr val="tx1">
                    <a:tint val="75000"/>
                  </a:schemeClr>
                </a:solidFill>
              </a:defRPr>
            </a:lvl4pPr>
            <a:lvl5pPr marL="2003711" indent="0" algn="ctr">
              <a:buNone/>
              <a:defRPr>
                <a:solidFill>
                  <a:schemeClr val="tx1">
                    <a:tint val="75000"/>
                  </a:schemeClr>
                </a:solidFill>
              </a:defRPr>
            </a:lvl5pPr>
            <a:lvl6pPr marL="2504638" indent="0" algn="ctr">
              <a:buNone/>
              <a:defRPr>
                <a:solidFill>
                  <a:schemeClr val="tx1">
                    <a:tint val="75000"/>
                  </a:schemeClr>
                </a:solidFill>
              </a:defRPr>
            </a:lvl6pPr>
            <a:lvl7pPr marL="3005566" indent="0" algn="ctr">
              <a:buNone/>
              <a:defRPr>
                <a:solidFill>
                  <a:schemeClr val="tx1">
                    <a:tint val="75000"/>
                  </a:schemeClr>
                </a:solidFill>
              </a:defRPr>
            </a:lvl7pPr>
            <a:lvl8pPr marL="3506494" indent="0" algn="ctr">
              <a:buNone/>
              <a:defRPr>
                <a:solidFill>
                  <a:schemeClr val="tx1">
                    <a:tint val="75000"/>
                  </a:schemeClr>
                </a:solidFill>
              </a:defRPr>
            </a:lvl8pPr>
            <a:lvl9pPr marL="4007421" indent="0" algn="ctr">
              <a:buNone/>
              <a:defRPr>
                <a:solidFill>
                  <a:schemeClr val="tx1">
                    <a:tint val="75000"/>
                  </a:schemeClr>
                </a:solidFill>
              </a:defRPr>
            </a:lvl9pPr>
          </a:lstStyle>
          <a:p>
            <a:r>
              <a:rPr lang="fr-FR" smtClean="0"/>
              <a:t>Cliquez pour modifier le style des sous-titres du masque</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pPr/>
              <a:t>10/06/2013</a:t>
            </a:fld>
            <a:endParaRPr lang="fr-BE" dirty="0"/>
          </a:p>
        </p:txBody>
      </p:sp>
      <p:sp>
        <p:nvSpPr>
          <p:cNvPr id="5" name="Espace réservé du pied de page 4"/>
          <p:cNvSpPr>
            <a:spLocks noGrp="1"/>
          </p:cNvSpPr>
          <p:nvPr>
            <p:ph type="ftr" sz="quarter" idx="11"/>
          </p:nvPr>
        </p:nvSpPr>
        <p:spPr/>
        <p:txBody>
          <a:bodyPr/>
          <a:lstStyle/>
          <a:p>
            <a:endParaRPr lang="fr-BE" dirty="0"/>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pPr/>
              <a:t>10/06/2013</a:t>
            </a:fld>
            <a:endParaRPr lang="fr-BE" dirty="0"/>
          </a:p>
        </p:txBody>
      </p:sp>
      <p:sp>
        <p:nvSpPr>
          <p:cNvPr id="5" name="Espace réservé du pied de page 4"/>
          <p:cNvSpPr>
            <a:spLocks noGrp="1"/>
          </p:cNvSpPr>
          <p:nvPr>
            <p:ph type="ftr" sz="quarter" idx="11"/>
          </p:nvPr>
        </p:nvSpPr>
        <p:spPr/>
        <p:txBody>
          <a:bodyPr/>
          <a:lstStyle/>
          <a:p>
            <a:endParaRPr lang="fr-BE" dirty="0"/>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5220653" y="428233"/>
            <a:ext cx="1620202" cy="9124044"/>
          </a:xfrm>
        </p:spPr>
        <p:txBody>
          <a:bodyPr vert="eaVert"/>
          <a:lstStyle/>
          <a:p>
            <a:r>
              <a:rPr lang="fr-FR" smtClean="0"/>
              <a:t>Cliquez pour modifier le style du titre</a:t>
            </a:r>
            <a:endParaRPr lang="fr-BE"/>
          </a:p>
        </p:txBody>
      </p:sp>
      <p:sp>
        <p:nvSpPr>
          <p:cNvPr id="3" name="Espace réservé du texte vertical 2"/>
          <p:cNvSpPr>
            <a:spLocks noGrp="1"/>
          </p:cNvSpPr>
          <p:nvPr>
            <p:ph type="body" orient="vert" idx="1"/>
          </p:nvPr>
        </p:nvSpPr>
        <p:spPr>
          <a:xfrm>
            <a:off x="360045" y="428233"/>
            <a:ext cx="4740592" cy="9124044"/>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pPr/>
              <a:t>10/06/2013</a:t>
            </a:fld>
            <a:endParaRPr lang="fr-BE" dirty="0"/>
          </a:p>
        </p:txBody>
      </p:sp>
      <p:sp>
        <p:nvSpPr>
          <p:cNvPr id="5" name="Espace réservé du pied de page 4"/>
          <p:cNvSpPr>
            <a:spLocks noGrp="1"/>
          </p:cNvSpPr>
          <p:nvPr>
            <p:ph type="ftr" sz="quarter" idx="11"/>
          </p:nvPr>
        </p:nvSpPr>
        <p:spPr/>
        <p:txBody>
          <a:bodyPr/>
          <a:lstStyle/>
          <a:p>
            <a:endParaRPr lang="fr-BE" dirty="0"/>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pPr/>
              <a:t>10/06/2013</a:t>
            </a:fld>
            <a:endParaRPr lang="fr-BE" dirty="0"/>
          </a:p>
        </p:txBody>
      </p:sp>
      <p:sp>
        <p:nvSpPr>
          <p:cNvPr id="5" name="Espace réservé du pied de page 4"/>
          <p:cNvSpPr>
            <a:spLocks noGrp="1"/>
          </p:cNvSpPr>
          <p:nvPr>
            <p:ph type="ftr" sz="quarter" idx="11"/>
          </p:nvPr>
        </p:nvSpPr>
        <p:spPr/>
        <p:txBody>
          <a:bodyPr/>
          <a:lstStyle/>
          <a:p>
            <a:endParaRPr lang="fr-BE" dirty="0"/>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568827" y="6871500"/>
            <a:ext cx="6120765" cy="2123828"/>
          </a:xfrm>
        </p:spPr>
        <p:txBody>
          <a:bodyPr anchor="t"/>
          <a:lstStyle>
            <a:lvl1pPr algn="l">
              <a:defRPr sz="4400" b="1" cap="all"/>
            </a:lvl1pPr>
          </a:lstStyle>
          <a:p>
            <a:r>
              <a:rPr lang="fr-FR" smtClean="0"/>
              <a:t>Cliquez pour modifier le style du titre</a:t>
            </a:r>
            <a:endParaRPr lang="fr-BE"/>
          </a:p>
        </p:txBody>
      </p:sp>
      <p:sp>
        <p:nvSpPr>
          <p:cNvPr id="3" name="Espace réservé du texte 2"/>
          <p:cNvSpPr>
            <a:spLocks noGrp="1"/>
          </p:cNvSpPr>
          <p:nvPr>
            <p:ph type="body" idx="1"/>
          </p:nvPr>
        </p:nvSpPr>
        <p:spPr>
          <a:xfrm>
            <a:off x="568827" y="4532322"/>
            <a:ext cx="6120765" cy="2339179"/>
          </a:xfrm>
        </p:spPr>
        <p:txBody>
          <a:bodyPr anchor="b"/>
          <a:lstStyle>
            <a:lvl1pPr marL="0" indent="0">
              <a:buNone/>
              <a:defRPr sz="2200">
                <a:solidFill>
                  <a:schemeClr val="tx1">
                    <a:tint val="75000"/>
                  </a:schemeClr>
                </a:solidFill>
              </a:defRPr>
            </a:lvl1pPr>
            <a:lvl2pPr marL="500928" indent="0">
              <a:buNone/>
              <a:defRPr sz="2000">
                <a:solidFill>
                  <a:schemeClr val="tx1">
                    <a:tint val="75000"/>
                  </a:schemeClr>
                </a:solidFill>
              </a:defRPr>
            </a:lvl2pPr>
            <a:lvl3pPr marL="1001855" indent="0">
              <a:buNone/>
              <a:defRPr sz="1700">
                <a:solidFill>
                  <a:schemeClr val="tx1">
                    <a:tint val="75000"/>
                  </a:schemeClr>
                </a:solidFill>
              </a:defRPr>
            </a:lvl3pPr>
            <a:lvl4pPr marL="1502783" indent="0">
              <a:buNone/>
              <a:defRPr sz="1500">
                <a:solidFill>
                  <a:schemeClr val="tx1">
                    <a:tint val="75000"/>
                  </a:schemeClr>
                </a:solidFill>
              </a:defRPr>
            </a:lvl4pPr>
            <a:lvl5pPr marL="2003711" indent="0">
              <a:buNone/>
              <a:defRPr sz="1500">
                <a:solidFill>
                  <a:schemeClr val="tx1">
                    <a:tint val="75000"/>
                  </a:schemeClr>
                </a:solidFill>
              </a:defRPr>
            </a:lvl5pPr>
            <a:lvl6pPr marL="2504638" indent="0">
              <a:buNone/>
              <a:defRPr sz="1500">
                <a:solidFill>
                  <a:schemeClr val="tx1">
                    <a:tint val="75000"/>
                  </a:schemeClr>
                </a:solidFill>
              </a:defRPr>
            </a:lvl6pPr>
            <a:lvl7pPr marL="3005566" indent="0">
              <a:buNone/>
              <a:defRPr sz="1500">
                <a:solidFill>
                  <a:schemeClr val="tx1">
                    <a:tint val="75000"/>
                  </a:schemeClr>
                </a:solidFill>
              </a:defRPr>
            </a:lvl7pPr>
            <a:lvl8pPr marL="3506494" indent="0">
              <a:buNone/>
              <a:defRPr sz="1500">
                <a:solidFill>
                  <a:schemeClr val="tx1">
                    <a:tint val="75000"/>
                  </a:schemeClr>
                </a:solidFill>
              </a:defRPr>
            </a:lvl8pPr>
            <a:lvl9pPr marL="4007421" indent="0">
              <a:buNone/>
              <a:defRPr sz="15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AA309A6D-C09C-4548-B29A-6CF363A7E532}" type="datetimeFigureOut">
              <a:rPr lang="fr-FR" smtClean="0"/>
              <a:pPr/>
              <a:t>10/06/2013</a:t>
            </a:fld>
            <a:endParaRPr lang="fr-BE" dirty="0"/>
          </a:p>
        </p:txBody>
      </p:sp>
      <p:sp>
        <p:nvSpPr>
          <p:cNvPr id="5" name="Espace réservé du pied de page 4"/>
          <p:cNvSpPr>
            <a:spLocks noGrp="1"/>
          </p:cNvSpPr>
          <p:nvPr>
            <p:ph type="ftr" sz="quarter" idx="11"/>
          </p:nvPr>
        </p:nvSpPr>
        <p:spPr/>
        <p:txBody>
          <a:bodyPr/>
          <a:lstStyle/>
          <a:p>
            <a:endParaRPr lang="fr-BE" dirty="0"/>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contenu 2"/>
          <p:cNvSpPr>
            <a:spLocks noGrp="1"/>
          </p:cNvSpPr>
          <p:nvPr>
            <p:ph sz="half" idx="1"/>
          </p:nvPr>
        </p:nvSpPr>
        <p:spPr>
          <a:xfrm>
            <a:off x="360045" y="2495130"/>
            <a:ext cx="3180398" cy="7057149"/>
          </a:xfrm>
        </p:spPr>
        <p:txBody>
          <a:bodyPr/>
          <a:lstStyle>
            <a:lvl1pPr>
              <a:defRPr sz="3100"/>
            </a:lvl1pPr>
            <a:lvl2pPr>
              <a:defRPr sz="2600"/>
            </a:lvl2pPr>
            <a:lvl3pPr>
              <a:defRPr sz="22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u contenu 3"/>
          <p:cNvSpPr>
            <a:spLocks noGrp="1"/>
          </p:cNvSpPr>
          <p:nvPr>
            <p:ph sz="half" idx="2"/>
          </p:nvPr>
        </p:nvSpPr>
        <p:spPr>
          <a:xfrm>
            <a:off x="3660457" y="2495130"/>
            <a:ext cx="3180398" cy="7057149"/>
          </a:xfrm>
        </p:spPr>
        <p:txBody>
          <a:bodyPr/>
          <a:lstStyle>
            <a:lvl1pPr>
              <a:defRPr sz="3100"/>
            </a:lvl1pPr>
            <a:lvl2pPr>
              <a:defRPr sz="2600"/>
            </a:lvl2pPr>
            <a:lvl3pPr>
              <a:defRPr sz="22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5" name="Espace réservé de la date 4"/>
          <p:cNvSpPr>
            <a:spLocks noGrp="1"/>
          </p:cNvSpPr>
          <p:nvPr>
            <p:ph type="dt" sz="half" idx="10"/>
          </p:nvPr>
        </p:nvSpPr>
        <p:spPr/>
        <p:txBody>
          <a:bodyPr/>
          <a:lstStyle/>
          <a:p>
            <a:fld id="{AA309A6D-C09C-4548-B29A-6CF363A7E532}" type="datetimeFigureOut">
              <a:rPr lang="fr-FR" smtClean="0"/>
              <a:pPr/>
              <a:t>10/06/2013</a:t>
            </a:fld>
            <a:endParaRPr lang="fr-BE" dirty="0"/>
          </a:p>
        </p:txBody>
      </p:sp>
      <p:sp>
        <p:nvSpPr>
          <p:cNvPr id="6" name="Espace réservé du pied de page 5"/>
          <p:cNvSpPr>
            <a:spLocks noGrp="1"/>
          </p:cNvSpPr>
          <p:nvPr>
            <p:ph type="ftr" sz="quarter" idx="11"/>
          </p:nvPr>
        </p:nvSpPr>
        <p:spPr/>
        <p:txBody>
          <a:bodyPr/>
          <a:lstStyle/>
          <a:p>
            <a:endParaRPr lang="fr-BE" dirty="0"/>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BE"/>
          </a:p>
        </p:txBody>
      </p:sp>
      <p:sp>
        <p:nvSpPr>
          <p:cNvPr id="3" name="Espace réservé du texte 2"/>
          <p:cNvSpPr>
            <a:spLocks noGrp="1"/>
          </p:cNvSpPr>
          <p:nvPr>
            <p:ph type="body" idx="1"/>
          </p:nvPr>
        </p:nvSpPr>
        <p:spPr>
          <a:xfrm>
            <a:off x="360046" y="2393639"/>
            <a:ext cx="3181648" cy="997555"/>
          </a:xfrm>
        </p:spPr>
        <p:txBody>
          <a:bodyPr anchor="b"/>
          <a:lstStyle>
            <a:lvl1pPr marL="0" indent="0">
              <a:buNone/>
              <a:defRPr sz="2600" b="1"/>
            </a:lvl1pPr>
            <a:lvl2pPr marL="500928" indent="0">
              <a:buNone/>
              <a:defRPr sz="2200" b="1"/>
            </a:lvl2pPr>
            <a:lvl3pPr marL="1001855" indent="0">
              <a:buNone/>
              <a:defRPr sz="2000" b="1"/>
            </a:lvl3pPr>
            <a:lvl4pPr marL="1502783" indent="0">
              <a:buNone/>
              <a:defRPr sz="1700" b="1"/>
            </a:lvl4pPr>
            <a:lvl5pPr marL="2003711" indent="0">
              <a:buNone/>
              <a:defRPr sz="1700" b="1"/>
            </a:lvl5pPr>
            <a:lvl6pPr marL="2504638" indent="0">
              <a:buNone/>
              <a:defRPr sz="1700" b="1"/>
            </a:lvl6pPr>
            <a:lvl7pPr marL="3005566" indent="0">
              <a:buNone/>
              <a:defRPr sz="1700" b="1"/>
            </a:lvl7pPr>
            <a:lvl8pPr marL="3506494" indent="0">
              <a:buNone/>
              <a:defRPr sz="1700" b="1"/>
            </a:lvl8pPr>
            <a:lvl9pPr marL="4007421" indent="0">
              <a:buNone/>
              <a:defRPr sz="17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360046" y="3391194"/>
            <a:ext cx="3181648" cy="6161082"/>
          </a:xfrm>
        </p:spPr>
        <p:txBody>
          <a:bodyPr/>
          <a:lstStyle>
            <a:lvl1pPr>
              <a:defRPr sz="2600"/>
            </a:lvl1pPr>
            <a:lvl2pPr>
              <a:defRPr sz="2200"/>
            </a:lvl2pPr>
            <a:lvl3pPr>
              <a:defRPr sz="2000"/>
            </a:lvl3pPr>
            <a:lvl4pPr>
              <a:defRPr sz="1700"/>
            </a:lvl4pPr>
            <a:lvl5pPr>
              <a:defRPr sz="1700"/>
            </a:lvl5pPr>
            <a:lvl6pPr>
              <a:defRPr sz="1700"/>
            </a:lvl6pPr>
            <a:lvl7pPr>
              <a:defRPr sz="1700"/>
            </a:lvl7pPr>
            <a:lvl8pPr>
              <a:defRPr sz="1700"/>
            </a:lvl8pPr>
            <a:lvl9pPr>
              <a:defRPr sz="17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5" name="Espace réservé du texte 4"/>
          <p:cNvSpPr>
            <a:spLocks noGrp="1"/>
          </p:cNvSpPr>
          <p:nvPr>
            <p:ph type="body" sz="quarter" idx="3"/>
          </p:nvPr>
        </p:nvSpPr>
        <p:spPr>
          <a:xfrm>
            <a:off x="3657958" y="2393639"/>
            <a:ext cx="3182898" cy="997555"/>
          </a:xfrm>
        </p:spPr>
        <p:txBody>
          <a:bodyPr anchor="b"/>
          <a:lstStyle>
            <a:lvl1pPr marL="0" indent="0">
              <a:buNone/>
              <a:defRPr sz="2600" b="1"/>
            </a:lvl1pPr>
            <a:lvl2pPr marL="500928" indent="0">
              <a:buNone/>
              <a:defRPr sz="2200" b="1"/>
            </a:lvl2pPr>
            <a:lvl3pPr marL="1001855" indent="0">
              <a:buNone/>
              <a:defRPr sz="2000" b="1"/>
            </a:lvl3pPr>
            <a:lvl4pPr marL="1502783" indent="0">
              <a:buNone/>
              <a:defRPr sz="1700" b="1"/>
            </a:lvl4pPr>
            <a:lvl5pPr marL="2003711" indent="0">
              <a:buNone/>
              <a:defRPr sz="1700" b="1"/>
            </a:lvl5pPr>
            <a:lvl6pPr marL="2504638" indent="0">
              <a:buNone/>
              <a:defRPr sz="1700" b="1"/>
            </a:lvl6pPr>
            <a:lvl7pPr marL="3005566" indent="0">
              <a:buNone/>
              <a:defRPr sz="1700" b="1"/>
            </a:lvl7pPr>
            <a:lvl8pPr marL="3506494" indent="0">
              <a:buNone/>
              <a:defRPr sz="1700" b="1"/>
            </a:lvl8pPr>
            <a:lvl9pPr marL="4007421" indent="0">
              <a:buNone/>
              <a:defRPr sz="17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3657958" y="3391194"/>
            <a:ext cx="3182898" cy="6161082"/>
          </a:xfrm>
        </p:spPr>
        <p:txBody>
          <a:bodyPr/>
          <a:lstStyle>
            <a:lvl1pPr>
              <a:defRPr sz="2600"/>
            </a:lvl1pPr>
            <a:lvl2pPr>
              <a:defRPr sz="2200"/>
            </a:lvl2pPr>
            <a:lvl3pPr>
              <a:defRPr sz="2000"/>
            </a:lvl3pPr>
            <a:lvl4pPr>
              <a:defRPr sz="1700"/>
            </a:lvl4pPr>
            <a:lvl5pPr>
              <a:defRPr sz="1700"/>
            </a:lvl5pPr>
            <a:lvl6pPr>
              <a:defRPr sz="1700"/>
            </a:lvl6pPr>
            <a:lvl7pPr>
              <a:defRPr sz="1700"/>
            </a:lvl7pPr>
            <a:lvl8pPr>
              <a:defRPr sz="1700"/>
            </a:lvl8pPr>
            <a:lvl9pPr>
              <a:defRPr sz="17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7" name="Espace réservé de la date 6"/>
          <p:cNvSpPr>
            <a:spLocks noGrp="1"/>
          </p:cNvSpPr>
          <p:nvPr>
            <p:ph type="dt" sz="half" idx="10"/>
          </p:nvPr>
        </p:nvSpPr>
        <p:spPr/>
        <p:txBody>
          <a:bodyPr/>
          <a:lstStyle/>
          <a:p>
            <a:fld id="{AA309A6D-C09C-4548-B29A-6CF363A7E532}" type="datetimeFigureOut">
              <a:rPr lang="fr-FR" smtClean="0"/>
              <a:pPr/>
              <a:t>10/06/2013</a:t>
            </a:fld>
            <a:endParaRPr lang="fr-BE" dirty="0"/>
          </a:p>
        </p:txBody>
      </p:sp>
      <p:sp>
        <p:nvSpPr>
          <p:cNvPr id="8" name="Espace réservé du pied de page 7"/>
          <p:cNvSpPr>
            <a:spLocks noGrp="1"/>
          </p:cNvSpPr>
          <p:nvPr>
            <p:ph type="ftr" sz="quarter" idx="11"/>
          </p:nvPr>
        </p:nvSpPr>
        <p:spPr/>
        <p:txBody>
          <a:bodyPr/>
          <a:lstStyle/>
          <a:p>
            <a:endParaRPr lang="fr-BE" dirty="0"/>
          </a:p>
        </p:txBody>
      </p:sp>
      <p:sp>
        <p:nvSpPr>
          <p:cNvPr id="9" name="Espace réservé du numéro de diapositive 8"/>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e la date 2"/>
          <p:cNvSpPr>
            <a:spLocks noGrp="1"/>
          </p:cNvSpPr>
          <p:nvPr>
            <p:ph type="dt" sz="half" idx="10"/>
          </p:nvPr>
        </p:nvSpPr>
        <p:spPr/>
        <p:txBody>
          <a:bodyPr/>
          <a:lstStyle/>
          <a:p>
            <a:fld id="{AA309A6D-C09C-4548-B29A-6CF363A7E532}" type="datetimeFigureOut">
              <a:rPr lang="fr-FR" smtClean="0"/>
              <a:pPr/>
              <a:t>10/06/2013</a:t>
            </a:fld>
            <a:endParaRPr lang="fr-BE" dirty="0"/>
          </a:p>
        </p:txBody>
      </p:sp>
      <p:sp>
        <p:nvSpPr>
          <p:cNvPr id="4" name="Espace réservé du pied de page 3"/>
          <p:cNvSpPr>
            <a:spLocks noGrp="1"/>
          </p:cNvSpPr>
          <p:nvPr>
            <p:ph type="ftr" sz="quarter" idx="11"/>
          </p:nvPr>
        </p:nvSpPr>
        <p:spPr/>
        <p:txBody>
          <a:bodyPr/>
          <a:lstStyle/>
          <a:p>
            <a:endParaRPr lang="fr-BE" dirty="0"/>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A309A6D-C09C-4548-B29A-6CF363A7E532}" type="datetimeFigureOut">
              <a:rPr lang="fr-FR" smtClean="0"/>
              <a:pPr/>
              <a:t>10/06/2013</a:t>
            </a:fld>
            <a:endParaRPr lang="fr-BE" dirty="0"/>
          </a:p>
        </p:txBody>
      </p:sp>
      <p:sp>
        <p:nvSpPr>
          <p:cNvPr id="3" name="Espace réservé du pied de page 2"/>
          <p:cNvSpPr>
            <a:spLocks noGrp="1"/>
          </p:cNvSpPr>
          <p:nvPr>
            <p:ph type="ftr" sz="quarter" idx="11"/>
          </p:nvPr>
        </p:nvSpPr>
        <p:spPr/>
        <p:txBody>
          <a:bodyPr/>
          <a:lstStyle/>
          <a:p>
            <a:endParaRPr lang="fr-BE" dirty="0"/>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360051" y="425757"/>
            <a:ext cx="2369047" cy="1811937"/>
          </a:xfrm>
        </p:spPr>
        <p:txBody>
          <a:bodyPr anchor="b"/>
          <a:lstStyle>
            <a:lvl1pPr algn="l">
              <a:defRPr sz="2200" b="1"/>
            </a:lvl1pPr>
          </a:lstStyle>
          <a:p>
            <a:r>
              <a:rPr lang="fr-FR" smtClean="0"/>
              <a:t>Cliquez pour modifier le style du titre</a:t>
            </a:r>
            <a:endParaRPr lang="fr-BE"/>
          </a:p>
        </p:txBody>
      </p:sp>
      <p:sp>
        <p:nvSpPr>
          <p:cNvPr id="3" name="Espace réservé du contenu 2"/>
          <p:cNvSpPr>
            <a:spLocks noGrp="1"/>
          </p:cNvSpPr>
          <p:nvPr>
            <p:ph idx="1"/>
          </p:nvPr>
        </p:nvSpPr>
        <p:spPr>
          <a:xfrm>
            <a:off x="2815353" y="425758"/>
            <a:ext cx="4025504" cy="9126521"/>
          </a:xfrm>
        </p:spPr>
        <p:txBody>
          <a:bodyPr/>
          <a:lstStyle>
            <a:lvl1pPr>
              <a:defRPr sz="3600"/>
            </a:lvl1pPr>
            <a:lvl2pPr>
              <a:defRPr sz="3100"/>
            </a:lvl2pPr>
            <a:lvl3pPr>
              <a:defRPr sz="2600"/>
            </a:lvl3pPr>
            <a:lvl4pPr>
              <a:defRPr sz="2200"/>
            </a:lvl4pPr>
            <a:lvl5pPr>
              <a:defRPr sz="2200"/>
            </a:lvl5pPr>
            <a:lvl6pPr>
              <a:defRPr sz="2200"/>
            </a:lvl6pPr>
            <a:lvl7pPr>
              <a:defRPr sz="2200"/>
            </a:lvl7pPr>
            <a:lvl8pPr>
              <a:defRPr sz="2200"/>
            </a:lvl8pPr>
            <a:lvl9pPr>
              <a:defRPr sz="22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u texte 3"/>
          <p:cNvSpPr>
            <a:spLocks noGrp="1"/>
          </p:cNvSpPr>
          <p:nvPr>
            <p:ph type="body" sz="half" idx="2"/>
          </p:nvPr>
        </p:nvSpPr>
        <p:spPr>
          <a:xfrm>
            <a:off x="360051" y="2237694"/>
            <a:ext cx="2369047" cy="7314584"/>
          </a:xfrm>
        </p:spPr>
        <p:txBody>
          <a:bodyPr/>
          <a:lstStyle>
            <a:lvl1pPr marL="0" indent="0">
              <a:buNone/>
              <a:defRPr sz="1500"/>
            </a:lvl1pPr>
            <a:lvl2pPr marL="500928" indent="0">
              <a:buNone/>
              <a:defRPr sz="1300"/>
            </a:lvl2pPr>
            <a:lvl3pPr marL="1001855" indent="0">
              <a:buNone/>
              <a:defRPr sz="1100"/>
            </a:lvl3pPr>
            <a:lvl4pPr marL="1502783" indent="0">
              <a:buNone/>
              <a:defRPr sz="1000"/>
            </a:lvl4pPr>
            <a:lvl5pPr marL="2003711" indent="0">
              <a:buNone/>
              <a:defRPr sz="1000"/>
            </a:lvl5pPr>
            <a:lvl6pPr marL="2504638" indent="0">
              <a:buNone/>
              <a:defRPr sz="1000"/>
            </a:lvl6pPr>
            <a:lvl7pPr marL="3005566" indent="0">
              <a:buNone/>
              <a:defRPr sz="1000"/>
            </a:lvl7pPr>
            <a:lvl8pPr marL="3506494" indent="0">
              <a:buNone/>
              <a:defRPr sz="1000"/>
            </a:lvl8pPr>
            <a:lvl9pPr marL="4007421" indent="0">
              <a:buNone/>
              <a:defRPr sz="10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pPr/>
              <a:t>10/06/2013</a:t>
            </a:fld>
            <a:endParaRPr lang="fr-BE" dirty="0"/>
          </a:p>
        </p:txBody>
      </p:sp>
      <p:sp>
        <p:nvSpPr>
          <p:cNvPr id="6" name="Espace réservé du pied de page 5"/>
          <p:cNvSpPr>
            <a:spLocks noGrp="1"/>
          </p:cNvSpPr>
          <p:nvPr>
            <p:ph type="ftr" sz="quarter" idx="11"/>
          </p:nvPr>
        </p:nvSpPr>
        <p:spPr/>
        <p:txBody>
          <a:bodyPr/>
          <a:lstStyle/>
          <a:p>
            <a:endParaRPr lang="fr-BE" dirty="0"/>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411426" y="7485381"/>
            <a:ext cx="4320540" cy="883692"/>
          </a:xfrm>
        </p:spPr>
        <p:txBody>
          <a:bodyPr anchor="b"/>
          <a:lstStyle>
            <a:lvl1pPr algn="l">
              <a:defRPr sz="2200" b="1"/>
            </a:lvl1pPr>
          </a:lstStyle>
          <a:p>
            <a:r>
              <a:rPr lang="fr-FR" smtClean="0"/>
              <a:t>Cliquez pour modifier le style du titre</a:t>
            </a:r>
            <a:endParaRPr lang="fr-BE"/>
          </a:p>
        </p:txBody>
      </p:sp>
      <p:sp>
        <p:nvSpPr>
          <p:cNvPr id="3" name="Espace réservé pour une image  2"/>
          <p:cNvSpPr>
            <a:spLocks noGrp="1"/>
          </p:cNvSpPr>
          <p:nvPr>
            <p:ph type="pic" idx="1"/>
          </p:nvPr>
        </p:nvSpPr>
        <p:spPr>
          <a:xfrm>
            <a:off x="1411426" y="955476"/>
            <a:ext cx="4320540" cy="6416040"/>
          </a:xfrm>
        </p:spPr>
        <p:txBody>
          <a:bodyPr/>
          <a:lstStyle>
            <a:lvl1pPr marL="0" indent="0">
              <a:buNone/>
              <a:defRPr sz="3600"/>
            </a:lvl1pPr>
            <a:lvl2pPr marL="500928" indent="0">
              <a:buNone/>
              <a:defRPr sz="3100"/>
            </a:lvl2pPr>
            <a:lvl3pPr marL="1001855" indent="0">
              <a:buNone/>
              <a:defRPr sz="2600"/>
            </a:lvl3pPr>
            <a:lvl4pPr marL="1502783" indent="0">
              <a:buNone/>
              <a:defRPr sz="2200"/>
            </a:lvl4pPr>
            <a:lvl5pPr marL="2003711" indent="0">
              <a:buNone/>
              <a:defRPr sz="2200"/>
            </a:lvl5pPr>
            <a:lvl6pPr marL="2504638" indent="0">
              <a:buNone/>
              <a:defRPr sz="2200"/>
            </a:lvl6pPr>
            <a:lvl7pPr marL="3005566" indent="0">
              <a:buNone/>
              <a:defRPr sz="2200"/>
            </a:lvl7pPr>
            <a:lvl8pPr marL="3506494" indent="0">
              <a:buNone/>
              <a:defRPr sz="2200"/>
            </a:lvl8pPr>
            <a:lvl9pPr marL="4007421" indent="0">
              <a:buNone/>
              <a:defRPr sz="2200"/>
            </a:lvl9pPr>
          </a:lstStyle>
          <a:p>
            <a:endParaRPr lang="fr-BE" dirty="0"/>
          </a:p>
        </p:txBody>
      </p:sp>
      <p:sp>
        <p:nvSpPr>
          <p:cNvPr id="4" name="Espace réservé du texte 3"/>
          <p:cNvSpPr>
            <a:spLocks noGrp="1"/>
          </p:cNvSpPr>
          <p:nvPr>
            <p:ph type="body" sz="half" idx="2"/>
          </p:nvPr>
        </p:nvSpPr>
        <p:spPr>
          <a:xfrm>
            <a:off x="1411426" y="8369073"/>
            <a:ext cx="4320540" cy="1254988"/>
          </a:xfrm>
        </p:spPr>
        <p:txBody>
          <a:bodyPr/>
          <a:lstStyle>
            <a:lvl1pPr marL="0" indent="0">
              <a:buNone/>
              <a:defRPr sz="1500"/>
            </a:lvl1pPr>
            <a:lvl2pPr marL="500928" indent="0">
              <a:buNone/>
              <a:defRPr sz="1300"/>
            </a:lvl2pPr>
            <a:lvl3pPr marL="1001855" indent="0">
              <a:buNone/>
              <a:defRPr sz="1100"/>
            </a:lvl3pPr>
            <a:lvl4pPr marL="1502783" indent="0">
              <a:buNone/>
              <a:defRPr sz="1000"/>
            </a:lvl4pPr>
            <a:lvl5pPr marL="2003711" indent="0">
              <a:buNone/>
              <a:defRPr sz="1000"/>
            </a:lvl5pPr>
            <a:lvl6pPr marL="2504638" indent="0">
              <a:buNone/>
              <a:defRPr sz="1000"/>
            </a:lvl6pPr>
            <a:lvl7pPr marL="3005566" indent="0">
              <a:buNone/>
              <a:defRPr sz="1000"/>
            </a:lvl7pPr>
            <a:lvl8pPr marL="3506494" indent="0">
              <a:buNone/>
              <a:defRPr sz="1000"/>
            </a:lvl8pPr>
            <a:lvl9pPr marL="4007421" indent="0">
              <a:buNone/>
              <a:defRPr sz="10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pPr/>
              <a:t>10/06/2013</a:t>
            </a:fld>
            <a:endParaRPr lang="fr-BE" dirty="0"/>
          </a:p>
        </p:txBody>
      </p:sp>
      <p:sp>
        <p:nvSpPr>
          <p:cNvPr id="6" name="Espace réservé du pied de page 5"/>
          <p:cNvSpPr>
            <a:spLocks noGrp="1"/>
          </p:cNvSpPr>
          <p:nvPr>
            <p:ph type="ftr" sz="quarter" idx="11"/>
          </p:nvPr>
        </p:nvSpPr>
        <p:spPr/>
        <p:txBody>
          <a:bodyPr/>
          <a:lstStyle/>
          <a:p>
            <a:endParaRPr lang="fr-BE" dirty="0"/>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360045" y="428233"/>
            <a:ext cx="6480810" cy="1782233"/>
          </a:xfrm>
          <a:prstGeom prst="rect">
            <a:avLst/>
          </a:prstGeom>
        </p:spPr>
        <p:txBody>
          <a:bodyPr vert="horz" lIns="100186" tIns="50093" rIns="100186" bIns="50093" rtlCol="0" anchor="ctr">
            <a:normAutofit/>
          </a:bodyPr>
          <a:lstStyle/>
          <a:p>
            <a:r>
              <a:rPr lang="fr-FR" smtClean="0"/>
              <a:t>Cliquez pour modifier le style du titre</a:t>
            </a:r>
            <a:endParaRPr lang="fr-BE"/>
          </a:p>
        </p:txBody>
      </p:sp>
      <p:sp>
        <p:nvSpPr>
          <p:cNvPr id="3" name="Espace réservé du texte 2"/>
          <p:cNvSpPr>
            <a:spLocks noGrp="1"/>
          </p:cNvSpPr>
          <p:nvPr>
            <p:ph type="body" idx="1"/>
          </p:nvPr>
        </p:nvSpPr>
        <p:spPr>
          <a:xfrm>
            <a:off x="360045" y="2495130"/>
            <a:ext cx="6480810" cy="7057149"/>
          </a:xfrm>
          <a:prstGeom prst="rect">
            <a:avLst/>
          </a:prstGeom>
        </p:spPr>
        <p:txBody>
          <a:bodyPr vert="horz" lIns="100186" tIns="50093" rIns="100186" bIns="50093"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2"/>
          </p:nvPr>
        </p:nvSpPr>
        <p:spPr>
          <a:xfrm>
            <a:off x="360045" y="9911199"/>
            <a:ext cx="1680210" cy="569324"/>
          </a:xfrm>
          <a:prstGeom prst="rect">
            <a:avLst/>
          </a:prstGeom>
        </p:spPr>
        <p:txBody>
          <a:bodyPr vert="horz" lIns="100186" tIns="50093" rIns="100186" bIns="50093" rtlCol="0" anchor="ctr"/>
          <a:lstStyle>
            <a:lvl1pPr algn="l">
              <a:defRPr sz="1300">
                <a:solidFill>
                  <a:schemeClr val="tx1">
                    <a:tint val="75000"/>
                  </a:schemeClr>
                </a:solidFill>
              </a:defRPr>
            </a:lvl1pPr>
          </a:lstStyle>
          <a:p>
            <a:fld id="{AA309A6D-C09C-4548-B29A-6CF363A7E532}" type="datetimeFigureOut">
              <a:rPr lang="fr-FR" smtClean="0"/>
              <a:pPr/>
              <a:t>10/06/2013</a:t>
            </a:fld>
            <a:endParaRPr lang="fr-BE" dirty="0"/>
          </a:p>
        </p:txBody>
      </p:sp>
      <p:sp>
        <p:nvSpPr>
          <p:cNvPr id="5" name="Espace réservé du pied de page 4"/>
          <p:cNvSpPr>
            <a:spLocks noGrp="1"/>
          </p:cNvSpPr>
          <p:nvPr>
            <p:ph type="ftr" sz="quarter" idx="3"/>
          </p:nvPr>
        </p:nvSpPr>
        <p:spPr>
          <a:xfrm>
            <a:off x="2460313" y="9911199"/>
            <a:ext cx="2280285" cy="569324"/>
          </a:xfrm>
          <a:prstGeom prst="rect">
            <a:avLst/>
          </a:prstGeom>
        </p:spPr>
        <p:txBody>
          <a:bodyPr vert="horz" lIns="100186" tIns="50093" rIns="100186" bIns="50093" rtlCol="0" anchor="ctr"/>
          <a:lstStyle>
            <a:lvl1pPr algn="ctr">
              <a:defRPr sz="1300">
                <a:solidFill>
                  <a:schemeClr val="tx1">
                    <a:tint val="75000"/>
                  </a:schemeClr>
                </a:solidFill>
              </a:defRPr>
            </a:lvl1pPr>
          </a:lstStyle>
          <a:p>
            <a:endParaRPr lang="fr-BE" dirty="0"/>
          </a:p>
        </p:txBody>
      </p:sp>
      <p:sp>
        <p:nvSpPr>
          <p:cNvPr id="6" name="Espace réservé du numéro de diapositive 5"/>
          <p:cNvSpPr>
            <a:spLocks noGrp="1"/>
          </p:cNvSpPr>
          <p:nvPr>
            <p:ph type="sldNum" sz="quarter" idx="4"/>
          </p:nvPr>
        </p:nvSpPr>
        <p:spPr>
          <a:xfrm>
            <a:off x="5160645" y="9911199"/>
            <a:ext cx="1680210" cy="569324"/>
          </a:xfrm>
          <a:prstGeom prst="rect">
            <a:avLst/>
          </a:prstGeom>
        </p:spPr>
        <p:txBody>
          <a:bodyPr vert="horz" lIns="100186" tIns="50093" rIns="100186" bIns="50093" rtlCol="0" anchor="ctr"/>
          <a:lstStyle>
            <a:lvl1pPr algn="r">
              <a:defRPr sz="1300">
                <a:solidFill>
                  <a:schemeClr val="tx1">
                    <a:tint val="75000"/>
                  </a:schemeClr>
                </a:solidFill>
              </a:defRPr>
            </a:lvl1pPr>
          </a:lstStyle>
          <a:p>
            <a:fld id="{CF4668DC-857F-487D-BFFA-8C0CA5037977}" type="slidenum">
              <a:rPr lang="fr-BE" smtClean="0"/>
              <a:pPr/>
              <a:t>‹N°›</a:t>
            </a:fld>
            <a:endParaRPr lang="fr-BE"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001855" rtl="0" eaLnBrk="1" latinLnBrk="0" hangingPunct="1">
        <a:spcBef>
          <a:spcPct val="0"/>
        </a:spcBef>
        <a:buNone/>
        <a:defRPr sz="4800" kern="1200">
          <a:solidFill>
            <a:schemeClr val="tx1"/>
          </a:solidFill>
          <a:latin typeface="+mj-lt"/>
          <a:ea typeface="+mj-ea"/>
          <a:cs typeface="+mj-cs"/>
        </a:defRPr>
      </a:lvl1pPr>
    </p:titleStyle>
    <p:bodyStyle>
      <a:lvl1pPr marL="375696" indent="-375696" algn="l" defTabSz="1001855" rtl="0" eaLnBrk="1" latinLnBrk="0" hangingPunct="1">
        <a:spcBef>
          <a:spcPct val="20000"/>
        </a:spcBef>
        <a:buFont typeface="Arial" pitchFamily="34" charset="0"/>
        <a:buChar char="•"/>
        <a:defRPr sz="3600" kern="1200">
          <a:solidFill>
            <a:schemeClr val="tx1"/>
          </a:solidFill>
          <a:latin typeface="+mn-lt"/>
          <a:ea typeface="+mn-ea"/>
          <a:cs typeface="+mn-cs"/>
        </a:defRPr>
      </a:lvl1pPr>
      <a:lvl2pPr marL="814007" indent="-313080" algn="l" defTabSz="1001855"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52319" indent="-250464" algn="l" defTabSz="1001855"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53247" indent="-250464" algn="l" defTabSz="1001855"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54174" indent="-250464" algn="l" defTabSz="1001855"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55102" indent="-250464" algn="l" defTabSz="100185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56030" indent="-250464" algn="l" defTabSz="100185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56957" indent="-250464" algn="l" defTabSz="100185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57885" indent="-250464" algn="l" defTabSz="1001855" rtl="0" eaLnBrk="1" latinLnBrk="0" hangingPunct="1">
        <a:spcBef>
          <a:spcPct val="20000"/>
        </a:spcBef>
        <a:buFont typeface="Arial" pitchFamily="34" charset="0"/>
        <a:buChar char="•"/>
        <a:defRPr sz="2200" kern="1200">
          <a:solidFill>
            <a:schemeClr val="tx1"/>
          </a:solidFill>
          <a:latin typeface="+mn-lt"/>
          <a:ea typeface="+mn-ea"/>
          <a:cs typeface="+mn-cs"/>
        </a:defRPr>
      </a:lvl9pPr>
    </p:bodyStyle>
    <p:otherStyle>
      <a:defPPr>
        <a:defRPr lang="fr-FR"/>
      </a:defPPr>
      <a:lvl1pPr marL="0" algn="l" defTabSz="1001855" rtl="0" eaLnBrk="1" latinLnBrk="0" hangingPunct="1">
        <a:defRPr sz="2000" kern="1200">
          <a:solidFill>
            <a:schemeClr val="tx1"/>
          </a:solidFill>
          <a:latin typeface="+mn-lt"/>
          <a:ea typeface="+mn-ea"/>
          <a:cs typeface="+mn-cs"/>
        </a:defRPr>
      </a:lvl1pPr>
      <a:lvl2pPr marL="500928" algn="l" defTabSz="1001855" rtl="0" eaLnBrk="1" latinLnBrk="0" hangingPunct="1">
        <a:defRPr sz="2000" kern="1200">
          <a:solidFill>
            <a:schemeClr val="tx1"/>
          </a:solidFill>
          <a:latin typeface="+mn-lt"/>
          <a:ea typeface="+mn-ea"/>
          <a:cs typeface="+mn-cs"/>
        </a:defRPr>
      </a:lvl2pPr>
      <a:lvl3pPr marL="1001855" algn="l" defTabSz="1001855" rtl="0" eaLnBrk="1" latinLnBrk="0" hangingPunct="1">
        <a:defRPr sz="2000" kern="1200">
          <a:solidFill>
            <a:schemeClr val="tx1"/>
          </a:solidFill>
          <a:latin typeface="+mn-lt"/>
          <a:ea typeface="+mn-ea"/>
          <a:cs typeface="+mn-cs"/>
        </a:defRPr>
      </a:lvl3pPr>
      <a:lvl4pPr marL="1502783" algn="l" defTabSz="1001855" rtl="0" eaLnBrk="1" latinLnBrk="0" hangingPunct="1">
        <a:defRPr sz="2000" kern="1200">
          <a:solidFill>
            <a:schemeClr val="tx1"/>
          </a:solidFill>
          <a:latin typeface="+mn-lt"/>
          <a:ea typeface="+mn-ea"/>
          <a:cs typeface="+mn-cs"/>
        </a:defRPr>
      </a:lvl4pPr>
      <a:lvl5pPr marL="2003711" algn="l" defTabSz="1001855" rtl="0" eaLnBrk="1" latinLnBrk="0" hangingPunct="1">
        <a:defRPr sz="2000" kern="1200">
          <a:solidFill>
            <a:schemeClr val="tx1"/>
          </a:solidFill>
          <a:latin typeface="+mn-lt"/>
          <a:ea typeface="+mn-ea"/>
          <a:cs typeface="+mn-cs"/>
        </a:defRPr>
      </a:lvl5pPr>
      <a:lvl6pPr marL="2504638" algn="l" defTabSz="1001855" rtl="0" eaLnBrk="1" latinLnBrk="0" hangingPunct="1">
        <a:defRPr sz="2000" kern="1200">
          <a:solidFill>
            <a:schemeClr val="tx1"/>
          </a:solidFill>
          <a:latin typeface="+mn-lt"/>
          <a:ea typeface="+mn-ea"/>
          <a:cs typeface="+mn-cs"/>
        </a:defRPr>
      </a:lvl6pPr>
      <a:lvl7pPr marL="3005566" algn="l" defTabSz="1001855" rtl="0" eaLnBrk="1" latinLnBrk="0" hangingPunct="1">
        <a:defRPr sz="2000" kern="1200">
          <a:solidFill>
            <a:schemeClr val="tx1"/>
          </a:solidFill>
          <a:latin typeface="+mn-lt"/>
          <a:ea typeface="+mn-ea"/>
          <a:cs typeface="+mn-cs"/>
        </a:defRPr>
      </a:lvl7pPr>
      <a:lvl8pPr marL="3506494" algn="l" defTabSz="1001855" rtl="0" eaLnBrk="1" latinLnBrk="0" hangingPunct="1">
        <a:defRPr sz="2000" kern="1200">
          <a:solidFill>
            <a:schemeClr val="tx1"/>
          </a:solidFill>
          <a:latin typeface="+mn-lt"/>
          <a:ea typeface="+mn-ea"/>
          <a:cs typeface="+mn-cs"/>
        </a:defRPr>
      </a:lvl8pPr>
      <a:lvl9pPr marL="4007421" algn="l" defTabSz="1001855"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microsoft.com/office/2007/relationships/hdphoto" Target="../media/hdphoto3.wdp"/><Relationship Id="rId5" Type="http://schemas.openxmlformats.org/officeDocument/2006/relationships/image" Target="../media/image22.png"/><Relationship Id="rId4" Type="http://schemas.microsoft.com/office/2007/relationships/hdphoto" Target="../media/hdphoto2.wdp"/></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microsoft.com/office/2007/relationships/hdphoto" Target="../media/hdphoto5.wdp"/><Relationship Id="rId5" Type="http://schemas.openxmlformats.org/officeDocument/2006/relationships/image" Target="../media/image24.png"/><Relationship Id="rId4" Type="http://schemas.microsoft.com/office/2007/relationships/hdphoto" Target="../media/hdphoto4.wdp"/></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jpe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jpe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a:extLst>
              <a:ext uri="{BEBA8EAE-BF5A-486C-A8C5-ECC9F3942E4B}">
                <a14:imgProps xmlns="" xmlns:a14="http://schemas.microsoft.com/office/drawing/2010/main">
                  <a14:imgLayer r:embed="rId3">
                    <a14:imgEffect>
                      <a14:brightnessContrast bright="-20000" contrast="-40000"/>
                    </a14:imgEffect>
                  </a14:imgLayer>
                </a14:imgProps>
              </a:ext>
              <a:ext uri="{28A0092B-C50C-407E-A947-70E740481C1C}">
                <a14:useLocalDpi xmlns="" xmlns:a14="http://schemas.microsoft.com/office/drawing/2010/main" val="0"/>
              </a:ext>
            </a:extLst>
          </a:blip>
          <a:srcRect/>
          <a:stretch>
            <a:fillRect/>
          </a:stretch>
        </p:blipFill>
        <p:spPr bwMode="auto">
          <a:xfrm>
            <a:off x="-1043020" y="1989114"/>
            <a:ext cx="5670631" cy="8308658"/>
          </a:xfrm>
          <a:prstGeom prst="rect">
            <a:avLst/>
          </a:prstGeom>
          <a:ln>
            <a:noFill/>
          </a:ln>
          <a:effectLst>
            <a:softEdge rad="112500"/>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cxnSp>
        <p:nvCxnSpPr>
          <p:cNvPr id="7" name="Connecteur droit 6"/>
          <p:cNvCxnSpPr/>
          <p:nvPr/>
        </p:nvCxnSpPr>
        <p:spPr>
          <a:xfrm flipH="1">
            <a:off x="141371" y="967814"/>
            <a:ext cx="6918169" cy="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4" name="Connecteur droit 13"/>
          <p:cNvCxnSpPr/>
          <p:nvPr/>
        </p:nvCxnSpPr>
        <p:spPr>
          <a:xfrm>
            <a:off x="538311" y="406417"/>
            <a:ext cx="0" cy="9992844"/>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p:nvCxnSpPr>
        <p:spPr>
          <a:xfrm flipH="1">
            <a:off x="254784" y="1192371"/>
            <a:ext cx="6691343" cy="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p:nvCxnSpPr>
        <p:spPr>
          <a:xfrm>
            <a:off x="727330" y="644050"/>
            <a:ext cx="0" cy="9586794"/>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7" name="Connecteur droit 16"/>
          <p:cNvCxnSpPr/>
          <p:nvPr/>
        </p:nvCxnSpPr>
        <p:spPr>
          <a:xfrm>
            <a:off x="6605885" y="406417"/>
            <a:ext cx="0" cy="9992844"/>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6" name="Connecteur droit 25"/>
          <p:cNvCxnSpPr/>
          <p:nvPr/>
        </p:nvCxnSpPr>
        <p:spPr>
          <a:xfrm>
            <a:off x="6397960" y="630978"/>
            <a:ext cx="0" cy="9599868"/>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 name="Connecteur droit 8"/>
          <p:cNvCxnSpPr/>
          <p:nvPr/>
        </p:nvCxnSpPr>
        <p:spPr>
          <a:xfrm flipH="1">
            <a:off x="141371" y="9501029"/>
            <a:ext cx="6918169" cy="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0" name="Connecteur droit 9"/>
          <p:cNvCxnSpPr/>
          <p:nvPr/>
        </p:nvCxnSpPr>
        <p:spPr>
          <a:xfrm flipH="1">
            <a:off x="254784" y="9725586"/>
            <a:ext cx="6691343" cy="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1783081" y="1594631"/>
            <a:ext cx="3707580" cy="455054"/>
          </a:xfrm>
          <a:prstGeom prst="rect">
            <a:avLst/>
          </a:prstGeom>
          <a:solidFill>
            <a:schemeClr val="accent6">
              <a:lumMod val="75000"/>
            </a:schemeClr>
          </a:solidFill>
          <a:ln>
            <a:solidFill>
              <a:srgbClr val="002060"/>
            </a:solidFill>
          </a:ln>
        </p:spPr>
        <p:txBody>
          <a:bodyPr wrap="square" lIns="100186" tIns="50093" rIns="100186" bIns="50093">
            <a:spAutoFit/>
          </a:bodyPr>
          <a:lstStyle/>
          <a:p>
            <a:pPr algn="ctr"/>
            <a:r>
              <a:rPr lang="fr-FR" b="1" i="1" dirty="0" smtClean="0">
                <a:solidFill>
                  <a:schemeClr val="bg1"/>
                </a:solidFill>
                <a:effectLst>
                  <a:outerShdw blurRad="38100" dist="38100" dir="2700000" algn="tl">
                    <a:srgbClr val="000000">
                      <a:alpha val="43137"/>
                    </a:srgbClr>
                  </a:outerShdw>
                </a:effectLst>
              </a:rPr>
              <a:t> </a:t>
            </a:r>
            <a:r>
              <a:rPr lang="fr-FR" sz="2200" b="1" i="1" dirty="0">
                <a:solidFill>
                  <a:schemeClr val="bg1"/>
                </a:solidFill>
                <a:effectLst>
                  <a:outerShdw blurRad="38100" dist="38100" dir="2700000" algn="tl">
                    <a:srgbClr val="000000">
                      <a:alpha val="43137"/>
                    </a:srgbClr>
                  </a:outerShdw>
                </a:effectLst>
              </a:rPr>
              <a:t>Chapitre 1 :approche urbaine</a:t>
            </a:r>
            <a:endParaRPr lang="fr-FR" sz="2200" dirty="0"/>
          </a:p>
        </p:txBody>
      </p:sp>
    </p:spTree>
    <p:extLst>
      <p:ext uri="{BB962C8B-B14F-4D97-AF65-F5344CB8AC3E}">
        <p14:creationId xmlns="" xmlns:p14="http://schemas.microsoft.com/office/powerpoint/2010/main" val="27167675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rme en L 7"/>
          <p:cNvSpPr/>
          <p:nvPr/>
        </p:nvSpPr>
        <p:spPr>
          <a:xfrm rot="10800000" flipH="1" flipV="1">
            <a:off x="288082" y="9629837"/>
            <a:ext cx="596803" cy="829435"/>
          </a:xfrm>
          <a:prstGeom prst="corner">
            <a:avLst>
              <a:gd name="adj1" fmla="val 9240"/>
              <a:gd name="adj2" fmla="val 8631"/>
            </a:avLst>
          </a:prstGeom>
          <a:solidFill>
            <a:schemeClr val="tx1">
              <a:lumMod val="85000"/>
              <a:lumOff val="15000"/>
            </a:schemeClr>
          </a:solidFill>
          <a:ln w="12700">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
        <p:nvSpPr>
          <p:cNvPr id="4" name="Forme en L 3"/>
          <p:cNvSpPr/>
          <p:nvPr/>
        </p:nvSpPr>
        <p:spPr>
          <a:xfrm flipH="1" flipV="1">
            <a:off x="6199010" y="234131"/>
            <a:ext cx="693096" cy="829435"/>
          </a:xfrm>
          <a:prstGeom prst="corner">
            <a:avLst>
              <a:gd name="adj1" fmla="val 9240"/>
              <a:gd name="adj2" fmla="val 8631"/>
            </a:avLst>
          </a:prstGeom>
          <a:solidFill>
            <a:schemeClr val="tx1">
              <a:lumMod val="50000"/>
              <a:lumOff val="50000"/>
            </a:schemeClr>
          </a:solidFill>
          <a:ln w="12700">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
        <p:nvSpPr>
          <p:cNvPr id="9" name="Rectangle 8"/>
          <p:cNvSpPr/>
          <p:nvPr/>
        </p:nvSpPr>
        <p:spPr>
          <a:xfrm>
            <a:off x="353466" y="312715"/>
            <a:ext cx="6470186" cy="10083078"/>
          </a:xfrm>
          <a:prstGeom prst="rect">
            <a:avLst/>
          </a:prstGeom>
          <a:noFill/>
          <a:ln w="12700">
            <a:solidFill>
              <a:schemeClr val="tx1">
                <a:lumMod val="85000"/>
                <a:lumOff val="15000"/>
              </a:schemeClr>
            </a:solidFill>
          </a:ln>
        </p:spPr>
        <p:style>
          <a:lnRef idx="2">
            <a:schemeClr val="dk1"/>
          </a:lnRef>
          <a:fillRef idx="1">
            <a:schemeClr val="lt1"/>
          </a:fillRef>
          <a:effectRef idx="0">
            <a:schemeClr val="dk1"/>
          </a:effectRef>
          <a:fontRef idx="minor">
            <a:schemeClr val="dk1"/>
          </a:fontRef>
        </p:style>
        <p:txBody>
          <a:bodyPr lIns="87813" tIns="43906" rIns="87813" bIns="43906" rtlCol="0" anchor="ctr"/>
          <a:lstStyle/>
          <a:p>
            <a:pPr algn="ctr"/>
            <a:endParaRPr lang="ru-RU"/>
          </a:p>
        </p:txBody>
      </p:sp>
      <p:sp>
        <p:nvSpPr>
          <p:cNvPr id="17" name="Rectangle 16"/>
          <p:cNvSpPr/>
          <p:nvPr/>
        </p:nvSpPr>
        <p:spPr>
          <a:xfrm>
            <a:off x="353466" y="306201"/>
            <a:ext cx="6470186" cy="432410"/>
          </a:xfrm>
          <a:prstGeom prst="rect">
            <a:avLst/>
          </a:prstGeom>
          <a:solidFill>
            <a:schemeClr val="accent4">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87813" tIns="43906" rIns="87813" bIns="43906" rtlCol="0" anchor="ctr"/>
          <a:lstStyle/>
          <a:p>
            <a:pPr algn="ctr"/>
            <a:endParaRPr lang="fr-FR"/>
          </a:p>
        </p:txBody>
      </p:sp>
      <p:sp>
        <p:nvSpPr>
          <p:cNvPr id="18" name="Rectangle 17"/>
          <p:cNvSpPr/>
          <p:nvPr/>
        </p:nvSpPr>
        <p:spPr>
          <a:xfrm>
            <a:off x="453839" y="368969"/>
            <a:ext cx="5498223" cy="330645"/>
          </a:xfrm>
          <a:prstGeom prst="rect">
            <a:avLst/>
          </a:prstGeom>
        </p:spPr>
        <p:txBody>
          <a:bodyPr wrap="square" lIns="87813" tIns="43906" rIns="87813" bIns="43906">
            <a:spAutoFit/>
          </a:bodyPr>
          <a:lstStyle/>
          <a:p>
            <a:r>
              <a:rPr lang="fr-FR" sz="1500" dirty="0">
                <a:solidFill>
                  <a:schemeClr val="tx1">
                    <a:lumMod val="50000"/>
                    <a:lumOff val="50000"/>
                  </a:schemeClr>
                </a:solidFill>
                <a:latin typeface="Arial" pitchFamily="34" charset="0"/>
                <a:cs typeface="Arial" pitchFamily="34" charset="0"/>
              </a:rPr>
              <a:t> I-</a:t>
            </a:r>
            <a:r>
              <a:rPr lang="fr-FR" sz="1500" b="1" dirty="0">
                <a:solidFill>
                  <a:schemeClr val="accent1"/>
                </a:solidFill>
                <a:latin typeface="Arial" pitchFamily="34" charset="0"/>
                <a:cs typeface="Arial" pitchFamily="34" charset="0"/>
              </a:rPr>
              <a:t>APPROCHE URBAINE </a:t>
            </a:r>
            <a:endParaRPr lang="fr-FR" sz="1500" dirty="0"/>
          </a:p>
        </p:txBody>
      </p:sp>
      <p:sp>
        <p:nvSpPr>
          <p:cNvPr id="35" name="Espace réservé du numéro de diapositive 19"/>
          <p:cNvSpPr>
            <a:spLocks noGrp="1"/>
          </p:cNvSpPr>
          <p:nvPr>
            <p:ph type="sldNum" sz="quarter" idx="12"/>
          </p:nvPr>
        </p:nvSpPr>
        <p:spPr>
          <a:xfrm>
            <a:off x="5863463" y="9811196"/>
            <a:ext cx="402916" cy="464502"/>
          </a:xfrm>
          <a:ln>
            <a:noFill/>
          </a:ln>
        </p:spPr>
        <p:txBody>
          <a:bodyPr/>
          <a:lstStyle/>
          <a:p>
            <a:r>
              <a:rPr lang="fr-BE" dirty="0" smtClean="0">
                <a:solidFill>
                  <a:srgbClr val="8A0000"/>
                </a:solidFill>
              </a:rPr>
              <a:t>20</a:t>
            </a:r>
            <a:endParaRPr lang="fr-BE" dirty="0">
              <a:solidFill>
                <a:srgbClr val="8A0000"/>
              </a:solidFill>
            </a:endParaRPr>
          </a:p>
        </p:txBody>
      </p:sp>
      <p:sp>
        <p:nvSpPr>
          <p:cNvPr id="66" name="Rectangle 65"/>
          <p:cNvSpPr/>
          <p:nvPr/>
        </p:nvSpPr>
        <p:spPr>
          <a:xfrm>
            <a:off x="489339" y="1664243"/>
            <a:ext cx="7503601" cy="295798"/>
          </a:xfrm>
          <a:prstGeom prst="rect">
            <a:avLst/>
          </a:prstGeom>
        </p:spPr>
        <p:txBody>
          <a:bodyPr wrap="square" lIns="100186" tIns="50093" rIns="100186" bIns="50093">
            <a:spAutoFit/>
          </a:bodyPr>
          <a:lstStyle/>
          <a:p>
            <a:pPr lvl="0"/>
            <a:r>
              <a:rPr lang="fr-FR" sz="1200" b="1" dirty="0">
                <a:solidFill>
                  <a:srgbClr val="C00000"/>
                </a:solidFill>
                <a:latin typeface="Arial" pitchFamily="34" charset="0"/>
                <a:cs typeface="Arial" pitchFamily="34" charset="0"/>
              </a:rPr>
              <a:t>7-APRÈS L’NDÉPENDANCE :DE (1962 JUSQU'À NOS JOURS) </a:t>
            </a:r>
            <a:r>
              <a:rPr lang="fr-FR" sz="1200" b="1" dirty="0">
                <a:solidFill>
                  <a:schemeClr val="tx1">
                    <a:lumMod val="65000"/>
                    <a:lumOff val="35000"/>
                  </a:schemeClr>
                </a:solidFill>
                <a:latin typeface="Arial" pitchFamily="34" charset="0"/>
                <a:cs typeface="Arial" pitchFamily="34" charset="0"/>
              </a:rPr>
              <a:t>:</a:t>
            </a:r>
            <a:endParaRPr lang="fr-FR" sz="1200" dirty="0">
              <a:solidFill>
                <a:schemeClr val="tx1">
                  <a:lumMod val="65000"/>
                  <a:lumOff val="35000"/>
                </a:schemeClr>
              </a:solidFill>
              <a:latin typeface="Arial" pitchFamily="34" charset="0"/>
              <a:cs typeface="Arial" pitchFamily="34" charset="0"/>
            </a:endParaRPr>
          </a:p>
        </p:txBody>
      </p:sp>
      <p:grpSp>
        <p:nvGrpSpPr>
          <p:cNvPr id="67" name="Groupe 66"/>
          <p:cNvGrpSpPr/>
          <p:nvPr/>
        </p:nvGrpSpPr>
        <p:grpSpPr>
          <a:xfrm>
            <a:off x="1028682" y="4489444"/>
            <a:ext cx="5954451" cy="4610483"/>
            <a:chOff x="-2595348" y="2558702"/>
            <a:chExt cx="5948982" cy="5357239"/>
          </a:xfrm>
        </p:grpSpPr>
        <p:pic>
          <p:nvPicPr>
            <p:cNvPr id="68" name="Picture 3" descr="C:\Users\imad\Desktop\80.PNG"/>
            <p:cNvPicPr>
              <a:picLocks noChangeAspect="1" noChangeArrowheads="1"/>
            </p:cNvPicPr>
            <p:nvPr/>
          </p:nvPicPr>
          <p:blipFill>
            <a:blip r:embed="rId3">
              <a:extLst>
                <a:ext uri="{BEBA8EAE-BF5A-486C-A8C5-ECC9F3942E4B}">
                  <a14:imgProps xmlns="" xmlns:a14="http://schemas.microsoft.com/office/drawing/2010/main">
                    <a14:imgLayer r:embed="rId4">
                      <a14:imgEffect>
                        <a14:brightnessContrast contrast="20000"/>
                      </a14:imgEffect>
                    </a14:imgLayer>
                  </a14:imgProps>
                </a:ext>
                <a:ext uri="{28A0092B-C50C-407E-A947-70E740481C1C}">
                  <a14:useLocalDpi xmlns="" xmlns:a14="http://schemas.microsoft.com/office/drawing/2010/main" val="0"/>
                </a:ext>
              </a:extLst>
            </a:blip>
            <a:srcRect/>
            <a:stretch>
              <a:fillRect/>
            </a:stretch>
          </p:blipFill>
          <p:spPr bwMode="auto">
            <a:xfrm>
              <a:off x="-2595348" y="2558702"/>
              <a:ext cx="5597748" cy="505990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 xmlns:a14="http://schemas.microsoft.com/office/drawing/2010/main">
                  <a:solidFill>
                    <a:srgbClr val="FFFFFF"/>
                  </a:solidFill>
                </a14:hiddenFill>
              </a:ext>
            </a:extLst>
          </p:spPr>
        </p:pic>
        <p:pic>
          <p:nvPicPr>
            <p:cNvPr id="69" name="Picture 4" descr="C:\Users\imad\Desktop\g 85.PNG"/>
            <p:cNvPicPr>
              <a:picLocks noChangeAspect="1" noChangeArrowheads="1"/>
            </p:cNvPicPr>
            <p:nvPr/>
          </p:nvPicPr>
          <p:blipFill>
            <a:blip r:embed="rId5" cstate="print">
              <a:extLst>
                <a:ext uri="{BEBA8EAE-BF5A-486C-A8C5-ECC9F3942E4B}">
                  <a14:imgProps xmlns="" xmlns:a14="http://schemas.microsoft.com/office/drawing/2010/main">
                    <a14:imgLayer r:embed="rId6">
                      <a14:imgEffect>
                        <a14:brightnessContrast bright="20000" contrast="-40000"/>
                      </a14:imgEffect>
                    </a14:imgLayer>
                  </a14:imgProps>
                </a:ext>
                <a:ext uri="{28A0092B-C50C-407E-A947-70E740481C1C}">
                  <a14:useLocalDpi xmlns="" xmlns:a14="http://schemas.microsoft.com/office/drawing/2010/main" val="0"/>
                </a:ext>
              </a:extLst>
            </a:blip>
            <a:srcRect/>
            <a:stretch>
              <a:fillRect/>
            </a:stretch>
          </p:blipFill>
          <p:spPr bwMode="auto">
            <a:xfrm>
              <a:off x="1556926" y="5537309"/>
              <a:ext cx="1796708" cy="237863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p:spPr>
        </p:pic>
      </p:grpSp>
      <p:sp>
        <p:nvSpPr>
          <p:cNvPr id="70" name="Rectangle 69"/>
          <p:cNvSpPr/>
          <p:nvPr/>
        </p:nvSpPr>
        <p:spPr>
          <a:xfrm>
            <a:off x="530110" y="2103534"/>
            <a:ext cx="6147647" cy="1824648"/>
          </a:xfrm>
          <a:prstGeom prst="rect">
            <a:avLst/>
          </a:prstGeom>
        </p:spPr>
        <p:txBody>
          <a:bodyPr wrap="square" lIns="100186" tIns="50093" rIns="100186" bIns="50093">
            <a:spAutoFit/>
          </a:bodyPr>
          <a:lstStyle/>
          <a:p>
            <a:r>
              <a:rPr lang="fr-FR" sz="1200" dirty="0">
                <a:solidFill>
                  <a:schemeClr val="tx1">
                    <a:lumMod val="65000"/>
                    <a:lumOff val="35000"/>
                  </a:schemeClr>
                </a:solidFill>
                <a:latin typeface="Arial" pitchFamily="34" charset="0"/>
                <a:cs typeface="Arial" pitchFamily="34" charset="0"/>
              </a:rPr>
              <a:t>-À cette </a:t>
            </a:r>
            <a:r>
              <a:rPr lang="fr-FR" sz="1200" dirty="0" smtClean="0">
                <a:solidFill>
                  <a:schemeClr val="tx1">
                    <a:lumMod val="65000"/>
                    <a:lumOff val="35000"/>
                  </a:schemeClr>
                </a:solidFill>
                <a:latin typeface="Arial" pitchFamily="34" charset="0"/>
                <a:cs typeface="Arial" pitchFamily="34" charset="0"/>
              </a:rPr>
              <a:t>période, </a:t>
            </a:r>
            <a:r>
              <a:rPr lang="fr-FR" sz="1200" dirty="0">
                <a:solidFill>
                  <a:schemeClr val="tx1">
                    <a:lumMod val="65000"/>
                    <a:lumOff val="35000"/>
                  </a:schemeClr>
                </a:solidFill>
                <a:latin typeface="Arial" pitchFamily="34" charset="0"/>
                <a:cs typeface="Arial" pitchFamily="34" charset="0"/>
              </a:rPr>
              <a:t>on remarque l’occupation des zones d’agricultures pour un but d’habitation, résultat : la croissance rapide de la ville .</a:t>
            </a:r>
          </a:p>
          <a:p>
            <a:r>
              <a:rPr lang="fr-FR" sz="1200" dirty="0" smtClean="0">
                <a:solidFill>
                  <a:schemeClr val="tx1">
                    <a:lumMod val="65000"/>
                    <a:lumOff val="35000"/>
                  </a:schemeClr>
                </a:solidFill>
                <a:latin typeface="Arial" pitchFamily="34" charset="0"/>
                <a:cs typeface="Arial" pitchFamily="34" charset="0"/>
              </a:rPr>
              <a:t>Il </a:t>
            </a:r>
            <a:r>
              <a:rPr lang="fr-FR" sz="1200" dirty="0">
                <a:solidFill>
                  <a:schemeClr val="tx1">
                    <a:lumMod val="65000"/>
                    <a:lumOff val="35000"/>
                  </a:schemeClr>
                </a:solidFill>
                <a:latin typeface="Arial" pitchFamily="34" charset="0"/>
                <a:cs typeface="Arial" pitchFamily="34" charset="0"/>
              </a:rPr>
              <a:t>résulte aussi un certain nombre de barrières artificielle : on peut </a:t>
            </a:r>
            <a:r>
              <a:rPr lang="fr-FR" sz="1200" dirty="0" smtClean="0">
                <a:solidFill>
                  <a:schemeClr val="tx1">
                    <a:lumMod val="65000"/>
                    <a:lumOff val="35000"/>
                  </a:schemeClr>
                </a:solidFill>
                <a:latin typeface="Arial" pitchFamily="34" charset="0"/>
                <a:cs typeface="Arial" pitchFamily="34" charset="0"/>
              </a:rPr>
              <a:t>citer </a:t>
            </a:r>
            <a:r>
              <a:rPr lang="fr-FR" sz="1200" dirty="0">
                <a:solidFill>
                  <a:schemeClr val="tx1">
                    <a:lumMod val="65000"/>
                    <a:lumOff val="35000"/>
                  </a:schemeClr>
                </a:solidFill>
                <a:latin typeface="Arial" pitchFamily="34" charset="0"/>
                <a:cs typeface="Arial" pitchFamily="34" charset="0"/>
              </a:rPr>
              <a:t>le chemin de fer et la route 11 </a:t>
            </a:r>
            <a:r>
              <a:rPr lang="fr-FR" sz="1200" dirty="0" smtClean="0">
                <a:solidFill>
                  <a:schemeClr val="tx1">
                    <a:lumMod val="65000"/>
                    <a:lumOff val="35000"/>
                  </a:schemeClr>
                </a:solidFill>
                <a:latin typeface="Arial" pitchFamily="34" charset="0"/>
                <a:cs typeface="Arial" pitchFamily="34" charset="0"/>
              </a:rPr>
              <a:t>Décembre, </a:t>
            </a:r>
            <a:r>
              <a:rPr lang="fr-FR" sz="1200" dirty="0">
                <a:solidFill>
                  <a:schemeClr val="tx1">
                    <a:lumMod val="65000"/>
                    <a:lumOff val="35000"/>
                  </a:schemeClr>
                </a:solidFill>
                <a:latin typeface="Arial" pitchFamily="34" charset="0"/>
                <a:cs typeface="Arial" pitchFamily="34" charset="0"/>
              </a:rPr>
              <a:t>pour </a:t>
            </a:r>
            <a:r>
              <a:rPr lang="fr-FR" sz="1200" dirty="0" smtClean="0">
                <a:solidFill>
                  <a:schemeClr val="tx1">
                    <a:lumMod val="65000"/>
                    <a:lumOff val="35000"/>
                  </a:schemeClr>
                </a:solidFill>
                <a:latin typeface="Arial" pitchFamily="34" charset="0"/>
                <a:cs typeface="Arial" pitchFamily="34" charset="0"/>
              </a:rPr>
              <a:t>éviter </a:t>
            </a:r>
            <a:r>
              <a:rPr lang="fr-FR" sz="1200" dirty="0">
                <a:solidFill>
                  <a:schemeClr val="tx1">
                    <a:lumMod val="65000"/>
                    <a:lumOff val="35000"/>
                  </a:schemeClr>
                </a:solidFill>
                <a:latin typeface="Arial" pitchFamily="34" charset="0"/>
                <a:cs typeface="Arial" pitchFamily="34" charset="0"/>
              </a:rPr>
              <a:t>l’extension vers le </a:t>
            </a:r>
            <a:r>
              <a:rPr lang="fr-FR" sz="1200" dirty="0" smtClean="0">
                <a:solidFill>
                  <a:schemeClr val="tx1">
                    <a:lumMod val="65000"/>
                    <a:lumOff val="35000"/>
                  </a:schemeClr>
                </a:solidFill>
                <a:latin typeface="Arial" pitchFamily="34" charset="0"/>
                <a:cs typeface="Arial" pitchFamily="34" charset="0"/>
              </a:rPr>
              <a:t>Nord, </a:t>
            </a:r>
            <a:r>
              <a:rPr lang="fr-FR" sz="1200" dirty="0">
                <a:solidFill>
                  <a:schemeClr val="tx1">
                    <a:lumMod val="65000"/>
                    <a:lumOff val="35000"/>
                  </a:schemeClr>
                </a:solidFill>
                <a:latin typeface="Arial" pitchFamily="34" charset="0"/>
                <a:cs typeface="Arial" pitchFamily="34" charset="0"/>
              </a:rPr>
              <a:t>en </a:t>
            </a:r>
            <a:r>
              <a:rPr lang="fr-FR" sz="1200" dirty="0" err="1" smtClean="0">
                <a:solidFill>
                  <a:schemeClr val="tx1">
                    <a:lumMod val="65000"/>
                    <a:lumOff val="35000"/>
                  </a:schemeClr>
                </a:solidFill>
                <a:latin typeface="Arial" pitchFamily="34" charset="0"/>
                <a:cs typeface="Arial" pitchFamily="34" charset="0"/>
              </a:rPr>
              <a:t>raisan</a:t>
            </a:r>
            <a:r>
              <a:rPr lang="fr-FR" sz="1200" dirty="0" smtClean="0">
                <a:solidFill>
                  <a:schemeClr val="tx1">
                    <a:lumMod val="65000"/>
                    <a:lumOff val="35000"/>
                  </a:schemeClr>
                </a:solidFill>
                <a:latin typeface="Arial" pitchFamily="34" charset="0"/>
                <a:cs typeface="Arial" pitchFamily="34" charset="0"/>
              </a:rPr>
              <a:t> </a:t>
            </a:r>
            <a:r>
              <a:rPr lang="fr-FR" sz="1200" dirty="0">
                <a:solidFill>
                  <a:schemeClr val="tx1">
                    <a:lumMod val="65000"/>
                    <a:lumOff val="35000"/>
                  </a:schemeClr>
                </a:solidFill>
                <a:latin typeface="Arial" pitchFamily="34" charset="0"/>
                <a:cs typeface="Arial" pitchFamily="34" charset="0"/>
              </a:rPr>
              <a:t>de la présence  de la zone industrielle ainsi que les deux </a:t>
            </a:r>
            <a:r>
              <a:rPr lang="fr-FR" sz="1200" dirty="0" smtClean="0">
                <a:solidFill>
                  <a:schemeClr val="tx1">
                    <a:lumMod val="65000"/>
                    <a:lumOff val="35000"/>
                  </a:schemeClr>
                </a:solidFill>
                <a:latin typeface="Arial" pitchFamily="34" charset="0"/>
                <a:cs typeface="Arial" pitchFamily="34" charset="0"/>
              </a:rPr>
              <a:t>zones militaires </a:t>
            </a:r>
            <a:r>
              <a:rPr lang="fr-FR" sz="1200" dirty="0">
                <a:solidFill>
                  <a:schemeClr val="tx1">
                    <a:lumMod val="65000"/>
                    <a:lumOff val="35000"/>
                  </a:schemeClr>
                </a:solidFill>
                <a:latin typeface="Arial" pitchFamily="34" charset="0"/>
                <a:cs typeface="Arial" pitchFamily="34" charset="0"/>
              </a:rPr>
              <a:t>.</a:t>
            </a:r>
          </a:p>
          <a:p>
            <a:r>
              <a:rPr lang="fr-FR" sz="1200" dirty="0" smtClean="0">
                <a:solidFill>
                  <a:schemeClr val="tx1">
                    <a:lumMod val="65000"/>
                    <a:lumOff val="35000"/>
                  </a:schemeClr>
                </a:solidFill>
                <a:latin typeface="Arial" pitchFamily="34" charset="0"/>
                <a:cs typeface="Arial" pitchFamily="34" charset="0"/>
              </a:rPr>
              <a:t>-On </a:t>
            </a:r>
            <a:r>
              <a:rPr lang="fr-FR" sz="1200" dirty="0">
                <a:solidFill>
                  <a:schemeClr val="tx1">
                    <a:lumMod val="65000"/>
                    <a:lumOff val="35000"/>
                  </a:schemeClr>
                </a:solidFill>
                <a:latin typeface="Arial" pitchFamily="34" charset="0"/>
                <a:cs typeface="Arial" pitchFamily="34" charset="0"/>
              </a:rPr>
              <a:t>remarque aussi à cette période la présence des parcours et le boulevard des 20 mètres .</a:t>
            </a:r>
          </a:p>
          <a:p>
            <a:r>
              <a:rPr lang="fr-FR" sz="1200" dirty="0" smtClean="0">
                <a:solidFill>
                  <a:schemeClr val="tx1">
                    <a:lumMod val="65000"/>
                    <a:lumOff val="35000"/>
                  </a:schemeClr>
                </a:solidFill>
                <a:latin typeface="Arial" pitchFamily="34" charset="0"/>
                <a:cs typeface="Arial" pitchFamily="34" charset="0"/>
              </a:rPr>
              <a:t>-Au </a:t>
            </a:r>
            <a:r>
              <a:rPr lang="fr-FR" sz="1200" dirty="0">
                <a:solidFill>
                  <a:schemeClr val="tx1">
                    <a:lumMod val="65000"/>
                    <a:lumOff val="35000"/>
                  </a:schemeClr>
                </a:solidFill>
                <a:latin typeface="Arial" pitchFamily="34" charset="0"/>
                <a:cs typeface="Arial" pitchFamily="34" charset="0"/>
              </a:rPr>
              <a:t>niveau du quartier de la </a:t>
            </a:r>
            <a:r>
              <a:rPr lang="fr-FR" sz="1200" dirty="0" smtClean="0">
                <a:solidFill>
                  <a:schemeClr val="tx1">
                    <a:lumMod val="65000"/>
                    <a:lumOff val="35000"/>
                  </a:schemeClr>
                </a:solidFill>
                <a:latin typeface="Arial" pitchFamily="34" charset="0"/>
                <a:cs typeface="Arial" pitchFamily="34" charset="0"/>
              </a:rPr>
              <a:t>gare, </a:t>
            </a:r>
            <a:r>
              <a:rPr lang="fr-FR" sz="1200" dirty="0">
                <a:solidFill>
                  <a:schemeClr val="tx1">
                    <a:lumMod val="65000"/>
                    <a:lumOff val="35000"/>
                  </a:schemeClr>
                </a:solidFill>
                <a:latin typeface="Arial" pitchFamily="34" charset="0"/>
                <a:cs typeface="Arial" pitchFamily="34" charset="0"/>
              </a:rPr>
              <a:t>on ne voit aucun </a:t>
            </a:r>
            <a:r>
              <a:rPr lang="fr-FR" sz="1200" dirty="0" smtClean="0">
                <a:solidFill>
                  <a:schemeClr val="tx1">
                    <a:lumMod val="65000"/>
                    <a:lumOff val="35000"/>
                  </a:schemeClr>
                </a:solidFill>
                <a:latin typeface="Arial" pitchFamily="34" charset="0"/>
                <a:cs typeface="Arial" pitchFamily="34" charset="0"/>
              </a:rPr>
              <a:t>changement, </a:t>
            </a:r>
            <a:r>
              <a:rPr lang="fr-FR" sz="1200" dirty="0">
                <a:solidFill>
                  <a:schemeClr val="tx1">
                    <a:lumMod val="65000"/>
                    <a:lumOff val="35000"/>
                  </a:schemeClr>
                </a:solidFill>
                <a:latin typeface="Arial" pitchFamily="34" charset="0"/>
                <a:cs typeface="Arial" pitchFamily="34" charset="0"/>
              </a:rPr>
              <a:t>sauf la réalisation de </a:t>
            </a:r>
            <a:r>
              <a:rPr lang="fr-FR" sz="1200" dirty="0" smtClean="0">
                <a:solidFill>
                  <a:schemeClr val="tx1">
                    <a:lumMod val="65000"/>
                    <a:lumOff val="35000"/>
                  </a:schemeClr>
                </a:solidFill>
                <a:latin typeface="Arial" pitchFamily="34" charset="0"/>
                <a:cs typeface="Arial" pitchFamily="34" charset="0"/>
              </a:rPr>
              <a:t>quelques équipements tel que </a:t>
            </a:r>
            <a:r>
              <a:rPr lang="fr-FR" sz="1200" dirty="0">
                <a:solidFill>
                  <a:schemeClr val="tx1">
                    <a:lumMod val="65000"/>
                    <a:lumOff val="35000"/>
                  </a:schemeClr>
                </a:solidFill>
                <a:latin typeface="Arial" pitchFamily="34" charset="0"/>
                <a:cs typeface="Arial" pitchFamily="34" charset="0"/>
              </a:rPr>
              <a:t>la cité universitaire et l’Habitat </a:t>
            </a:r>
            <a:r>
              <a:rPr lang="fr-FR" sz="1200" dirty="0">
                <a:solidFill>
                  <a:schemeClr val="tx1">
                    <a:lumMod val="65000"/>
                    <a:lumOff val="35000"/>
                  </a:schemeClr>
                </a:solidFill>
              </a:rPr>
              <a:t>.</a:t>
            </a:r>
          </a:p>
        </p:txBody>
      </p:sp>
      <p:sp>
        <p:nvSpPr>
          <p:cNvPr id="39" name="Rectangle 38"/>
          <p:cNvSpPr/>
          <p:nvPr/>
        </p:nvSpPr>
        <p:spPr>
          <a:xfrm>
            <a:off x="1368202" y="9189976"/>
            <a:ext cx="4213388" cy="261180"/>
          </a:xfrm>
          <a:prstGeom prst="rect">
            <a:avLst/>
          </a:prstGeom>
          <a:noFill/>
          <a:ln w="3175">
            <a:solidFill>
              <a:schemeClr val="tx1"/>
            </a:solidFill>
          </a:ln>
        </p:spPr>
        <p:style>
          <a:lnRef idx="2">
            <a:schemeClr val="accent6"/>
          </a:lnRef>
          <a:fillRef idx="1">
            <a:schemeClr val="lt1"/>
          </a:fillRef>
          <a:effectRef idx="0">
            <a:schemeClr val="accent6"/>
          </a:effectRef>
          <a:fontRef idx="minor">
            <a:schemeClr val="dk1"/>
          </a:fontRef>
        </p:style>
        <p:txBody>
          <a:bodyPr lIns="100186" tIns="50093" rIns="100186" bIns="50093" rtlCol="0" anchor="ctr"/>
          <a:lstStyle/>
          <a:p>
            <a:r>
              <a:rPr lang="fr-FR" sz="1100" dirty="0">
                <a:solidFill>
                  <a:schemeClr val="accent6">
                    <a:lumMod val="50000"/>
                  </a:schemeClr>
                </a:solidFill>
              </a:rPr>
              <a:t>LA </a:t>
            </a:r>
            <a:r>
              <a:rPr lang="fr-FR" sz="1100" dirty="0" smtClean="0">
                <a:solidFill>
                  <a:schemeClr val="accent6">
                    <a:lumMod val="50000"/>
                  </a:schemeClr>
                </a:solidFill>
              </a:rPr>
              <a:t>PERIODE: APRES L’INDEPENDANCE (DE 1962 JUSQU’À NOS JOURS) </a:t>
            </a:r>
            <a:endParaRPr lang="fr-FR" sz="1200" dirty="0">
              <a:solidFill>
                <a:schemeClr val="tx1">
                  <a:lumMod val="65000"/>
                  <a:lumOff val="35000"/>
                </a:schemeClr>
              </a:solidFill>
            </a:endParaRPr>
          </a:p>
        </p:txBody>
      </p:sp>
      <p:sp>
        <p:nvSpPr>
          <p:cNvPr id="20" name="ZoneTexte 19"/>
          <p:cNvSpPr txBox="1"/>
          <p:nvPr/>
        </p:nvSpPr>
        <p:spPr>
          <a:xfrm>
            <a:off x="704171" y="954212"/>
            <a:ext cx="5656959" cy="375426"/>
          </a:xfrm>
          <a:prstGeom prst="rect">
            <a:avLst/>
          </a:prstGeom>
          <a:noFill/>
        </p:spPr>
        <p:txBody>
          <a:bodyPr wrap="square" lIns="100186" tIns="50093" rIns="100186" bIns="50093" rtlCol="0">
            <a:spAutoFit/>
          </a:bodyPr>
          <a:lstStyle/>
          <a:p>
            <a:r>
              <a:rPr lang="fr-FR" sz="1700" b="1" dirty="0">
                <a:solidFill>
                  <a:schemeClr val="tx1">
                    <a:lumMod val="65000"/>
                    <a:lumOff val="35000"/>
                  </a:schemeClr>
                </a:solidFill>
              </a:rPr>
              <a:t>3- HISTORIQUE DU DÉVELOPPEMENT DE LA VILLE DE BLIDA </a:t>
            </a:r>
          </a:p>
        </p:txBody>
      </p:sp>
      <p:cxnSp>
        <p:nvCxnSpPr>
          <p:cNvPr id="21" name="Connecteur droit 20"/>
          <p:cNvCxnSpPr/>
          <p:nvPr/>
        </p:nvCxnSpPr>
        <p:spPr>
          <a:xfrm>
            <a:off x="6960682" y="3834533"/>
            <a:ext cx="0" cy="6565039"/>
          </a:xfrm>
          <a:prstGeom prst="line">
            <a:avLst/>
          </a:prstGeom>
          <a:ln w="127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22" name="Chevron 21"/>
          <p:cNvSpPr/>
          <p:nvPr/>
        </p:nvSpPr>
        <p:spPr>
          <a:xfrm>
            <a:off x="6343502" y="9811196"/>
            <a:ext cx="334257" cy="429338"/>
          </a:xfrm>
          <a:prstGeom prst="chevron">
            <a:avLst/>
          </a:prstGeom>
          <a:solidFill>
            <a:schemeClr val="accent6">
              <a:lumMod val="5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87813" tIns="43906" rIns="87813" bIns="43906" rtlCol="0" anchor="ctr"/>
          <a:lstStyle/>
          <a:p>
            <a:pPr algn="ctr"/>
            <a:endParaRPr lang="fr-FR">
              <a:solidFill>
                <a:schemeClr val="tx1"/>
              </a:solidFill>
            </a:endParaRPr>
          </a:p>
        </p:txBody>
      </p:sp>
      <p:cxnSp>
        <p:nvCxnSpPr>
          <p:cNvPr id="23" name="Connecteur droit 22"/>
          <p:cNvCxnSpPr/>
          <p:nvPr/>
        </p:nvCxnSpPr>
        <p:spPr>
          <a:xfrm>
            <a:off x="593389" y="9667180"/>
            <a:ext cx="5887260" cy="1959"/>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6823650" y="3834535"/>
            <a:ext cx="97152" cy="6561260"/>
          </a:xfrm>
          <a:prstGeom prst="rect">
            <a:avLst/>
          </a:prstGeom>
          <a:solidFill>
            <a:schemeClr val="accent6">
              <a:lumMod val="75000"/>
            </a:schemeClr>
          </a:solidFill>
          <a:ln w="12700">
            <a:solidFill>
              <a:schemeClr val="accent6">
                <a:lumMod val="75000"/>
              </a:schemeClr>
            </a:solidFill>
          </a:ln>
        </p:spPr>
        <p:style>
          <a:lnRef idx="2">
            <a:schemeClr val="accent2"/>
          </a:lnRef>
          <a:fillRef idx="1">
            <a:schemeClr val="lt1"/>
          </a:fillRef>
          <a:effectRef idx="0">
            <a:schemeClr val="accent2"/>
          </a:effectRef>
          <a:fontRef idx="minor">
            <a:schemeClr val="dk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Tree>
    <p:extLst>
      <p:ext uri="{BB962C8B-B14F-4D97-AF65-F5344CB8AC3E}">
        <p14:creationId xmlns="" xmlns:p14="http://schemas.microsoft.com/office/powerpoint/2010/main" val="16554686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rme en L 7"/>
          <p:cNvSpPr/>
          <p:nvPr/>
        </p:nvSpPr>
        <p:spPr>
          <a:xfrm rot="10800000" flipH="1" flipV="1">
            <a:off x="339350" y="9629837"/>
            <a:ext cx="596803" cy="829435"/>
          </a:xfrm>
          <a:prstGeom prst="corner">
            <a:avLst>
              <a:gd name="adj1" fmla="val 9240"/>
              <a:gd name="adj2" fmla="val 8631"/>
            </a:avLst>
          </a:prstGeom>
          <a:solidFill>
            <a:schemeClr val="tx1">
              <a:lumMod val="85000"/>
              <a:lumOff val="15000"/>
            </a:schemeClr>
          </a:solidFill>
          <a:ln w="12700">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
        <p:nvSpPr>
          <p:cNvPr id="4" name="Forme en L 3"/>
          <p:cNvSpPr/>
          <p:nvPr/>
        </p:nvSpPr>
        <p:spPr>
          <a:xfrm flipH="1" flipV="1">
            <a:off x="6199010" y="234131"/>
            <a:ext cx="693096" cy="829435"/>
          </a:xfrm>
          <a:prstGeom prst="corner">
            <a:avLst>
              <a:gd name="adj1" fmla="val 9240"/>
              <a:gd name="adj2" fmla="val 8631"/>
            </a:avLst>
          </a:prstGeom>
          <a:solidFill>
            <a:schemeClr val="tx1">
              <a:lumMod val="50000"/>
              <a:lumOff val="50000"/>
            </a:schemeClr>
          </a:solidFill>
          <a:ln w="12700">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
        <p:nvSpPr>
          <p:cNvPr id="9" name="Rectangle 8"/>
          <p:cNvSpPr/>
          <p:nvPr/>
        </p:nvSpPr>
        <p:spPr>
          <a:xfrm>
            <a:off x="353466" y="312715"/>
            <a:ext cx="6470186" cy="10083078"/>
          </a:xfrm>
          <a:prstGeom prst="rect">
            <a:avLst/>
          </a:prstGeom>
          <a:noFill/>
          <a:ln w="12700">
            <a:solidFill>
              <a:schemeClr val="tx1">
                <a:lumMod val="85000"/>
                <a:lumOff val="15000"/>
              </a:schemeClr>
            </a:solidFill>
          </a:ln>
        </p:spPr>
        <p:style>
          <a:lnRef idx="2">
            <a:schemeClr val="dk1"/>
          </a:lnRef>
          <a:fillRef idx="1">
            <a:schemeClr val="lt1"/>
          </a:fillRef>
          <a:effectRef idx="0">
            <a:schemeClr val="dk1"/>
          </a:effectRef>
          <a:fontRef idx="minor">
            <a:schemeClr val="dk1"/>
          </a:fontRef>
        </p:style>
        <p:txBody>
          <a:bodyPr lIns="87813" tIns="43906" rIns="87813" bIns="43906" rtlCol="0" anchor="ctr"/>
          <a:lstStyle/>
          <a:p>
            <a:pPr algn="ctr"/>
            <a:endParaRPr lang="ru-RU"/>
          </a:p>
        </p:txBody>
      </p:sp>
      <p:sp>
        <p:nvSpPr>
          <p:cNvPr id="17" name="Rectangle 16"/>
          <p:cNvSpPr/>
          <p:nvPr/>
        </p:nvSpPr>
        <p:spPr>
          <a:xfrm>
            <a:off x="353466" y="306201"/>
            <a:ext cx="6470186" cy="432410"/>
          </a:xfrm>
          <a:prstGeom prst="rect">
            <a:avLst/>
          </a:prstGeom>
          <a:solidFill>
            <a:schemeClr val="accent4">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87813" tIns="43906" rIns="87813" bIns="43906" rtlCol="0" anchor="ctr"/>
          <a:lstStyle/>
          <a:p>
            <a:pPr algn="ctr"/>
            <a:endParaRPr lang="fr-FR"/>
          </a:p>
        </p:txBody>
      </p:sp>
      <p:sp>
        <p:nvSpPr>
          <p:cNvPr id="18" name="Rectangle 17"/>
          <p:cNvSpPr/>
          <p:nvPr/>
        </p:nvSpPr>
        <p:spPr>
          <a:xfrm>
            <a:off x="453839" y="368969"/>
            <a:ext cx="5498223" cy="330645"/>
          </a:xfrm>
          <a:prstGeom prst="rect">
            <a:avLst/>
          </a:prstGeom>
        </p:spPr>
        <p:txBody>
          <a:bodyPr wrap="square" lIns="87813" tIns="43906" rIns="87813" bIns="43906">
            <a:spAutoFit/>
          </a:bodyPr>
          <a:lstStyle/>
          <a:p>
            <a:r>
              <a:rPr lang="fr-FR" sz="1500" dirty="0">
                <a:solidFill>
                  <a:schemeClr val="tx1">
                    <a:lumMod val="50000"/>
                    <a:lumOff val="50000"/>
                  </a:schemeClr>
                </a:solidFill>
                <a:latin typeface="Arial" pitchFamily="34" charset="0"/>
                <a:cs typeface="Arial" pitchFamily="34" charset="0"/>
              </a:rPr>
              <a:t> I-</a:t>
            </a:r>
            <a:r>
              <a:rPr lang="fr-FR" sz="1500" b="1" dirty="0">
                <a:solidFill>
                  <a:schemeClr val="accent1"/>
                </a:solidFill>
                <a:latin typeface="Arial" pitchFamily="34" charset="0"/>
                <a:cs typeface="Arial" pitchFamily="34" charset="0"/>
              </a:rPr>
              <a:t>APPROCHE URBAINE </a:t>
            </a:r>
            <a:endParaRPr lang="fr-FR" sz="1500" dirty="0"/>
          </a:p>
        </p:txBody>
      </p:sp>
      <p:sp>
        <p:nvSpPr>
          <p:cNvPr id="35" name="Espace réservé du numéro de diapositive 19"/>
          <p:cNvSpPr>
            <a:spLocks noGrp="1"/>
          </p:cNvSpPr>
          <p:nvPr>
            <p:ph type="sldNum" sz="quarter" idx="12"/>
          </p:nvPr>
        </p:nvSpPr>
        <p:spPr>
          <a:xfrm>
            <a:off x="5863463" y="9811196"/>
            <a:ext cx="402916" cy="464502"/>
          </a:xfrm>
          <a:ln>
            <a:noFill/>
          </a:ln>
        </p:spPr>
        <p:txBody>
          <a:bodyPr/>
          <a:lstStyle/>
          <a:p>
            <a:r>
              <a:rPr lang="fr-BE" dirty="0" smtClean="0">
                <a:solidFill>
                  <a:srgbClr val="8A0000"/>
                </a:solidFill>
              </a:rPr>
              <a:t>21</a:t>
            </a:r>
            <a:endParaRPr lang="fr-BE" dirty="0">
              <a:solidFill>
                <a:srgbClr val="8A0000"/>
              </a:solidFill>
            </a:endParaRPr>
          </a:p>
        </p:txBody>
      </p:sp>
      <p:sp>
        <p:nvSpPr>
          <p:cNvPr id="31" name="ZoneTexte 30"/>
          <p:cNvSpPr txBox="1"/>
          <p:nvPr/>
        </p:nvSpPr>
        <p:spPr>
          <a:xfrm>
            <a:off x="520708" y="1472273"/>
            <a:ext cx="2789746" cy="410272"/>
          </a:xfrm>
          <a:prstGeom prst="rect">
            <a:avLst/>
          </a:prstGeom>
          <a:noFill/>
        </p:spPr>
        <p:txBody>
          <a:bodyPr wrap="square" lIns="87813" tIns="43906" rIns="87813" bIns="43906" rtlCol="0">
            <a:spAutoFit/>
          </a:bodyPr>
          <a:lstStyle/>
          <a:p>
            <a:endParaRPr lang="fr-FR" dirty="0"/>
          </a:p>
        </p:txBody>
      </p:sp>
      <p:sp>
        <p:nvSpPr>
          <p:cNvPr id="39" name="ZoneTexte 38"/>
          <p:cNvSpPr txBox="1"/>
          <p:nvPr/>
        </p:nvSpPr>
        <p:spPr>
          <a:xfrm>
            <a:off x="1235788" y="938826"/>
            <a:ext cx="6253094" cy="375426"/>
          </a:xfrm>
          <a:prstGeom prst="rect">
            <a:avLst/>
          </a:prstGeom>
          <a:noFill/>
        </p:spPr>
        <p:txBody>
          <a:bodyPr wrap="square" lIns="100186" tIns="50093" rIns="100186" bIns="50093" rtlCol="0">
            <a:spAutoFit/>
          </a:bodyPr>
          <a:lstStyle/>
          <a:p>
            <a:r>
              <a:rPr lang="en-US" sz="1700" b="1" dirty="0">
                <a:solidFill>
                  <a:schemeClr val="tx1">
                    <a:lumMod val="65000"/>
                    <a:lumOff val="35000"/>
                  </a:schemeClr>
                </a:solidFill>
                <a:cs typeface="Arial" pitchFamily="34" charset="0"/>
              </a:rPr>
              <a:t>4-SYNTHESE DE L</a:t>
            </a:r>
            <a:r>
              <a:rPr lang="fr-FR" sz="1700" b="1" dirty="0">
                <a:solidFill>
                  <a:schemeClr val="tx1">
                    <a:lumMod val="65000"/>
                    <a:lumOff val="35000"/>
                  </a:schemeClr>
                </a:solidFill>
                <a:cs typeface="Arial" pitchFamily="34" charset="0"/>
              </a:rPr>
              <a:t>’EVOLUTION HISTORIQUE </a:t>
            </a:r>
          </a:p>
        </p:txBody>
      </p:sp>
      <p:sp>
        <p:nvSpPr>
          <p:cNvPr id="40" name="Rectangle 39"/>
          <p:cNvSpPr/>
          <p:nvPr/>
        </p:nvSpPr>
        <p:spPr>
          <a:xfrm>
            <a:off x="590060" y="1515413"/>
            <a:ext cx="3147542" cy="1108000"/>
          </a:xfrm>
          <a:prstGeom prst="rect">
            <a:avLst/>
          </a:prstGeom>
        </p:spPr>
        <p:txBody>
          <a:bodyPr wrap="square" lIns="100186" tIns="50093" rIns="100186" bIns="50093">
            <a:spAutoFit/>
          </a:bodyPr>
          <a:lstStyle/>
          <a:p>
            <a:r>
              <a:rPr lang="fr-FR" sz="1200" dirty="0">
                <a:solidFill>
                  <a:schemeClr val="tx1">
                    <a:lumMod val="65000"/>
                    <a:lumOff val="35000"/>
                  </a:schemeClr>
                </a:solidFill>
                <a:latin typeface="Arial" pitchFamily="34" charset="0"/>
                <a:cs typeface="Arial" pitchFamily="34" charset="0"/>
              </a:rPr>
              <a:t>             </a:t>
            </a:r>
          </a:p>
          <a:p>
            <a:pPr marL="187848" indent="-187848">
              <a:buFont typeface="Wingdings" pitchFamily="2" charset="2"/>
              <a:buChar char="Ø"/>
            </a:pPr>
            <a:r>
              <a:rPr lang="fr-FR" sz="1200" dirty="0">
                <a:solidFill>
                  <a:schemeClr val="tx1">
                    <a:lumMod val="65000"/>
                    <a:lumOff val="35000"/>
                  </a:schemeClr>
                </a:solidFill>
                <a:latin typeface="Arial" pitchFamily="34" charset="0"/>
                <a:cs typeface="Arial" pitchFamily="34" charset="0"/>
              </a:rPr>
              <a:t>1-La ville de Blida durant toute son histoire </a:t>
            </a:r>
            <a:r>
              <a:rPr lang="fr-FR" sz="1200" dirty="0" smtClean="0">
                <a:solidFill>
                  <a:schemeClr val="tx1">
                    <a:lumMod val="65000"/>
                    <a:lumOff val="35000"/>
                  </a:schemeClr>
                </a:solidFill>
                <a:latin typeface="Arial" pitchFamily="34" charset="0"/>
                <a:cs typeface="Arial" pitchFamily="34" charset="0"/>
              </a:rPr>
              <a:t>a subi </a:t>
            </a:r>
            <a:r>
              <a:rPr lang="fr-FR" sz="1200" dirty="0">
                <a:solidFill>
                  <a:schemeClr val="tx1">
                    <a:lumMod val="65000"/>
                    <a:lumOff val="35000"/>
                  </a:schemeClr>
                </a:solidFill>
                <a:latin typeface="Arial" pitchFamily="34" charset="0"/>
                <a:cs typeface="Arial" pitchFamily="34" charset="0"/>
              </a:rPr>
              <a:t>des transformations qui sont le résultat de </a:t>
            </a:r>
            <a:r>
              <a:rPr lang="fr-FR" sz="1200" dirty="0" smtClean="0">
                <a:solidFill>
                  <a:schemeClr val="tx1">
                    <a:lumMod val="65000"/>
                    <a:lumOff val="35000"/>
                  </a:schemeClr>
                </a:solidFill>
                <a:latin typeface="Arial" pitchFamily="34" charset="0"/>
                <a:cs typeface="Arial" pitchFamily="34" charset="0"/>
              </a:rPr>
              <a:t>quelques  </a:t>
            </a:r>
            <a:r>
              <a:rPr lang="fr-FR" sz="1200" dirty="0">
                <a:solidFill>
                  <a:schemeClr val="tx1">
                    <a:lumMod val="65000"/>
                    <a:lumOff val="35000"/>
                  </a:schemeClr>
                </a:solidFill>
                <a:latin typeface="Arial" pitchFamily="34" charset="0"/>
                <a:cs typeface="Arial" pitchFamily="34" charset="0"/>
              </a:rPr>
              <a:t>critères:</a:t>
            </a:r>
          </a:p>
          <a:p>
            <a:r>
              <a:rPr lang="fr-FR" sz="1500" b="1" dirty="0">
                <a:latin typeface="Arial" pitchFamily="34" charset="0"/>
                <a:cs typeface="Arial" pitchFamily="34" charset="0"/>
              </a:rPr>
              <a:t>                    </a:t>
            </a:r>
            <a:r>
              <a:rPr lang="fr-FR" sz="1500" b="1" dirty="0"/>
              <a:t>  ·</a:t>
            </a:r>
            <a:endParaRPr lang="fr-FR" sz="1500" dirty="0"/>
          </a:p>
        </p:txBody>
      </p:sp>
      <p:sp>
        <p:nvSpPr>
          <p:cNvPr id="41" name="Rectangle 40"/>
          <p:cNvSpPr/>
          <p:nvPr/>
        </p:nvSpPr>
        <p:spPr>
          <a:xfrm>
            <a:off x="552365" y="2775161"/>
            <a:ext cx="3116660" cy="1267255"/>
          </a:xfrm>
          <a:prstGeom prst="rect">
            <a:avLst/>
          </a:prstGeom>
        </p:spPr>
        <p:txBody>
          <a:bodyPr wrap="square" lIns="100186" tIns="50093" rIns="100186" bIns="50093">
            <a:spAutoFit/>
          </a:bodyPr>
          <a:lstStyle/>
          <a:p>
            <a:pPr marL="187848" indent="-187848">
              <a:buFont typeface="Wingdings" pitchFamily="2" charset="2"/>
              <a:buChar char="Ø"/>
            </a:pPr>
            <a:r>
              <a:rPr lang="fr-FR" sz="1200" dirty="0">
                <a:solidFill>
                  <a:schemeClr val="tx1">
                    <a:lumMod val="65000"/>
                    <a:lumOff val="35000"/>
                  </a:schemeClr>
                </a:solidFill>
                <a:latin typeface="Arial" pitchFamily="34" charset="0"/>
                <a:cs typeface="Arial" pitchFamily="34" charset="0"/>
              </a:rPr>
              <a:t> 2-La géomorphologie du site, qui a joué un rôle formateur dans le développement de la ville, et sa  croissance urbaine, et qui a dirigé son extension vers le Nord.</a:t>
            </a:r>
          </a:p>
          <a:p>
            <a:r>
              <a:rPr lang="fr-FR" sz="1300" dirty="0"/>
              <a:t> </a:t>
            </a:r>
          </a:p>
        </p:txBody>
      </p:sp>
      <p:sp>
        <p:nvSpPr>
          <p:cNvPr id="42" name="Rectangle 41"/>
          <p:cNvSpPr/>
          <p:nvPr/>
        </p:nvSpPr>
        <p:spPr>
          <a:xfrm>
            <a:off x="583099" y="4070762"/>
            <a:ext cx="2971156" cy="1060223"/>
          </a:xfrm>
          <a:prstGeom prst="rect">
            <a:avLst/>
          </a:prstGeom>
        </p:spPr>
        <p:txBody>
          <a:bodyPr wrap="square" lIns="100186" tIns="50093" rIns="100186" bIns="50093">
            <a:spAutoFit/>
          </a:bodyPr>
          <a:lstStyle/>
          <a:p>
            <a:pPr marL="187848" indent="-187848">
              <a:buFont typeface="Wingdings" pitchFamily="2" charset="2"/>
              <a:buChar char="Ø"/>
            </a:pPr>
            <a:r>
              <a:rPr lang="fr-FR" sz="1200" dirty="0">
                <a:solidFill>
                  <a:schemeClr val="tx1">
                    <a:lumMod val="65000"/>
                    <a:lumOff val="35000"/>
                  </a:schemeClr>
                </a:solidFill>
                <a:latin typeface="Arial" pitchFamily="34" charset="0"/>
                <a:cs typeface="Arial" pitchFamily="34" charset="0"/>
              </a:rPr>
              <a:t>3-</a:t>
            </a:r>
            <a:r>
              <a:rPr lang="fr-FR" sz="1200" b="1" dirty="0">
                <a:solidFill>
                  <a:schemeClr val="tx1">
                    <a:lumMod val="65000"/>
                    <a:lumOff val="35000"/>
                  </a:schemeClr>
                </a:solidFill>
                <a:latin typeface="Arial" pitchFamily="34" charset="0"/>
                <a:cs typeface="Arial" pitchFamily="34" charset="0"/>
              </a:rPr>
              <a:t> </a:t>
            </a:r>
            <a:r>
              <a:rPr lang="fr-FR" sz="1200" dirty="0">
                <a:solidFill>
                  <a:schemeClr val="tx1">
                    <a:lumMod val="65000"/>
                    <a:lumOff val="35000"/>
                  </a:schemeClr>
                </a:solidFill>
                <a:latin typeface="Arial" pitchFamily="34" charset="0"/>
                <a:cs typeface="Arial" pitchFamily="34" charset="0"/>
              </a:rPr>
              <a:t>Oued Sidi El </a:t>
            </a:r>
            <a:r>
              <a:rPr lang="fr-FR" sz="1200" dirty="0" err="1">
                <a:solidFill>
                  <a:schemeClr val="tx1">
                    <a:lumMod val="65000"/>
                    <a:lumOff val="35000"/>
                  </a:schemeClr>
                </a:solidFill>
                <a:latin typeface="Arial" pitchFamily="34" charset="0"/>
                <a:cs typeface="Arial" pitchFamily="34" charset="0"/>
              </a:rPr>
              <a:t>kébir</a:t>
            </a:r>
            <a:r>
              <a:rPr lang="fr-FR" sz="1200" dirty="0">
                <a:solidFill>
                  <a:schemeClr val="tx1">
                    <a:lumMod val="65000"/>
                    <a:lumOff val="35000"/>
                  </a:schemeClr>
                </a:solidFill>
                <a:latin typeface="Arial" pitchFamily="34" charset="0"/>
                <a:cs typeface="Arial" pitchFamily="34" charset="0"/>
              </a:rPr>
              <a:t> qui est un régulateur naturel, joue un rôle important dans l’extension de la   ville, mais il reste toujours une barrière de </a:t>
            </a:r>
            <a:r>
              <a:rPr lang="fr-FR" sz="1200" dirty="0" smtClean="0">
                <a:solidFill>
                  <a:schemeClr val="tx1">
                    <a:lumMod val="65000"/>
                    <a:lumOff val="35000"/>
                  </a:schemeClr>
                </a:solidFill>
                <a:latin typeface="Arial" pitchFamily="34" charset="0"/>
                <a:cs typeface="Arial" pitchFamily="34" charset="0"/>
              </a:rPr>
              <a:t>croissance.</a:t>
            </a:r>
            <a:endParaRPr lang="fr-FR" sz="1200" dirty="0">
              <a:solidFill>
                <a:schemeClr val="tx1">
                  <a:lumMod val="65000"/>
                  <a:lumOff val="35000"/>
                </a:schemeClr>
              </a:solidFill>
              <a:latin typeface="Arial" pitchFamily="34" charset="0"/>
              <a:cs typeface="Arial" pitchFamily="34" charset="0"/>
            </a:endParaRPr>
          </a:p>
        </p:txBody>
      </p:sp>
      <p:sp>
        <p:nvSpPr>
          <p:cNvPr id="43" name="Rectangle 42"/>
          <p:cNvSpPr/>
          <p:nvPr/>
        </p:nvSpPr>
        <p:spPr>
          <a:xfrm>
            <a:off x="583099" y="5254150"/>
            <a:ext cx="2994376" cy="1024494"/>
          </a:xfrm>
          <a:prstGeom prst="rect">
            <a:avLst/>
          </a:prstGeom>
        </p:spPr>
        <p:txBody>
          <a:bodyPr wrap="square" lIns="100186" tIns="50093" rIns="100186" bIns="50093">
            <a:spAutoFit/>
          </a:bodyPr>
          <a:lstStyle/>
          <a:p>
            <a:pPr marL="187848" indent="-187848">
              <a:buFont typeface="Wingdings" pitchFamily="2" charset="2"/>
              <a:buChar char="Ø"/>
            </a:pPr>
            <a:r>
              <a:rPr lang="fr-FR" sz="1200" dirty="0">
                <a:solidFill>
                  <a:schemeClr val="tx1">
                    <a:lumMod val="65000"/>
                    <a:lumOff val="35000"/>
                  </a:schemeClr>
                </a:solidFill>
                <a:latin typeface="Arial" pitchFamily="34" charset="0"/>
                <a:cs typeface="Arial" pitchFamily="34" charset="0"/>
              </a:rPr>
              <a:t>4-La ligne de chemin de fer qui à </a:t>
            </a:r>
            <a:r>
              <a:rPr lang="fr-FR" sz="1200" dirty="0" smtClean="0">
                <a:solidFill>
                  <a:schemeClr val="tx1">
                    <a:lumMod val="65000"/>
                    <a:lumOff val="35000"/>
                  </a:schemeClr>
                </a:solidFill>
                <a:latin typeface="Arial" pitchFamily="34" charset="0"/>
                <a:cs typeface="Arial" pitchFamily="34" charset="0"/>
              </a:rPr>
              <a:t>joué </a:t>
            </a:r>
            <a:r>
              <a:rPr lang="fr-FR" sz="1200" dirty="0">
                <a:solidFill>
                  <a:schemeClr val="tx1">
                    <a:lumMod val="65000"/>
                    <a:lumOff val="35000"/>
                  </a:schemeClr>
                </a:solidFill>
                <a:latin typeface="Arial" pitchFamily="34" charset="0"/>
                <a:cs typeface="Arial" pitchFamily="34" charset="0"/>
              </a:rPr>
              <a:t>un rôle de barrière de croissance, puis la gare qui devient un   pole de croissance, ce qui </a:t>
            </a:r>
            <a:r>
              <a:rPr lang="fr-FR" sz="1200" dirty="0" smtClean="0">
                <a:solidFill>
                  <a:schemeClr val="tx1">
                    <a:lumMod val="65000"/>
                    <a:lumOff val="35000"/>
                  </a:schemeClr>
                </a:solidFill>
                <a:latin typeface="Arial" pitchFamily="34" charset="0"/>
                <a:cs typeface="Arial" pitchFamily="34" charset="0"/>
              </a:rPr>
              <a:t>a </a:t>
            </a:r>
            <a:r>
              <a:rPr lang="fr-FR" sz="1200" dirty="0">
                <a:solidFill>
                  <a:schemeClr val="tx1">
                    <a:lumMod val="65000"/>
                    <a:lumOff val="35000"/>
                  </a:schemeClr>
                </a:solidFill>
                <a:latin typeface="Arial" pitchFamily="34" charset="0"/>
                <a:cs typeface="Arial" pitchFamily="34" charset="0"/>
              </a:rPr>
              <a:t>conduit au développement du quartier de la </a:t>
            </a:r>
            <a:r>
              <a:rPr lang="fr-FR" sz="1200" dirty="0" smtClean="0">
                <a:solidFill>
                  <a:schemeClr val="tx1">
                    <a:lumMod val="65000"/>
                    <a:lumOff val="35000"/>
                  </a:schemeClr>
                </a:solidFill>
                <a:latin typeface="Arial" pitchFamily="34" charset="0"/>
                <a:cs typeface="Arial" pitchFamily="34" charset="0"/>
              </a:rPr>
              <a:t>gare.</a:t>
            </a:r>
            <a:endParaRPr lang="fr-FR" sz="1200" dirty="0">
              <a:solidFill>
                <a:schemeClr val="tx1">
                  <a:lumMod val="65000"/>
                  <a:lumOff val="35000"/>
                </a:schemeClr>
              </a:solidFill>
              <a:latin typeface="Arial" pitchFamily="34" charset="0"/>
              <a:cs typeface="Arial" pitchFamily="34" charset="0"/>
            </a:endParaRPr>
          </a:p>
        </p:txBody>
      </p:sp>
      <p:sp>
        <p:nvSpPr>
          <p:cNvPr id="60" name="Rectangle 59"/>
          <p:cNvSpPr/>
          <p:nvPr/>
        </p:nvSpPr>
        <p:spPr>
          <a:xfrm>
            <a:off x="3648607" y="1718176"/>
            <a:ext cx="3029153" cy="4917868"/>
          </a:xfrm>
          <a:prstGeom prst="rect">
            <a:avLst/>
          </a:prstGeom>
        </p:spPr>
        <p:txBody>
          <a:bodyPr wrap="square" lIns="100186" tIns="50093" rIns="100186" bIns="50093">
            <a:spAutoFit/>
          </a:bodyPr>
          <a:lstStyle/>
          <a:p>
            <a:pPr marL="187848" indent="-187848">
              <a:buFont typeface="Wingdings" pitchFamily="2" charset="2"/>
              <a:buChar char="Ø"/>
            </a:pPr>
            <a:r>
              <a:rPr lang="fr-FR" sz="1200" dirty="0">
                <a:solidFill>
                  <a:schemeClr val="tx1">
                    <a:lumMod val="65000"/>
                    <a:lumOff val="35000"/>
                  </a:schemeClr>
                </a:solidFill>
                <a:latin typeface="Arial" pitchFamily="34" charset="0"/>
                <a:cs typeface="Arial" pitchFamily="34" charset="0"/>
              </a:rPr>
              <a:t>5</a:t>
            </a:r>
            <a:r>
              <a:rPr lang="fr-FR" sz="1200" dirty="0" smtClean="0">
                <a:solidFill>
                  <a:schemeClr val="tx1">
                    <a:lumMod val="65000"/>
                    <a:lumOff val="35000"/>
                  </a:schemeClr>
                </a:solidFill>
                <a:latin typeface="Arial" pitchFamily="34" charset="0"/>
                <a:cs typeface="Arial" pitchFamily="34" charset="0"/>
              </a:rPr>
              <a:t>-</a:t>
            </a:r>
            <a:r>
              <a:rPr lang="fr-FR" sz="1200" dirty="0">
                <a:solidFill>
                  <a:schemeClr val="tx1">
                    <a:lumMod val="65000"/>
                    <a:lumOff val="35000"/>
                  </a:schemeClr>
                </a:solidFill>
                <a:latin typeface="Arial" pitchFamily="34" charset="0"/>
                <a:cs typeface="Arial" pitchFamily="34" charset="0"/>
              </a:rPr>
              <a:t> Les zones militaires, industrielles, et agraires qui ont </a:t>
            </a:r>
            <a:r>
              <a:rPr lang="fr-FR" sz="1200" dirty="0" smtClean="0">
                <a:solidFill>
                  <a:schemeClr val="tx1">
                    <a:lumMod val="65000"/>
                    <a:lumOff val="35000"/>
                  </a:schemeClr>
                </a:solidFill>
                <a:latin typeface="Arial" pitchFamily="34" charset="0"/>
                <a:cs typeface="Arial" pitchFamily="34" charset="0"/>
              </a:rPr>
              <a:t>joué </a:t>
            </a:r>
            <a:r>
              <a:rPr lang="fr-FR" sz="1200" dirty="0">
                <a:solidFill>
                  <a:schemeClr val="tx1">
                    <a:lumMod val="65000"/>
                    <a:lumOff val="35000"/>
                  </a:schemeClr>
                </a:solidFill>
                <a:latin typeface="Arial" pitchFamily="34" charset="0"/>
                <a:cs typeface="Arial" pitchFamily="34" charset="0"/>
              </a:rPr>
              <a:t>des rôles d’obstacles de croissance (barrières artificielles et naturelles </a:t>
            </a:r>
            <a:r>
              <a:rPr lang="fr-FR" sz="1200" dirty="0" smtClean="0">
                <a:solidFill>
                  <a:schemeClr val="tx1">
                    <a:lumMod val="65000"/>
                    <a:lumOff val="35000"/>
                  </a:schemeClr>
                </a:solidFill>
                <a:latin typeface="Arial" pitchFamily="34" charset="0"/>
                <a:cs typeface="Arial" pitchFamily="34" charset="0"/>
              </a:rPr>
              <a:t>) </a:t>
            </a:r>
            <a:r>
              <a:rPr lang="fr-FR" sz="1200" dirty="0">
                <a:solidFill>
                  <a:schemeClr val="tx1">
                    <a:lumMod val="65000"/>
                    <a:lumOff val="35000"/>
                  </a:schemeClr>
                </a:solidFill>
                <a:latin typeface="Arial" pitchFamily="34" charset="0"/>
                <a:cs typeface="Arial" pitchFamily="34" charset="0"/>
              </a:rPr>
              <a:t>dirigeaient l’extension de la ville vers le Nord-Est</a:t>
            </a:r>
            <a:r>
              <a:rPr lang="fr-FR" sz="1200" dirty="0" smtClean="0">
                <a:solidFill>
                  <a:schemeClr val="tx1">
                    <a:lumMod val="65000"/>
                    <a:lumOff val="35000"/>
                  </a:schemeClr>
                </a:solidFill>
                <a:latin typeface="Arial" pitchFamily="34" charset="0"/>
                <a:cs typeface="Arial" pitchFamily="34" charset="0"/>
              </a:rPr>
              <a:t>.</a:t>
            </a:r>
          </a:p>
          <a:p>
            <a:pPr marL="187848" indent="-187848">
              <a:buFont typeface="Wingdings" pitchFamily="2" charset="2"/>
              <a:buChar char="Ø"/>
            </a:pPr>
            <a:endParaRPr lang="fr-FR" sz="1200" dirty="0">
              <a:solidFill>
                <a:schemeClr val="tx1">
                  <a:lumMod val="65000"/>
                  <a:lumOff val="35000"/>
                </a:schemeClr>
              </a:solidFill>
              <a:latin typeface="Arial" pitchFamily="34" charset="0"/>
              <a:cs typeface="Arial" pitchFamily="34" charset="0"/>
            </a:endParaRPr>
          </a:p>
          <a:p>
            <a:pPr marL="187848" indent="-187848">
              <a:buFont typeface="Wingdings" pitchFamily="2" charset="2"/>
              <a:buChar char="Ø"/>
            </a:pPr>
            <a:r>
              <a:rPr lang="fr-FR" sz="1200" dirty="0">
                <a:solidFill>
                  <a:schemeClr val="tx1">
                    <a:lumMod val="65000"/>
                    <a:lumOff val="35000"/>
                  </a:schemeClr>
                </a:solidFill>
                <a:latin typeface="Arial" pitchFamily="34" charset="0"/>
                <a:cs typeface="Arial" pitchFamily="34" charset="0"/>
              </a:rPr>
              <a:t> </a:t>
            </a:r>
            <a:r>
              <a:rPr lang="fr-FR" sz="1200" dirty="0" smtClean="0">
                <a:solidFill>
                  <a:schemeClr val="tx1">
                    <a:lumMod val="65000"/>
                    <a:lumOff val="35000"/>
                  </a:schemeClr>
                </a:solidFill>
                <a:latin typeface="Arial" pitchFamily="34" charset="0"/>
                <a:cs typeface="Arial" pitchFamily="34" charset="0"/>
              </a:rPr>
              <a:t>6-Malgré </a:t>
            </a:r>
            <a:r>
              <a:rPr lang="fr-FR" sz="1200" dirty="0">
                <a:solidFill>
                  <a:schemeClr val="tx1">
                    <a:lumMod val="65000"/>
                    <a:lumOff val="35000"/>
                  </a:schemeClr>
                </a:solidFill>
                <a:latin typeface="Arial" pitchFamily="34" charset="0"/>
                <a:cs typeface="Arial" pitchFamily="34" charset="0"/>
              </a:rPr>
              <a:t>l’extension de Blida, la ville intra-muros n’a pas connu de grands changements, jusqu’aux dernières années ou seul l’aménagement de la remonte ou les grandes cités d’habitations et de commerces (en cours d’achèvement), cette opération aura but de  mérite la fortification de l’axe </a:t>
            </a:r>
            <a:r>
              <a:rPr lang="fr-FR" sz="1200" dirty="0" err="1">
                <a:solidFill>
                  <a:schemeClr val="tx1">
                    <a:lumMod val="65000"/>
                    <a:lumOff val="35000"/>
                  </a:schemeClr>
                </a:solidFill>
                <a:latin typeface="Arial" pitchFamily="34" charset="0"/>
                <a:cs typeface="Arial" pitchFamily="34" charset="0"/>
              </a:rPr>
              <a:t>Bab</a:t>
            </a:r>
            <a:r>
              <a:rPr lang="fr-FR" sz="1200" dirty="0">
                <a:solidFill>
                  <a:schemeClr val="tx1">
                    <a:lumMod val="65000"/>
                    <a:lumOff val="35000"/>
                  </a:schemeClr>
                </a:solidFill>
                <a:latin typeface="Arial" pitchFamily="34" charset="0"/>
                <a:cs typeface="Arial" pitchFamily="34" charset="0"/>
              </a:rPr>
              <a:t> </a:t>
            </a:r>
            <a:r>
              <a:rPr lang="fr-FR" sz="1200" dirty="0" err="1">
                <a:solidFill>
                  <a:schemeClr val="tx1">
                    <a:lumMod val="65000"/>
                    <a:lumOff val="35000"/>
                  </a:schemeClr>
                </a:solidFill>
                <a:latin typeface="Arial" pitchFamily="34" charset="0"/>
                <a:cs typeface="Arial" pitchFamily="34" charset="0"/>
              </a:rPr>
              <a:t>Errahba</a:t>
            </a:r>
            <a:r>
              <a:rPr lang="fr-FR" sz="1200" dirty="0">
                <a:solidFill>
                  <a:schemeClr val="tx1">
                    <a:lumMod val="65000"/>
                    <a:lumOff val="35000"/>
                  </a:schemeClr>
                </a:solidFill>
                <a:latin typeface="Arial" pitchFamily="34" charset="0"/>
                <a:cs typeface="Arial" pitchFamily="34" charset="0"/>
              </a:rPr>
              <a:t> - </a:t>
            </a:r>
            <a:r>
              <a:rPr lang="fr-FR" sz="1200" dirty="0" err="1">
                <a:solidFill>
                  <a:schemeClr val="tx1">
                    <a:lumMod val="65000"/>
                    <a:lumOff val="35000"/>
                  </a:schemeClr>
                </a:solidFill>
                <a:latin typeface="Arial" pitchFamily="34" charset="0"/>
                <a:cs typeface="Arial" pitchFamily="34" charset="0"/>
              </a:rPr>
              <a:t>Bab</a:t>
            </a:r>
            <a:r>
              <a:rPr lang="fr-FR" sz="1200" dirty="0">
                <a:solidFill>
                  <a:schemeClr val="tx1">
                    <a:lumMod val="65000"/>
                    <a:lumOff val="35000"/>
                  </a:schemeClr>
                </a:solidFill>
                <a:latin typeface="Arial" pitchFamily="34" charset="0"/>
                <a:cs typeface="Arial" pitchFamily="34" charset="0"/>
              </a:rPr>
              <a:t> </a:t>
            </a:r>
            <a:r>
              <a:rPr lang="fr-FR" sz="1200" dirty="0" err="1">
                <a:solidFill>
                  <a:schemeClr val="tx1">
                    <a:lumMod val="65000"/>
                    <a:lumOff val="35000"/>
                  </a:schemeClr>
                </a:solidFill>
                <a:latin typeface="Arial" pitchFamily="34" charset="0"/>
                <a:cs typeface="Arial" pitchFamily="34" charset="0"/>
              </a:rPr>
              <a:t>Ezzaouia</a:t>
            </a:r>
            <a:r>
              <a:rPr lang="fr-FR" sz="1200" dirty="0">
                <a:solidFill>
                  <a:schemeClr val="tx1">
                    <a:lumMod val="65000"/>
                    <a:lumOff val="35000"/>
                  </a:schemeClr>
                </a:solidFill>
                <a:latin typeface="Arial" pitchFamily="34" charset="0"/>
                <a:cs typeface="Arial" pitchFamily="34" charset="0"/>
              </a:rPr>
              <a:t> dans le domaine de l’animation, services et commerces.</a:t>
            </a:r>
            <a:r>
              <a:rPr lang="fr-FR" sz="1200" dirty="0">
                <a:latin typeface="Arial" pitchFamily="34" charset="0"/>
                <a:cs typeface="Arial" pitchFamily="34" charset="0"/>
              </a:rPr>
              <a:t> </a:t>
            </a:r>
          </a:p>
          <a:p>
            <a:pPr marL="187848" indent="-187848">
              <a:buFont typeface="Wingdings" pitchFamily="2" charset="2"/>
              <a:buChar char="Ø"/>
            </a:pPr>
            <a:endParaRPr lang="fr-FR" sz="1200" dirty="0">
              <a:solidFill>
                <a:schemeClr val="tx1">
                  <a:lumMod val="65000"/>
                  <a:lumOff val="35000"/>
                </a:schemeClr>
              </a:solidFill>
              <a:latin typeface="Arial" pitchFamily="34" charset="0"/>
              <a:cs typeface="Arial" pitchFamily="34" charset="0"/>
            </a:endParaRPr>
          </a:p>
          <a:p>
            <a:pPr marL="187848" indent="-187848">
              <a:buFont typeface="Wingdings" pitchFamily="2" charset="2"/>
              <a:buChar char="Ø"/>
            </a:pPr>
            <a:r>
              <a:rPr lang="fr-FR" sz="1200" dirty="0">
                <a:solidFill>
                  <a:schemeClr val="tx1">
                    <a:lumMod val="65000"/>
                    <a:lumOff val="35000"/>
                  </a:schemeClr>
                </a:solidFill>
                <a:latin typeface="Arial" pitchFamily="34" charset="0"/>
                <a:cs typeface="Arial" pitchFamily="34" charset="0"/>
              </a:rPr>
              <a:t> </a:t>
            </a:r>
            <a:r>
              <a:rPr lang="fr-FR" sz="1200" dirty="0" smtClean="0">
                <a:solidFill>
                  <a:schemeClr val="tx1">
                    <a:lumMod val="65000"/>
                    <a:lumOff val="35000"/>
                  </a:schemeClr>
                </a:solidFill>
                <a:latin typeface="Arial" pitchFamily="34" charset="0"/>
                <a:cs typeface="Arial" pitchFamily="34" charset="0"/>
              </a:rPr>
              <a:t>7-Le </a:t>
            </a:r>
            <a:r>
              <a:rPr lang="fr-FR" sz="1200" dirty="0">
                <a:solidFill>
                  <a:schemeClr val="tx1">
                    <a:lumMod val="65000"/>
                    <a:lumOff val="35000"/>
                  </a:schemeClr>
                </a:solidFill>
                <a:latin typeface="Arial" pitchFamily="34" charset="0"/>
                <a:cs typeface="Arial" pitchFamily="34" charset="0"/>
              </a:rPr>
              <a:t>périmètre urbain qui s’est propagé en suivant les parcours de développement (seguias) à l’échelle de la ville, qui ont été couverts  par des réseaux d’égouts (et qui sont devenues par la suite des axes de croissance à) l’échelle urbaine. </a:t>
            </a:r>
          </a:p>
          <a:p>
            <a:pPr marL="187848" indent="-187848">
              <a:buFont typeface="Wingdings" pitchFamily="2" charset="2"/>
              <a:buChar char="Ø"/>
            </a:pPr>
            <a:endParaRPr lang="fr-FR" sz="1300" dirty="0">
              <a:latin typeface="Arial" pitchFamily="34" charset="0"/>
              <a:cs typeface="Arial" pitchFamily="34" charset="0"/>
            </a:endParaRPr>
          </a:p>
        </p:txBody>
      </p:sp>
      <p:sp>
        <p:nvSpPr>
          <p:cNvPr id="61" name="ZoneTexte 60"/>
          <p:cNvSpPr txBox="1"/>
          <p:nvPr/>
        </p:nvSpPr>
        <p:spPr>
          <a:xfrm>
            <a:off x="913911" y="6940626"/>
            <a:ext cx="3402378" cy="343575"/>
          </a:xfrm>
          <a:prstGeom prst="rect">
            <a:avLst/>
          </a:prstGeom>
          <a:noFill/>
        </p:spPr>
        <p:txBody>
          <a:bodyPr wrap="square" lIns="100186" tIns="50093" rIns="100186" bIns="50093" rtlCol="0">
            <a:spAutoFit/>
          </a:bodyPr>
          <a:lstStyle/>
          <a:p>
            <a:r>
              <a:rPr lang="fr-FR" sz="1500" b="1" dirty="0">
                <a:solidFill>
                  <a:schemeClr val="accent2">
                    <a:lumMod val="75000"/>
                  </a:schemeClr>
                </a:solidFill>
              </a:rPr>
              <a:t>QUARTIER DE LA GARE </a:t>
            </a:r>
            <a:r>
              <a:rPr lang="fr-FR" sz="1500" b="1" dirty="0">
                <a:solidFill>
                  <a:schemeClr val="accent2">
                    <a:lumMod val="75000"/>
                  </a:schemeClr>
                </a:solidFill>
                <a:effectLst>
                  <a:outerShdw blurRad="38100" dist="38100" dir="2700000" algn="tl">
                    <a:srgbClr val="000000">
                      <a:alpha val="43137"/>
                    </a:srgbClr>
                  </a:outerShdw>
                </a:effectLst>
              </a:rPr>
              <a:t>:</a:t>
            </a:r>
            <a:endParaRPr lang="fr-FR" sz="1500" b="1" u="sng" dirty="0">
              <a:solidFill>
                <a:schemeClr val="accent2">
                  <a:lumMod val="75000"/>
                </a:schemeClr>
              </a:solidFill>
              <a:effectLst>
                <a:outerShdw blurRad="38100" dist="38100" dir="2700000" algn="tl">
                  <a:srgbClr val="000000">
                    <a:alpha val="43137"/>
                  </a:srgbClr>
                </a:outerShdw>
              </a:effectLst>
            </a:endParaRPr>
          </a:p>
        </p:txBody>
      </p:sp>
      <p:sp>
        <p:nvSpPr>
          <p:cNvPr id="62" name="ZoneTexte 61"/>
          <p:cNvSpPr txBox="1"/>
          <p:nvPr/>
        </p:nvSpPr>
        <p:spPr>
          <a:xfrm>
            <a:off x="884887" y="7597776"/>
            <a:ext cx="5595762" cy="1251329"/>
          </a:xfrm>
          <a:prstGeom prst="rect">
            <a:avLst/>
          </a:prstGeom>
          <a:solidFill>
            <a:schemeClr val="accent4">
              <a:lumMod val="40000"/>
              <a:lumOff val="60000"/>
            </a:schemeClr>
          </a:solidFill>
        </p:spPr>
        <p:txBody>
          <a:bodyPr wrap="square" lIns="100186" tIns="50093" rIns="100186" bIns="50093" rtlCol="0">
            <a:spAutoFit/>
          </a:bodyPr>
          <a:lstStyle/>
          <a:p>
            <a:r>
              <a:rPr lang="fr-FR" sz="1200" dirty="0">
                <a:solidFill>
                  <a:schemeClr val="tx1">
                    <a:lumMod val="65000"/>
                    <a:lumOff val="35000"/>
                  </a:schemeClr>
                </a:solidFill>
                <a:latin typeface="Arial" pitchFamily="34" charset="0"/>
                <a:cs typeface="Arial" pitchFamily="34" charset="0"/>
              </a:rPr>
              <a:t>1-la gare est l’élément majeur qui a contribué à la naissance de l’axe Amara </a:t>
            </a:r>
            <a:r>
              <a:rPr lang="fr-FR" sz="1200" dirty="0" err="1">
                <a:solidFill>
                  <a:schemeClr val="tx1">
                    <a:lumMod val="65000"/>
                    <a:lumOff val="35000"/>
                  </a:schemeClr>
                </a:solidFill>
                <a:latin typeface="Arial" pitchFamily="34" charset="0"/>
                <a:cs typeface="Arial" pitchFamily="34" charset="0"/>
              </a:rPr>
              <a:t>Youcef</a:t>
            </a:r>
            <a:r>
              <a:rPr lang="fr-FR" sz="1200" dirty="0">
                <a:solidFill>
                  <a:schemeClr val="tx1">
                    <a:lumMod val="65000"/>
                    <a:lumOff val="35000"/>
                  </a:schemeClr>
                </a:solidFill>
                <a:latin typeface="Arial" pitchFamily="34" charset="0"/>
                <a:cs typeface="Arial" pitchFamily="34" charset="0"/>
              </a:rPr>
              <a:t> </a:t>
            </a:r>
            <a:r>
              <a:rPr lang="fr-FR" sz="1200" dirty="0" smtClean="0">
                <a:solidFill>
                  <a:schemeClr val="tx1">
                    <a:lumMod val="65000"/>
                    <a:lumOff val="35000"/>
                  </a:schemeClr>
                </a:solidFill>
                <a:latin typeface="Arial" pitchFamily="34" charset="0"/>
                <a:cs typeface="Arial" pitchFamily="34" charset="0"/>
              </a:rPr>
              <a:t>.</a:t>
            </a:r>
            <a:endParaRPr lang="fr-FR" sz="1200" dirty="0">
              <a:solidFill>
                <a:schemeClr val="tx1">
                  <a:lumMod val="65000"/>
                  <a:lumOff val="35000"/>
                </a:schemeClr>
              </a:solidFill>
              <a:latin typeface="Arial" pitchFamily="34" charset="0"/>
              <a:cs typeface="Arial" pitchFamily="34" charset="0"/>
            </a:endParaRPr>
          </a:p>
          <a:p>
            <a:r>
              <a:rPr lang="fr-FR" sz="1200" dirty="0">
                <a:solidFill>
                  <a:schemeClr val="tx1">
                    <a:lumMod val="65000"/>
                    <a:lumOff val="35000"/>
                  </a:schemeClr>
                </a:solidFill>
                <a:latin typeface="Arial" pitchFamily="34" charset="0"/>
                <a:cs typeface="Arial" pitchFamily="34" charset="0"/>
              </a:rPr>
              <a:t>2-la voie ferrée et la zone militaire ont limité le développement  du quartier de la gare qui a </a:t>
            </a:r>
            <a:r>
              <a:rPr lang="fr-FR" sz="1200" dirty="0" smtClean="0">
                <a:solidFill>
                  <a:schemeClr val="tx1">
                    <a:lumMod val="65000"/>
                    <a:lumOff val="35000"/>
                  </a:schemeClr>
                </a:solidFill>
                <a:latin typeface="Arial" pitchFamily="34" charset="0"/>
                <a:cs typeface="Arial" pitchFamily="34" charset="0"/>
              </a:rPr>
              <a:t>subi une croissance </a:t>
            </a:r>
            <a:r>
              <a:rPr lang="fr-FR" sz="1200" dirty="0">
                <a:solidFill>
                  <a:schemeClr val="tx1">
                    <a:lumMod val="65000"/>
                    <a:lumOff val="35000"/>
                  </a:schemeClr>
                </a:solidFill>
                <a:latin typeface="Arial" pitchFamily="34" charset="0"/>
                <a:cs typeface="Arial" pitchFamily="34" charset="0"/>
              </a:rPr>
              <a:t>linéaire par rapport à des voies structurantes .</a:t>
            </a:r>
          </a:p>
          <a:p>
            <a:r>
              <a:rPr lang="fr-FR" sz="1200" dirty="0">
                <a:solidFill>
                  <a:schemeClr val="tx1">
                    <a:lumMod val="65000"/>
                    <a:lumOff val="35000"/>
                  </a:schemeClr>
                </a:solidFill>
                <a:latin typeface="Arial" pitchFamily="34" charset="0"/>
                <a:cs typeface="Arial" pitchFamily="34" charset="0"/>
              </a:rPr>
              <a:t>3-le quartier de la gare a </a:t>
            </a:r>
            <a:r>
              <a:rPr lang="fr-FR" sz="1200" dirty="0" smtClean="0">
                <a:solidFill>
                  <a:schemeClr val="tx1">
                    <a:lumMod val="65000"/>
                    <a:lumOff val="35000"/>
                  </a:schemeClr>
                </a:solidFill>
                <a:latin typeface="Arial" pitchFamily="34" charset="0"/>
                <a:cs typeface="Arial" pitchFamily="34" charset="0"/>
              </a:rPr>
              <a:t>pris </a:t>
            </a:r>
            <a:r>
              <a:rPr lang="fr-FR" sz="1200" dirty="0">
                <a:solidFill>
                  <a:schemeClr val="tx1">
                    <a:lumMod val="65000"/>
                    <a:lumOff val="35000"/>
                  </a:schemeClr>
                </a:solidFill>
                <a:latin typeface="Arial" pitchFamily="34" charset="0"/>
                <a:cs typeface="Arial" pitchFamily="34" charset="0"/>
              </a:rPr>
              <a:t>essentiellement un caractère résidentiel et commercial .</a:t>
            </a:r>
          </a:p>
        </p:txBody>
      </p:sp>
      <p:cxnSp>
        <p:nvCxnSpPr>
          <p:cNvPr id="21" name="Connecteur droit 20"/>
          <p:cNvCxnSpPr/>
          <p:nvPr/>
        </p:nvCxnSpPr>
        <p:spPr>
          <a:xfrm>
            <a:off x="6960682" y="3834533"/>
            <a:ext cx="0" cy="6565039"/>
          </a:xfrm>
          <a:prstGeom prst="line">
            <a:avLst/>
          </a:prstGeom>
          <a:ln w="127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22" name="Chevron 21"/>
          <p:cNvSpPr/>
          <p:nvPr/>
        </p:nvSpPr>
        <p:spPr>
          <a:xfrm>
            <a:off x="6343502" y="9811196"/>
            <a:ext cx="334257" cy="429338"/>
          </a:xfrm>
          <a:prstGeom prst="chevron">
            <a:avLst/>
          </a:prstGeom>
          <a:solidFill>
            <a:schemeClr val="accent6">
              <a:lumMod val="5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87813" tIns="43906" rIns="87813" bIns="43906" rtlCol="0" anchor="ctr"/>
          <a:lstStyle/>
          <a:p>
            <a:pPr algn="ctr"/>
            <a:endParaRPr lang="fr-FR">
              <a:solidFill>
                <a:schemeClr val="tx1"/>
              </a:solidFill>
            </a:endParaRPr>
          </a:p>
        </p:txBody>
      </p:sp>
      <p:cxnSp>
        <p:nvCxnSpPr>
          <p:cNvPr id="23" name="Connecteur droit 22"/>
          <p:cNvCxnSpPr/>
          <p:nvPr/>
        </p:nvCxnSpPr>
        <p:spPr>
          <a:xfrm>
            <a:off x="593389" y="9667180"/>
            <a:ext cx="5887260" cy="1959"/>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6823650" y="3834535"/>
            <a:ext cx="97152" cy="6561260"/>
          </a:xfrm>
          <a:prstGeom prst="rect">
            <a:avLst/>
          </a:prstGeom>
          <a:solidFill>
            <a:schemeClr val="accent6">
              <a:lumMod val="75000"/>
            </a:schemeClr>
          </a:solidFill>
          <a:ln w="12700">
            <a:solidFill>
              <a:schemeClr val="accent6">
                <a:lumMod val="75000"/>
              </a:schemeClr>
            </a:solidFill>
          </a:ln>
        </p:spPr>
        <p:style>
          <a:lnRef idx="2">
            <a:schemeClr val="accent2"/>
          </a:lnRef>
          <a:fillRef idx="1">
            <a:schemeClr val="lt1"/>
          </a:fillRef>
          <a:effectRef idx="0">
            <a:schemeClr val="accent2"/>
          </a:effectRef>
          <a:fontRef idx="minor">
            <a:schemeClr val="dk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Tree>
    <p:extLst>
      <p:ext uri="{BB962C8B-B14F-4D97-AF65-F5344CB8AC3E}">
        <p14:creationId xmlns="" xmlns:p14="http://schemas.microsoft.com/office/powerpoint/2010/main" val="18867703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rme en L 7"/>
          <p:cNvSpPr/>
          <p:nvPr/>
        </p:nvSpPr>
        <p:spPr>
          <a:xfrm rot="10800000" flipH="1" flipV="1">
            <a:off x="288082" y="9629837"/>
            <a:ext cx="596803" cy="829435"/>
          </a:xfrm>
          <a:prstGeom prst="corner">
            <a:avLst>
              <a:gd name="adj1" fmla="val 9240"/>
              <a:gd name="adj2" fmla="val 8631"/>
            </a:avLst>
          </a:prstGeom>
          <a:solidFill>
            <a:schemeClr val="tx1">
              <a:lumMod val="85000"/>
              <a:lumOff val="15000"/>
            </a:schemeClr>
          </a:solidFill>
          <a:ln w="12700">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
        <p:nvSpPr>
          <p:cNvPr id="4" name="Forme en L 3"/>
          <p:cNvSpPr/>
          <p:nvPr/>
        </p:nvSpPr>
        <p:spPr>
          <a:xfrm flipH="1" flipV="1">
            <a:off x="6199010" y="234131"/>
            <a:ext cx="693096" cy="829435"/>
          </a:xfrm>
          <a:prstGeom prst="corner">
            <a:avLst>
              <a:gd name="adj1" fmla="val 9240"/>
              <a:gd name="adj2" fmla="val 8631"/>
            </a:avLst>
          </a:prstGeom>
          <a:solidFill>
            <a:schemeClr val="tx1">
              <a:lumMod val="50000"/>
              <a:lumOff val="50000"/>
            </a:schemeClr>
          </a:solidFill>
          <a:ln w="12700">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
        <p:nvSpPr>
          <p:cNvPr id="9" name="Rectangle 8"/>
          <p:cNvSpPr/>
          <p:nvPr/>
        </p:nvSpPr>
        <p:spPr>
          <a:xfrm>
            <a:off x="353466" y="312715"/>
            <a:ext cx="6470186" cy="10083078"/>
          </a:xfrm>
          <a:prstGeom prst="rect">
            <a:avLst/>
          </a:prstGeom>
          <a:noFill/>
          <a:ln w="12700">
            <a:solidFill>
              <a:schemeClr val="tx1">
                <a:lumMod val="85000"/>
                <a:lumOff val="15000"/>
              </a:schemeClr>
            </a:solidFill>
          </a:ln>
        </p:spPr>
        <p:style>
          <a:lnRef idx="2">
            <a:schemeClr val="dk1"/>
          </a:lnRef>
          <a:fillRef idx="1">
            <a:schemeClr val="lt1"/>
          </a:fillRef>
          <a:effectRef idx="0">
            <a:schemeClr val="dk1"/>
          </a:effectRef>
          <a:fontRef idx="minor">
            <a:schemeClr val="dk1"/>
          </a:fontRef>
        </p:style>
        <p:txBody>
          <a:bodyPr lIns="87813" tIns="43906" rIns="87813" bIns="43906" rtlCol="0" anchor="ctr"/>
          <a:lstStyle/>
          <a:p>
            <a:pPr algn="ctr"/>
            <a:endParaRPr lang="ru-RU"/>
          </a:p>
        </p:txBody>
      </p:sp>
      <p:sp>
        <p:nvSpPr>
          <p:cNvPr id="17" name="Rectangle 16"/>
          <p:cNvSpPr/>
          <p:nvPr/>
        </p:nvSpPr>
        <p:spPr>
          <a:xfrm>
            <a:off x="353466" y="306201"/>
            <a:ext cx="6470186" cy="432410"/>
          </a:xfrm>
          <a:prstGeom prst="rect">
            <a:avLst/>
          </a:prstGeom>
          <a:solidFill>
            <a:schemeClr val="accent4">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87813" tIns="43906" rIns="87813" bIns="43906" rtlCol="0" anchor="ctr"/>
          <a:lstStyle/>
          <a:p>
            <a:pPr algn="ctr"/>
            <a:endParaRPr lang="fr-FR"/>
          </a:p>
        </p:txBody>
      </p:sp>
      <p:sp>
        <p:nvSpPr>
          <p:cNvPr id="18" name="Rectangle 17"/>
          <p:cNvSpPr/>
          <p:nvPr/>
        </p:nvSpPr>
        <p:spPr>
          <a:xfrm>
            <a:off x="453839" y="368969"/>
            <a:ext cx="5498223" cy="330645"/>
          </a:xfrm>
          <a:prstGeom prst="rect">
            <a:avLst/>
          </a:prstGeom>
        </p:spPr>
        <p:txBody>
          <a:bodyPr wrap="square" lIns="87813" tIns="43906" rIns="87813" bIns="43906">
            <a:spAutoFit/>
          </a:bodyPr>
          <a:lstStyle/>
          <a:p>
            <a:r>
              <a:rPr lang="fr-FR" sz="1500" dirty="0">
                <a:solidFill>
                  <a:schemeClr val="tx1">
                    <a:lumMod val="50000"/>
                    <a:lumOff val="50000"/>
                  </a:schemeClr>
                </a:solidFill>
                <a:latin typeface="Arial" pitchFamily="34" charset="0"/>
                <a:cs typeface="Arial" pitchFamily="34" charset="0"/>
              </a:rPr>
              <a:t> I-</a:t>
            </a:r>
            <a:r>
              <a:rPr lang="fr-FR" sz="1500" b="1" dirty="0">
                <a:solidFill>
                  <a:schemeClr val="accent1"/>
                </a:solidFill>
                <a:latin typeface="Arial" pitchFamily="34" charset="0"/>
                <a:cs typeface="Arial" pitchFamily="34" charset="0"/>
              </a:rPr>
              <a:t>APPROCHE URBAINE </a:t>
            </a:r>
            <a:endParaRPr lang="fr-FR" sz="1500" dirty="0"/>
          </a:p>
        </p:txBody>
      </p:sp>
      <p:sp>
        <p:nvSpPr>
          <p:cNvPr id="35" name="Espace réservé du numéro de diapositive 19"/>
          <p:cNvSpPr>
            <a:spLocks noGrp="1"/>
          </p:cNvSpPr>
          <p:nvPr>
            <p:ph type="sldNum" sz="quarter" idx="12"/>
          </p:nvPr>
        </p:nvSpPr>
        <p:spPr>
          <a:xfrm>
            <a:off x="5863463" y="9811196"/>
            <a:ext cx="402916" cy="464502"/>
          </a:xfrm>
          <a:ln>
            <a:noFill/>
          </a:ln>
        </p:spPr>
        <p:txBody>
          <a:bodyPr/>
          <a:lstStyle/>
          <a:p>
            <a:r>
              <a:rPr lang="fr-BE" dirty="0" smtClean="0">
                <a:solidFill>
                  <a:srgbClr val="8A0000"/>
                </a:solidFill>
              </a:rPr>
              <a:t>22</a:t>
            </a:r>
            <a:endParaRPr lang="fr-BE" dirty="0">
              <a:solidFill>
                <a:srgbClr val="8A0000"/>
              </a:solidFill>
            </a:endParaRPr>
          </a:p>
        </p:txBody>
      </p:sp>
      <p:grpSp>
        <p:nvGrpSpPr>
          <p:cNvPr id="33" name="Groupe 32"/>
          <p:cNvGrpSpPr/>
          <p:nvPr/>
        </p:nvGrpSpPr>
        <p:grpSpPr>
          <a:xfrm rot="5400000">
            <a:off x="-700198" y="2361693"/>
            <a:ext cx="8300296" cy="6061400"/>
            <a:chOff x="116871" y="1131974"/>
            <a:chExt cx="8865367" cy="5495306"/>
          </a:xfrm>
        </p:grpSpPr>
        <p:sp>
          <p:nvSpPr>
            <p:cNvPr id="34" name="Rectangle 33"/>
            <p:cNvSpPr/>
            <p:nvPr/>
          </p:nvSpPr>
          <p:spPr>
            <a:xfrm>
              <a:off x="286189" y="1552146"/>
              <a:ext cx="5922404" cy="362742"/>
            </a:xfrm>
            <a:prstGeom prst="rect">
              <a:avLst/>
            </a:prstGeom>
          </p:spPr>
          <p:txBody>
            <a:bodyPr wrap="square">
              <a:spAutoFit/>
            </a:bodyPr>
            <a:lstStyle/>
            <a:p>
              <a:r>
                <a:rPr lang="fr-FR" b="1" u="sng" dirty="0"/>
                <a:t>  </a:t>
              </a:r>
              <a:endParaRPr lang="fr-FR" dirty="0"/>
            </a:p>
          </p:txBody>
        </p:sp>
        <p:sp>
          <p:nvSpPr>
            <p:cNvPr id="38" name="Rectangle 37"/>
            <p:cNvSpPr/>
            <p:nvPr/>
          </p:nvSpPr>
          <p:spPr>
            <a:xfrm>
              <a:off x="146734" y="3675727"/>
              <a:ext cx="8679788" cy="292984"/>
            </a:xfrm>
            <a:prstGeom prst="rect">
              <a:avLst/>
            </a:prstGeom>
          </p:spPr>
          <p:txBody>
            <a:bodyPr wrap="square">
              <a:spAutoFit/>
            </a:bodyPr>
            <a:lstStyle/>
            <a:p>
              <a:r>
                <a:rPr lang="fr-FR" sz="1500" dirty="0"/>
                <a:t>  </a:t>
              </a:r>
            </a:p>
          </p:txBody>
        </p:sp>
        <p:pic>
          <p:nvPicPr>
            <p:cNvPr id="44" name="Picture 3" descr="C:\Users\imad\Desktop\syn.PNG"/>
            <p:cNvPicPr>
              <a:picLocks noChangeAspect="1" noChangeArrowheads="1"/>
            </p:cNvPicPr>
            <p:nvPr/>
          </p:nvPicPr>
          <p:blipFill>
            <a:blip r:embed="rId3">
              <a:extLst>
                <a:ext uri="{BEBA8EAE-BF5A-486C-A8C5-ECC9F3942E4B}">
                  <a14:imgProps xmlns="" xmlns:a14="http://schemas.microsoft.com/office/drawing/2010/main">
                    <a14:imgLayer r:embed="rId4">
                      <a14:imgEffect>
                        <a14:brightnessContrast bright="20000" contrast="-20000"/>
                      </a14:imgEffect>
                    </a14:imgLayer>
                  </a14:imgProps>
                </a:ext>
                <a:ext uri="{28A0092B-C50C-407E-A947-70E740481C1C}">
                  <a14:useLocalDpi xmlns="" xmlns:a14="http://schemas.microsoft.com/office/drawing/2010/main" val="0"/>
                </a:ext>
              </a:extLst>
            </a:blip>
            <a:srcRect/>
            <a:stretch>
              <a:fillRect/>
            </a:stretch>
          </p:blipFill>
          <p:spPr bwMode="auto">
            <a:xfrm>
              <a:off x="116871" y="1131974"/>
              <a:ext cx="6840712" cy="509195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 xmlns:a14="http://schemas.microsoft.com/office/drawing/2010/main">
                  <a:solidFill>
                    <a:srgbClr val="FFFFFF"/>
                  </a:solidFill>
                </a14:hiddenFill>
              </a:ext>
            </a:extLst>
          </p:spPr>
        </p:pic>
        <p:sp>
          <p:nvSpPr>
            <p:cNvPr id="45" name="Rectangle 44"/>
            <p:cNvSpPr/>
            <p:nvPr/>
          </p:nvSpPr>
          <p:spPr>
            <a:xfrm>
              <a:off x="2970076" y="5985284"/>
              <a:ext cx="1656184" cy="216024"/>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fr-FR"/>
            </a:p>
          </p:txBody>
        </p:sp>
        <p:sp>
          <p:nvSpPr>
            <p:cNvPr id="46" name="ZoneTexte 45"/>
            <p:cNvSpPr txBox="1"/>
            <p:nvPr/>
          </p:nvSpPr>
          <p:spPr>
            <a:xfrm>
              <a:off x="2695374" y="6390103"/>
              <a:ext cx="3112852" cy="237177"/>
            </a:xfrm>
            <a:prstGeom prst="rect">
              <a:avLst/>
            </a:prstGeom>
            <a:noFill/>
            <a:ln>
              <a:solidFill>
                <a:schemeClr val="tx1"/>
              </a:solidFill>
            </a:ln>
          </p:spPr>
          <p:txBody>
            <a:bodyPr wrap="square" rtlCol="0">
              <a:spAutoFit/>
            </a:bodyPr>
            <a:lstStyle/>
            <a:p>
              <a:r>
                <a:rPr lang="fr-FR" sz="1100" dirty="0">
                  <a:effectLst>
                    <a:outerShdw blurRad="38100" dist="38100" dir="2700000" algn="tl">
                      <a:srgbClr val="000000">
                        <a:alpha val="43137"/>
                      </a:srgbClr>
                    </a:outerShdw>
                  </a:effectLst>
                </a:rPr>
                <a:t>CARTE DE SYNTHÈSE : ÉTAT ACTUEL </a:t>
              </a:r>
            </a:p>
          </p:txBody>
        </p:sp>
        <p:pic>
          <p:nvPicPr>
            <p:cNvPr id="47" name="Picture 4" descr="C:\Users\imad\Desktop\syn lég.PNG"/>
            <p:cNvPicPr>
              <a:picLocks noChangeAspect="1" noChangeArrowheads="1"/>
            </p:cNvPicPr>
            <p:nvPr/>
          </p:nvPicPr>
          <p:blipFill>
            <a:blip r:embed="rId5">
              <a:extLst>
                <a:ext uri="{BEBA8EAE-BF5A-486C-A8C5-ECC9F3942E4B}">
                  <a14:imgProps xmlns="" xmlns:a14="http://schemas.microsoft.com/office/drawing/2010/main">
                    <a14:imgLayer r:embed="rId6">
                      <a14:imgEffect>
                        <a14:brightnessContrast bright="20000" contrast="-40000"/>
                      </a14:imgEffect>
                    </a14:imgLayer>
                  </a14:imgProps>
                </a:ext>
                <a:ext uri="{28A0092B-C50C-407E-A947-70E740481C1C}">
                  <a14:useLocalDpi xmlns="" xmlns:a14="http://schemas.microsoft.com/office/drawing/2010/main" val="0"/>
                </a:ext>
              </a:extLst>
            </a:blip>
            <a:srcRect/>
            <a:stretch>
              <a:fillRect/>
            </a:stretch>
          </p:blipFill>
          <p:spPr bwMode="auto">
            <a:xfrm>
              <a:off x="7038022" y="1131975"/>
              <a:ext cx="1944216" cy="509196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p:spPr>
        </p:pic>
        <p:sp>
          <p:nvSpPr>
            <p:cNvPr id="49" name="Rectangle 48"/>
            <p:cNvSpPr/>
            <p:nvPr/>
          </p:nvSpPr>
          <p:spPr>
            <a:xfrm>
              <a:off x="8460432" y="4149080"/>
              <a:ext cx="144016" cy="576064"/>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50" name="Rectangle 49"/>
            <p:cNvSpPr/>
            <p:nvPr/>
          </p:nvSpPr>
          <p:spPr>
            <a:xfrm>
              <a:off x="8505342" y="3668330"/>
              <a:ext cx="99106" cy="153888"/>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51" name="Rectangle 50"/>
            <p:cNvSpPr/>
            <p:nvPr/>
          </p:nvSpPr>
          <p:spPr>
            <a:xfrm>
              <a:off x="8482887" y="3284984"/>
              <a:ext cx="99106" cy="153888"/>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cxnSp>
        <p:nvCxnSpPr>
          <p:cNvPr id="23" name="Connecteur droit 22"/>
          <p:cNvCxnSpPr/>
          <p:nvPr/>
        </p:nvCxnSpPr>
        <p:spPr>
          <a:xfrm>
            <a:off x="6960682" y="3834533"/>
            <a:ext cx="0" cy="6565039"/>
          </a:xfrm>
          <a:prstGeom prst="line">
            <a:avLst/>
          </a:prstGeom>
          <a:ln w="127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24" name="Chevron 23"/>
          <p:cNvSpPr/>
          <p:nvPr/>
        </p:nvSpPr>
        <p:spPr>
          <a:xfrm>
            <a:off x="6343502" y="9811196"/>
            <a:ext cx="334257" cy="429338"/>
          </a:xfrm>
          <a:prstGeom prst="chevron">
            <a:avLst/>
          </a:prstGeom>
          <a:solidFill>
            <a:schemeClr val="accent6">
              <a:lumMod val="5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87813" tIns="43906" rIns="87813" bIns="43906" rtlCol="0" anchor="ctr"/>
          <a:lstStyle/>
          <a:p>
            <a:pPr algn="ctr"/>
            <a:endParaRPr lang="fr-FR">
              <a:solidFill>
                <a:schemeClr val="tx1"/>
              </a:solidFill>
            </a:endParaRPr>
          </a:p>
        </p:txBody>
      </p:sp>
      <p:cxnSp>
        <p:nvCxnSpPr>
          <p:cNvPr id="25" name="Connecteur droit 24"/>
          <p:cNvCxnSpPr/>
          <p:nvPr/>
        </p:nvCxnSpPr>
        <p:spPr>
          <a:xfrm>
            <a:off x="593389" y="9667180"/>
            <a:ext cx="5887260" cy="1959"/>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6823650" y="3834535"/>
            <a:ext cx="97152" cy="6561260"/>
          </a:xfrm>
          <a:prstGeom prst="rect">
            <a:avLst/>
          </a:prstGeom>
          <a:solidFill>
            <a:schemeClr val="accent6">
              <a:lumMod val="75000"/>
            </a:schemeClr>
          </a:solidFill>
          <a:ln w="12700">
            <a:solidFill>
              <a:schemeClr val="accent6">
                <a:lumMod val="75000"/>
              </a:schemeClr>
            </a:solidFill>
          </a:ln>
        </p:spPr>
        <p:style>
          <a:lnRef idx="2">
            <a:schemeClr val="accent2"/>
          </a:lnRef>
          <a:fillRef idx="1">
            <a:schemeClr val="lt1"/>
          </a:fillRef>
          <a:effectRef idx="0">
            <a:schemeClr val="accent2"/>
          </a:effectRef>
          <a:fontRef idx="minor">
            <a:schemeClr val="dk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Tree>
    <p:extLst>
      <p:ext uri="{BB962C8B-B14F-4D97-AF65-F5344CB8AC3E}">
        <p14:creationId xmlns="" xmlns:p14="http://schemas.microsoft.com/office/powerpoint/2010/main" val="12752421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rme en L 7"/>
          <p:cNvSpPr/>
          <p:nvPr/>
        </p:nvSpPr>
        <p:spPr>
          <a:xfrm rot="10800000" flipH="1" flipV="1">
            <a:off x="339350" y="9629837"/>
            <a:ext cx="596803" cy="829435"/>
          </a:xfrm>
          <a:prstGeom prst="corner">
            <a:avLst>
              <a:gd name="adj1" fmla="val 9240"/>
              <a:gd name="adj2" fmla="val 8631"/>
            </a:avLst>
          </a:prstGeom>
          <a:solidFill>
            <a:schemeClr val="tx1">
              <a:lumMod val="85000"/>
              <a:lumOff val="15000"/>
            </a:schemeClr>
          </a:solidFill>
          <a:ln w="12700">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
        <p:nvSpPr>
          <p:cNvPr id="4" name="Forme en L 3"/>
          <p:cNvSpPr/>
          <p:nvPr/>
        </p:nvSpPr>
        <p:spPr>
          <a:xfrm flipH="1" flipV="1">
            <a:off x="6199010" y="234131"/>
            <a:ext cx="693096" cy="829435"/>
          </a:xfrm>
          <a:prstGeom prst="corner">
            <a:avLst>
              <a:gd name="adj1" fmla="val 9240"/>
              <a:gd name="adj2" fmla="val 8631"/>
            </a:avLst>
          </a:prstGeom>
          <a:solidFill>
            <a:schemeClr val="tx1">
              <a:lumMod val="50000"/>
              <a:lumOff val="50000"/>
            </a:schemeClr>
          </a:solidFill>
          <a:ln w="12700">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
        <p:nvSpPr>
          <p:cNvPr id="9" name="Rectangle 8"/>
          <p:cNvSpPr/>
          <p:nvPr/>
        </p:nvSpPr>
        <p:spPr>
          <a:xfrm>
            <a:off x="353466" y="312715"/>
            <a:ext cx="6470186" cy="10083078"/>
          </a:xfrm>
          <a:prstGeom prst="rect">
            <a:avLst/>
          </a:prstGeom>
          <a:noFill/>
          <a:ln w="12700">
            <a:solidFill>
              <a:schemeClr val="tx1">
                <a:lumMod val="85000"/>
                <a:lumOff val="15000"/>
              </a:schemeClr>
            </a:solidFill>
          </a:ln>
        </p:spPr>
        <p:style>
          <a:lnRef idx="2">
            <a:schemeClr val="dk1"/>
          </a:lnRef>
          <a:fillRef idx="1">
            <a:schemeClr val="lt1"/>
          </a:fillRef>
          <a:effectRef idx="0">
            <a:schemeClr val="dk1"/>
          </a:effectRef>
          <a:fontRef idx="minor">
            <a:schemeClr val="dk1"/>
          </a:fontRef>
        </p:style>
        <p:txBody>
          <a:bodyPr lIns="87813" tIns="43906" rIns="87813" bIns="43906" rtlCol="0" anchor="ctr"/>
          <a:lstStyle/>
          <a:p>
            <a:pPr algn="ctr"/>
            <a:endParaRPr lang="ru-RU"/>
          </a:p>
        </p:txBody>
      </p:sp>
      <p:sp>
        <p:nvSpPr>
          <p:cNvPr id="17" name="Rectangle 16"/>
          <p:cNvSpPr/>
          <p:nvPr/>
        </p:nvSpPr>
        <p:spPr>
          <a:xfrm>
            <a:off x="353466" y="306201"/>
            <a:ext cx="6470186" cy="432410"/>
          </a:xfrm>
          <a:prstGeom prst="rect">
            <a:avLst/>
          </a:prstGeom>
          <a:solidFill>
            <a:schemeClr val="accent4">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87813" tIns="43906" rIns="87813" bIns="43906" rtlCol="0" anchor="ctr"/>
          <a:lstStyle/>
          <a:p>
            <a:pPr algn="ctr"/>
            <a:endParaRPr lang="fr-FR"/>
          </a:p>
        </p:txBody>
      </p:sp>
      <p:sp>
        <p:nvSpPr>
          <p:cNvPr id="18" name="Rectangle 17"/>
          <p:cNvSpPr/>
          <p:nvPr/>
        </p:nvSpPr>
        <p:spPr>
          <a:xfrm>
            <a:off x="453839" y="368969"/>
            <a:ext cx="5498223" cy="330645"/>
          </a:xfrm>
          <a:prstGeom prst="rect">
            <a:avLst/>
          </a:prstGeom>
        </p:spPr>
        <p:txBody>
          <a:bodyPr wrap="square" lIns="87813" tIns="43906" rIns="87813" bIns="43906">
            <a:spAutoFit/>
          </a:bodyPr>
          <a:lstStyle/>
          <a:p>
            <a:r>
              <a:rPr lang="fr-FR" sz="1500" dirty="0">
                <a:solidFill>
                  <a:schemeClr val="tx1">
                    <a:lumMod val="50000"/>
                    <a:lumOff val="50000"/>
                  </a:schemeClr>
                </a:solidFill>
                <a:latin typeface="Arial" pitchFamily="34" charset="0"/>
                <a:cs typeface="Arial" pitchFamily="34" charset="0"/>
              </a:rPr>
              <a:t> I-</a:t>
            </a:r>
            <a:r>
              <a:rPr lang="fr-FR" sz="1500" b="1" dirty="0">
                <a:solidFill>
                  <a:schemeClr val="accent1"/>
                </a:solidFill>
                <a:latin typeface="Arial" pitchFamily="34" charset="0"/>
                <a:cs typeface="Arial" pitchFamily="34" charset="0"/>
              </a:rPr>
              <a:t>APPROCHE URBAINE </a:t>
            </a:r>
            <a:endParaRPr lang="fr-FR" sz="1500" dirty="0"/>
          </a:p>
        </p:txBody>
      </p:sp>
      <p:sp>
        <p:nvSpPr>
          <p:cNvPr id="35" name="Espace réservé du numéro de diapositive 19"/>
          <p:cNvSpPr>
            <a:spLocks noGrp="1"/>
          </p:cNvSpPr>
          <p:nvPr>
            <p:ph type="sldNum" sz="quarter" idx="12"/>
          </p:nvPr>
        </p:nvSpPr>
        <p:spPr>
          <a:xfrm>
            <a:off x="5863463" y="9811196"/>
            <a:ext cx="402916" cy="464502"/>
          </a:xfrm>
          <a:ln>
            <a:noFill/>
          </a:ln>
        </p:spPr>
        <p:txBody>
          <a:bodyPr/>
          <a:lstStyle/>
          <a:p>
            <a:r>
              <a:rPr lang="fr-BE" dirty="0" smtClean="0">
                <a:solidFill>
                  <a:srgbClr val="8A0000"/>
                </a:solidFill>
              </a:rPr>
              <a:t>23</a:t>
            </a:r>
            <a:endParaRPr lang="fr-BE" dirty="0">
              <a:solidFill>
                <a:srgbClr val="8A0000"/>
              </a:solidFill>
            </a:endParaRPr>
          </a:p>
        </p:txBody>
      </p:sp>
      <p:sp>
        <p:nvSpPr>
          <p:cNvPr id="31" name="ZoneTexte 30"/>
          <p:cNvSpPr txBox="1"/>
          <p:nvPr/>
        </p:nvSpPr>
        <p:spPr>
          <a:xfrm>
            <a:off x="445946" y="1997179"/>
            <a:ext cx="2789746" cy="410272"/>
          </a:xfrm>
          <a:prstGeom prst="rect">
            <a:avLst/>
          </a:prstGeom>
          <a:noFill/>
        </p:spPr>
        <p:txBody>
          <a:bodyPr wrap="square" lIns="87813" tIns="43906" rIns="87813" bIns="43906" rtlCol="0">
            <a:spAutoFit/>
          </a:bodyPr>
          <a:lstStyle/>
          <a:p>
            <a:endParaRPr lang="fr-FR" dirty="0"/>
          </a:p>
        </p:txBody>
      </p:sp>
      <p:sp>
        <p:nvSpPr>
          <p:cNvPr id="21" name="ZoneTexte 20"/>
          <p:cNvSpPr txBox="1"/>
          <p:nvPr/>
        </p:nvSpPr>
        <p:spPr>
          <a:xfrm>
            <a:off x="-1716680" y="931927"/>
            <a:ext cx="9980309" cy="375426"/>
          </a:xfrm>
          <a:prstGeom prst="rect">
            <a:avLst/>
          </a:prstGeom>
          <a:noFill/>
        </p:spPr>
        <p:txBody>
          <a:bodyPr wrap="square" lIns="100186" tIns="50093" rIns="100186" bIns="50093" rtlCol="0">
            <a:spAutoFit/>
          </a:bodyPr>
          <a:lstStyle/>
          <a:p>
            <a:pPr algn="ctr"/>
            <a:r>
              <a:rPr lang="fr-FR" sz="1700" b="1" dirty="0">
                <a:solidFill>
                  <a:schemeClr val="tx1">
                    <a:lumMod val="65000"/>
                    <a:lumOff val="35000"/>
                  </a:schemeClr>
                </a:solidFill>
              </a:rPr>
              <a:t>5-DONNEES NATURELLE ET PHYSIQUE</a:t>
            </a:r>
          </a:p>
        </p:txBody>
      </p:sp>
      <p:pic>
        <p:nvPicPr>
          <p:cNvPr id="23" name="Image 22" descr="Sans titrejllll.bmp"/>
          <p:cNvPicPr>
            <a:picLocks noChangeAspect="1"/>
          </p:cNvPicPr>
          <p:nvPr/>
        </p:nvPicPr>
        <p:blipFill>
          <a:blip r:embed="rId3"/>
          <a:stretch>
            <a:fillRect/>
          </a:stretch>
        </p:blipFill>
        <p:spPr>
          <a:xfrm>
            <a:off x="648122" y="4855073"/>
            <a:ext cx="5820350" cy="37319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4" name="ZoneTexte 23"/>
          <p:cNvSpPr txBox="1"/>
          <p:nvPr/>
        </p:nvSpPr>
        <p:spPr>
          <a:xfrm rot="10800000" flipV="1">
            <a:off x="2396313" y="8707384"/>
            <a:ext cx="2093364" cy="311724"/>
          </a:xfrm>
          <a:prstGeom prst="rect">
            <a:avLst/>
          </a:prstGeom>
          <a:noFill/>
          <a:ln>
            <a:solidFill>
              <a:schemeClr val="tx1"/>
            </a:solidFill>
          </a:ln>
        </p:spPr>
        <p:txBody>
          <a:bodyPr wrap="square" lIns="100186" tIns="50093" rIns="100186" bIns="50093" rtlCol="0">
            <a:spAutoFit/>
          </a:bodyPr>
          <a:lstStyle/>
          <a:p>
            <a:r>
              <a:rPr lang="fr-FR" sz="1300" dirty="0">
                <a:solidFill>
                  <a:srgbClr val="C00000"/>
                </a:solidFill>
              </a:rPr>
              <a:t>Carte des zones sismique </a:t>
            </a:r>
          </a:p>
        </p:txBody>
      </p:sp>
      <p:sp>
        <p:nvSpPr>
          <p:cNvPr id="25" name="ZoneTexte 14"/>
          <p:cNvSpPr txBox="1">
            <a:spLocks noChangeArrowheads="1"/>
          </p:cNvSpPr>
          <p:nvPr/>
        </p:nvSpPr>
        <p:spPr bwMode="auto">
          <a:xfrm>
            <a:off x="648122" y="9120517"/>
            <a:ext cx="5820349" cy="486904"/>
          </a:xfrm>
          <a:prstGeom prst="rect">
            <a:avLst/>
          </a:prstGeom>
          <a:solidFill>
            <a:schemeClr val="accent5">
              <a:lumMod val="60000"/>
              <a:lumOff val="40000"/>
            </a:schemeClr>
          </a:solidFill>
          <a:ln w="9525">
            <a:noFill/>
            <a:miter lim="800000"/>
            <a:headEnd/>
            <a:tailEnd/>
          </a:ln>
        </p:spPr>
        <p:txBody>
          <a:bodyPr wrap="square" lIns="100186" tIns="50093" rIns="100186" bIns="50093">
            <a:spAutoFit/>
          </a:bodyPr>
          <a:lstStyle/>
          <a:p>
            <a:pPr algn="ctr"/>
            <a:r>
              <a:rPr lang="fr-FR" sz="1200" dirty="0">
                <a:solidFill>
                  <a:schemeClr val="tx1">
                    <a:lumMod val="65000"/>
                    <a:lumOff val="35000"/>
                  </a:schemeClr>
                </a:solidFill>
                <a:latin typeface="Arial" pitchFamily="34" charset="0"/>
                <a:cs typeface="Arial" pitchFamily="34" charset="0"/>
              </a:rPr>
              <a:t>Le terrain est situé dans la zone II, on doit donc prendre en considération le facteur sismique et le choix de la structure adéquate </a:t>
            </a:r>
          </a:p>
        </p:txBody>
      </p:sp>
      <p:grpSp>
        <p:nvGrpSpPr>
          <p:cNvPr id="26" name="Groupe 25"/>
          <p:cNvGrpSpPr/>
          <p:nvPr/>
        </p:nvGrpSpPr>
        <p:grpSpPr>
          <a:xfrm>
            <a:off x="2520332" y="1632400"/>
            <a:ext cx="1975445" cy="2787998"/>
            <a:chOff x="2021826" y="3541185"/>
            <a:chExt cx="2549922" cy="2212602"/>
          </a:xfrm>
        </p:grpSpPr>
        <p:sp>
          <p:nvSpPr>
            <p:cNvPr id="27" name="Rectangle à coins arrondis 26"/>
            <p:cNvSpPr/>
            <p:nvPr/>
          </p:nvSpPr>
          <p:spPr>
            <a:xfrm>
              <a:off x="2021826" y="3541185"/>
              <a:ext cx="2549922" cy="2212602"/>
            </a:xfrm>
            <a:prstGeom prst="round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ZoneTexte 27"/>
            <p:cNvSpPr txBox="1"/>
            <p:nvPr/>
          </p:nvSpPr>
          <p:spPr>
            <a:xfrm>
              <a:off x="2187364" y="3625853"/>
              <a:ext cx="1872092" cy="227498"/>
            </a:xfrm>
            <a:prstGeom prst="rect">
              <a:avLst/>
            </a:prstGeom>
            <a:noFill/>
          </p:spPr>
          <p:txBody>
            <a:bodyPr wrap="square" rtlCol="0">
              <a:spAutoFit/>
            </a:bodyPr>
            <a:lstStyle/>
            <a:p>
              <a:r>
                <a:rPr lang="fr-FR" sz="1200" b="1" u="sng" dirty="0">
                  <a:solidFill>
                    <a:schemeClr val="tx1">
                      <a:lumMod val="65000"/>
                      <a:lumOff val="35000"/>
                    </a:schemeClr>
                  </a:solidFill>
                  <a:latin typeface="Arial" pitchFamily="34" charset="0"/>
                  <a:cs typeface="Arial" pitchFamily="34" charset="0"/>
                </a:rPr>
                <a:t>2-SISMICITE</a:t>
              </a:r>
              <a:r>
                <a:rPr lang="fr-FR" sz="1200" b="1" u="sng" dirty="0">
                  <a:effectLst>
                    <a:outerShdw blurRad="38100" dist="38100" dir="2700000" algn="tl">
                      <a:srgbClr val="000000">
                        <a:alpha val="43137"/>
                      </a:srgbClr>
                    </a:outerShdw>
                  </a:effectLst>
                  <a:latin typeface="Arial" pitchFamily="34" charset="0"/>
                  <a:cs typeface="Arial" pitchFamily="34" charset="0"/>
                </a:rPr>
                <a:t>:</a:t>
              </a:r>
            </a:p>
          </p:txBody>
        </p:sp>
        <p:sp>
          <p:nvSpPr>
            <p:cNvPr id="29" name="ZoneTexte 28"/>
            <p:cNvSpPr txBox="1"/>
            <p:nvPr/>
          </p:nvSpPr>
          <p:spPr>
            <a:xfrm>
              <a:off x="2187364" y="3682736"/>
              <a:ext cx="2376510" cy="1966266"/>
            </a:xfrm>
            <a:prstGeom prst="rect">
              <a:avLst/>
            </a:prstGeom>
            <a:noFill/>
          </p:spPr>
          <p:txBody>
            <a:bodyPr wrap="square" rtlCol="0">
              <a:spAutoFit/>
            </a:bodyPr>
            <a:lstStyle/>
            <a:p>
              <a:endParaRPr lang="fr-FR" sz="1200" dirty="0">
                <a:latin typeface="Arial" pitchFamily="34" charset="0"/>
                <a:cs typeface="Arial" pitchFamily="34" charset="0"/>
              </a:endParaRPr>
            </a:p>
            <a:p>
              <a:r>
                <a:rPr lang="fr-FR" sz="1100" dirty="0">
                  <a:solidFill>
                    <a:schemeClr val="tx1">
                      <a:lumMod val="65000"/>
                      <a:lumOff val="35000"/>
                    </a:schemeClr>
                  </a:solidFill>
                  <a:latin typeface="Arial" pitchFamily="34" charset="0"/>
                  <a:cs typeface="Arial" pitchFamily="34" charset="0"/>
                </a:rPr>
                <a:t>- La région connait une interne activité sismique régulière , selon le règlement RPA 99 la commune de Blida se trouve dans la zone II , </a:t>
              </a:r>
              <a:r>
                <a:rPr lang="fr-FR" sz="1100" dirty="0" smtClean="0">
                  <a:solidFill>
                    <a:schemeClr val="tx1">
                      <a:lumMod val="65000"/>
                      <a:lumOff val="35000"/>
                    </a:schemeClr>
                  </a:solidFill>
                  <a:latin typeface="Arial" pitchFamily="34" charset="0"/>
                  <a:cs typeface="Arial" pitchFamily="34" charset="0"/>
                </a:rPr>
                <a:t>c. à. d. </a:t>
              </a:r>
              <a:r>
                <a:rPr lang="fr-FR" sz="1100" dirty="0">
                  <a:solidFill>
                    <a:schemeClr val="tx1">
                      <a:lumMod val="65000"/>
                      <a:lumOff val="35000"/>
                    </a:schemeClr>
                  </a:solidFill>
                  <a:latin typeface="Arial" pitchFamily="34" charset="0"/>
                  <a:cs typeface="Arial" pitchFamily="34" charset="0"/>
                </a:rPr>
                <a:t>que l’activité sismique est prépondérante . Les constructions sur ce site doivent respecter la règlementation parasismique Algérienne </a:t>
              </a:r>
              <a:r>
                <a:rPr lang="fr-FR" sz="1100" dirty="0">
                  <a:latin typeface="Arial" pitchFamily="34" charset="0"/>
                  <a:cs typeface="Arial" pitchFamily="34" charset="0"/>
                </a:rPr>
                <a:t>.</a:t>
              </a:r>
            </a:p>
          </p:txBody>
        </p:sp>
      </p:grpSp>
      <p:grpSp>
        <p:nvGrpSpPr>
          <p:cNvPr id="30" name="Groupe 29"/>
          <p:cNvGrpSpPr/>
          <p:nvPr/>
        </p:nvGrpSpPr>
        <p:grpSpPr>
          <a:xfrm>
            <a:off x="4680572" y="1627507"/>
            <a:ext cx="1911509" cy="2792889"/>
            <a:chOff x="3789039" y="1081907"/>
            <a:chExt cx="2593965" cy="2173018"/>
          </a:xfrm>
          <a:solidFill>
            <a:schemeClr val="accent2">
              <a:lumMod val="20000"/>
              <a:lumOff val="80000"/>
            </a:schemeClr>
          </a:solidFill>
        </p:grpSpPr>
        <p:sp>
          <p:nvSpPr>
            <p:cNvPr id="32" name="Rectangle à coins arrondis 31"/>
            <p:cNvSpPr/>
            <p:nvPr/>
          </p:nvSpPr>
          <p:spPr>
            <a:xfrm>
              <a:off x="3789039" y="1081907"/>
              <a:ext cx="2593965" cy="2173018"/>
            </a:xfrm>
            <a:prstGeom prst="roundRect">
              <a:avLst/>
            </a:prstGeom>
            <a:grp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fr-FR"/>
            </a:p>
          </p:txBody>
        </p:sp>
        <p:sp>
          <p:nvSpPr>
            <p:cNvPr id="33" name="ZoneTexte 32"/>
            <p:cNvSpPr txBox="1"/>
            <p:nvPr/>
          </p:nvSpPr>
          <p:spPr>
            <a:xfrm>
              <a:off x="3924182" y="1225448"/>
              <a:ext cx="2394011" cy="1871026"/>
            </a:xfrm>
            <a:prstGeom prst="rect">
              <a:avLst/>
            </a:prstGeom>
            <a:grpFill/>
            <a:ln>
              <a:noFill/>
            </a:ln>
          </p:spPr>
          <p:txBody>
            <a:bodyPr wrap="square" rtlCol="0">
              <a:spAutoFit/>
            </a:bodyPr>
            <a:lstStyle/>
            <a:p>
              <a:r>
                <a:rPr lang="fr-FR" sz="1100" b="1" u="sng" dirty="0">
                  <a:solidFill>
                    <a:schemeClr val="tx1">
                      <a:lumMod val="65000"/>
                      <a:lumOff val="35000"/>
                    </a:schemeClr>
                  </a:solidFill>
                  <a:latin typeface="Arial" pitchFamily="34" charset="0"/>
                  <a:cs typeface="Arial" pitchFamily="34" charset="0"/>
                </a:rPr>
                <a:t>3-HYDROGRAPHIE</a:t>
              </a:r>
              <a:r>
                <a:rPr lang="fr-FR" sz="1100" b="1" u="sng" dirty="0">
                  <a:latin typeface="Arial" pitchFamily="34" charset="0"/>
                  <a:cs typeface="Arial" pitchFamily="34" charset="0"/>
                </a:rPr>
                <a:t>:</a:t>
              </a:r>
            </a:p>
            <a:p>
              <a:endParaRPr lang="fr-FR" sz="1100" dirty="0">
                <a:latin typeface="Arial" pitchFamily="34" charset="0"/>
                <a:cs typeface="Arial" pitchFamily="34" charset="0"/>
              </a:endParaRPr>
            </a:p>
            <a:p>
              <a:r>
                <a:rPr lang="fr-FR" sz="1100" dirty="0">
                  <a:solidFill>
                    <a:schemeClr val="tx1">
                      <a:lumMod val="65000"/>
                      <a:lumOff val="35000"/>
                    </a:schemeClr>
                  </a:solidFill>
                  <a:latin typeface="Arial" pitchFamily="34" charset="0"/>
                  <a:cs typeface="Arial" pitchFamily="34" charset="0"/>
                </a:rPr>
                <a:t>-la ville de Blida est traversée par plusieurs oueds , elle est </a:t>
              </a:r>
              <a:r>
                <a:rPr lang="fr-FR" sz="1100" dirty="0" smtClean="0">
                  <a:solidFill>
                    <a:schemeClr val="tx1">
                      <a:lumMod val="65000"/>
                      <a:lumOff val="35000"/>
                    </a:schemeClr>
                  </a:solidFill>
                  <a:latin typeface="Arial" pitchFamily="34" charset="0"/>
                  <a:cs typeface="Arial" pitchFamily="34" charset="0"/>
                </a:rPr>
                <a:t>placée </a:t>
              </a:r>
              <a:r>
                <a:rPr lang="fr-FR" sz="1100" dirty="0">
                  <a:solidFill>
                    <a:schemeClr val="tx1">
                      <a:lumMod val="65000"/>
                      <a:lumOff val="35000"/>
                    </a:schemeClr>
                  </a:solidFill>
                  <a:latin typeface="Arial" pitchFamily="34" charset="0"/>
                  <a:cs typeface="Arial" pitchFamily="34" charset="0"/>
                </a:rPr>
                <a:t>au sommet du cône de déjection de l’oued Sidi El-</a:t>
              </a:r>
              <a:r>
                <a:rPr lang="fr-FR" sz="1100" dirty="0" err="1">
                  <a:solidFill>
                    <a:schemeClr val="tx1">
                      <a:lumMod val="65000"/>
                      <a:lumOff val="35000"/>
                    </a:schemeClr>
                  </a:solidFill>
                  <a:latin typeface="Arial" pitchFamily="34" charset="0"/>
                  <a:cs typeface="Arial" pitchFamily="34" charset="0"/>
                </a:rPr>
                <a:t>Kbéir</a:t>
              </a:r>
              <a:r>
                <a:rPr lang="fr-FR" sz="1100" dirty="0">
                  <a:solidFill>
                    <a:schemeClr val="tx1">
                      <a:lumMod val="65000"/>
                      <a:lumOff val="35000"/>
                    </a:schemeClr>
                  </a:solidFill>
                  <a:latin typeface="Arial" pitchFamily="34" charset="0"/>
                  <a:cs typeface="Arial" pitchFamily="34" charset="0"/>
                </a:rPr>
                <a:t> , qui exposait périodiquement la ville à des inondations et il a fallu </a:t>
              </a:r>
              <a:r>
                <a:rPr lang="fr-FR" sz="1100" dirty="0" smtClean="0">
                  <a:solidFill>
                    <a:schemeClr val="tx1">
                      <a:lumMod val="65000"/>
                      <a:lumOff val="35000"/>
                    </a:schemeClr>
                  </a:solidFill>
                  <a:latin typeface="Arial" pitchFamily="34" charset="0"/>
                  <a:cs typeface="Arial" pitchFamily="34" charset="0"/>
                </a:rPr>
                <a:t>l’endiguer </a:t>
              </a:r>
              <a:r>
                <a:rPr lang="fr-FR" sz="1100" dirty="0">
                  <a:solidFill>
                    <a:schemeClr val="tx1">
                      <a:lumMod val="65000"/>
                      <a:lumOff val="35000"/>
                    </a:schemeClr>
                  </a:solidFill>
                  <a:latin typeface="Arial" pitchFamily="34" charset="0"/>
                  <a:cs typeface="Arial" pitchFamily="34" charset="0"/>
                </a:rPr>
                <a:t>et repousser son lit vers l’Ouest </a:t>
              </a:r>
              <a:r>
                <a:rPr lang="fr-FR" sz="1300" dirty="0">
                  <a:solidFill>
                    <a:schemeClr val="tx1">
                      <a:lumMod val="65000"/>
                      <a:lumOff val="35000"/>
                    </a:schemeClr>
                  </a:solidFill>
                  <a:latin typeface="Arial" pitchFamily="34" charset="0"/>
                  <a:cs typeface="Arial" pitchFamily="34" charset="0"/>
                </a:rPr>
                <a:t>. </a:t>
              </a:r>
              <a:endParaRPr lang="fr-FR" dirty="0">
                <a:solidFill>
                  <a:schemeClr val="tx1">
                    <a:lumMod val="65000"/>
                    <a:lumOff val="35000"/>
                  </a:schemeClr>
                </a:solidFill>
              </a:endParaRPr>
            </a:p>
          </p:txBody>
        </p:sp>
      </p:grpSp>
      <p:grpSp>
        <p:nvGrpSpPr>
          <p:cNvPr id="34" name="Groupe 33"/>
          <p:cNvGrpSpPr/>
          <p:nvPr/>
        </p:nvGrpSpPr>
        <p:grpSpPr>
          <a:xfrm>
            <a:off x="576114" y="1608268"/>
            <a:ext cx="1899372" cy="2812129"/>
            <a:chOff x="811623" y="1109825"/>
            <a:chExt cx="2393028" cy="2173017"/>
          </a:xfrm>
        </p:grpSpPr>
        <p:sp>
          <p:nvSpPr>
            <p:cNvPr id="38" name="Rectangle à coins arrondis 37"/>
            <p:cNvSpPr/>
            <p:nvPr/>
          </p:nvSpPr>
          <p:spPr>
            <a:xfrm>
              <a:off x="811623" y="1109825"/>
              <a:ext cx="2262471" cy="2173017"/>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4" name="ZoneTexte 43"/>
            <p:cNvSpPr txBox="1"/>
            <p:nvPr/>
          </p:nvSpPr>
          <p:spPr>
            <a:xfrm>
              <a:off x="823263" y="1254949"/>
              <a:ext cx="2381388" cy="1858224"/>
            </a:xfrm>
            <a:prstGeom prst="rect">
              <a:avLst/>
            </a:prstGeom>
            <a:noFill/>
            <a:ln>
              <a:noFill/>
            </a:ln>
          </p:spPr>
          <p:txBody>
            <a:bodyPr wrap="square" rtlCol="0">
              <a:spAutoFit/>
            </a:bodyPr>
            <a:lstStyle/>
            <a:p>
              <a:r>
                <a:rPr lang="fr-FR" sz="1100" b="1" u="sng" dirty="0">
                  <a:solidFill>
                    <a:schemeClr val="tx1">
                      <a:lumMod val="65000"/>
                      <a:lumOff val="35000"/>
                    </a:schemeClr>
                  </a:solidFill>
                  <a:latin typeface="Arial" pitchFamily="34" charset="0"/>
                  <a:cs typeface="Arial" pitchFamily="34" charset="0"/>
                </a:rPr>
                <a:t>1-TOPOGRAPHIE :</a:t>
              </a:r>
            </a:p>
            <a:p>
              <a:endParaRPr lang="fr-FR" sz="1100" dirty="0">
                <a:latin typeface="Arial" pitchFamily="34" charset="0"/>
                <a:cs typeface="Arial" pitchFamily="34" charset="0"/>
              </a:endParaRPr>
            </a:p>
            <a:p>
              <a:r>
                <a:rPr lang="fr-FR" sz="1100" dirty="0">
                  <a:solidFill>
                    <a:schemeClr val="tx1">
                      <a:lumMod val="65000"/>
                      <a:lumOff val="35000"/>
                    </a:schemeClr>
                  </a:solidFill>
                  <a:latin typeface="Arial" pitchFamily="34" charset="0"/>
                  <a:cs typeface="Arial" pitchFamily="34" charset="0"/>
                </a:rPr>
                <a:t>- Le site rapporte à la frange sud  de la plaine de Mitidja au </a:t>
              </a:r>
              <a:r>
                <a:rPr lang="fr-FR" sz="1100" dirty="0" smtClean="0">
                  <a:solidFill>
                    <a:schemeClr val="tx1">
                      <a:lumMod val="65000"/>
                      <a:lumOff val="35000"/>
                    </a:schemeClr>
                  </a:solidFill>
                  <a:latin typeface="Arial" pitchFamily="34" charset="0"/>
                  <a:cs typeface="Arial" pitchFamily="34" charset="0"/>
                </a:rPr>
                <a:t>contact </a:t>
              </a:r>
              <a:r>
                <a:rPr lang="fr-FR" sz="1100" dirty="0">
                  <a:solidFill>
                    <a:schemeClr val="tx1">
                      <a:lumMod val="65000"/>
                      <a:lumOff val="35000"/>
                    </a:schemeClr>
                  </a:solidFill>
                  <a:latin typeface="Arial" pitchFamily="34" charset="0"/>
                  <a:cs typeface="Arial" pitchFamily="34" charset="0"/>
                </a:rPr>
                <a:t>avec la zone montagneuse de </a:t>
              </a:r>
              <a:r>
                <a:rPr lang="fr-FR" sz="1100" dirty="0" smtClean="0">
                  <a:solidFill>
                    <a:schemeClr val="tx1">
                      <a:lumMod val="65000"/>
                      <a:lumOff val="35000"/>
                    </a:schemeClr>
                  </a:solidFill>
                  <a:latin typeface="Arial" pitchFamily="34" charset="0"/>
                  <a:cs typeface="Arial" pitchFamily="34" charset="0"/>
                </a:rPr>
                <a:t>l’Atlas </a:t>
              </a:r>
              <a:r>
                <a:rPr lang="fr-FR" sz="1100" dirty="0">
                  <a:solidFill>
                    <a:schemeClr val="tx1">
                      <a:lumMod val="65000"/>
                      <a:lumOff val="35000"/>
                    </a:schemeClr>
                  </a:solidFill>
                  <a:latin typeface="Arial" pitchFamily="34" charset="0"/>
                  <a:cs typeface="Arial" pitchFamily="34" charset="0"/>
                </a:rPr>
                <a:t>Blidéen ( cette plaine présente au niveau du site une topographie plane avec pente variante généralement entre 0%</a:t>
              </a:r>
              <a:r>
                <a:rPr lang="fr-FR" sz="110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 </a:t>
              </a:r>
              <a:r>
                <a:rPr lang="fr-FR" sz="1100" dirty="0">
                  <a:solidFill>
                    <a:schemeClr val="tx1">
                      <a:lumMod val="65000"/>
                      <a:lumOff val="35000"/>
                    </a:schemeClr>
                  </a:solidFill>
                  <a:latin typeface="Arial" pitchFamily="34" charset="0"/>
                  <a:cs typeface="Arial" pitchFamily="34" charset="0"/>
                </a:rPr>
                <a:t>et 3% </a:t>
              </a:r>
              <a:r>
                <a:rPr lang="fr-FR" sz="1100" dirty="0">
                  <a:latin typeface="Arial" pitchFamily="34" charset="0"/>
                  <a:cs typeface="Arial" pitchFamily="34" charset="0"/>
                </a:rPr>
                <a:t>.</a:t>
              </a:r>
            </a:p>
            <a:p>
              <a:endParaRPr lang="fr-FR" sz="1300" dirty="0">
                <a:latin typeface="Arial" pitchFamily="34" charset="0"/>
                <a:cs typeface="Arial" pitchFamily="34" charset="0"/>
              </a:endParaRPr>
            </a:p>
          </p:txBody>
        </p:sp>
      </p:grpSp>
      <p:cxnSp>
        <p:nvCxnSpPr>
          <p:cNvPr id="39" name="Connecteur droit 38"/>
          <p:cNvCxnSpPr/>
          <p:nvPr/>
        </p:nvCxnSpPr>
        <p:spPr>
          <a:xfrm>
            <a:off x="6960682" y="3834533"/>
            <a:ext cx="0" cy="6565039"/>
          </a:xfrm>
          <a:prstGeom prst="line">
            <a:avLst/>
          </a:prstGeom>
          <a:ln w="127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40" name="Chevron 39"/>
          <p:cNvSpPr/>
          <p:nvPr/>
        </p:nvSpPr>
        <p:spPr>
          <a:xfrm>
            <a:off x="6343502" y="9811196"/>
            <a:ext cx="334257" cy="429338"/>
          </a:xfrm>
          <a:prstGeom prst="chevron">
            <a:avLst/>
          </a:prstGeom>
          <a:solidFill>
            <a:schemeClr val="accent6">
              <a:lumMod val="5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87813" tIns="43906" rIns="87813" bIns="43906" rtlCol="0" anchor="ctr"/>
          <a:lstStyle/>
          <a:p>
            <a:pPr algn="ctr"/>
            <a:endParaRPr lang="fr-FR">
              <a:solidFill>
                <a:schemeClr val="tx1"/>
              </a:solidFill>
            </a:endParaRPr>
          </a:p>
        </p:txBody>
      </p:sp>
      <p:cxnSp>
        <p:nvCxnSpPr>
          <p:cNvPr id="41" name="Connecteur droit 40"/>
          <p:cNvCxnSpPr/>
          <p:nvPr/>
        </p:nvCxnSpPr>
        <p:spPr>
          <a:xfrm>
            <a:off x="593389" y="9667180"/>
            <a:ext cx="5887260" cy="1959"/>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42" name="Rectangle 41"/>
          <p:cNvSpPr/>
          <p:nvPr/>
        </p:nvSpPr>
        <p:spPr>
          <a:xfrm>
            <a:off x="6823650" y="3834535"/>
            <a:ext cx="97152" cy="6561260"/>
          </a:xfrm>
          <a:prstGeom prst="rect">
            <a:avLst/>
          </a:prstGeom>
          <a:solidFill>
            <a:schemeClr val="accent6">
              <a:lumMod val="75000"/>
            </a:schemeClr>
          </a:solidFill>
          <a:ln w="12700">
            <a:solidFill>
              <a:schemeClr val="accent6">
                <a:lumMod val="75000"/>
              </a:schemeClr>
            </a:solidFill>
          </a:ln>
        </p:spPr>
        <p:style>
          <a:lnRef idx="2">
            <a:schemeClr val="accent2"/>
          </a:lnRef>
          <a:fillRef idx="1">
            <a:schemeClr val="lt1"/>
          </a:fillRef>
          <a:effectRef idx="0">
            <a:schemeClr val="accent2"/>
          </a:effectRef>
          <a:fontRef idx="minor">
            <a:schemeClr val="dk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Tree>
    <p:extLst>
      <p:ext uri="{BB962C8B-B14F-4D97-AF65-F5344CB8AC3E}">
        <p14:creationId xmlns="" xmlns:p14="http://schemas.microsoft.com/office/powerpoint/2010/main" val="14639113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rme en L 7"/>
          <p:cNvSpPr/>
          <p:nvPr/>
        </p:nvSpPr>
        <p:spPr>
          <a:xfrm rot="10800000" flipH="1" flipV="1">
            <a:off x="288082" y="9629837"/>
            <a:ext cx="596803" cy="829435"/>
          </a:xfrm>
          <a:prstGeom prst="corner">
            <a:avLst>
              <a:gd name="adj1" fmla="val 9240"/>
              <a:gd name="adj2" fmla="val 8631"/>
            </a:avLst>
          </a:prstGeom>
          <a:solidFill>
            <a:schemeClr val="tx1">
              <a:lumMod val="85000"/>
              <a:lumOff val="15000"/>
            </a:schemeClr>
          </a:solidFill>
          <a:ln w="12700">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
        <p:nvSpPr>
          <p:cNvPr id="4" name="Forme en L 3"/>
          <p:cNvSpPr/>
          <p:nvPr/>
        </p:nvSpPr>
        <p:spPr>
          <a:xfrm flipH="1" flipV="1">
            <a:off x="6199010" y="234131"/>
            <a:ext cx="693096" cy="829435"/>
          </a:xfrm>
          <a:prstGeom prst="corner">
            <a:avLst>
              <a:gd name="adj1" fmla="val 9240"/>
              <a:gd name="adj2" fmla="val 8631"/>
            </a:avLst>
          </a:prstGeom>
          <a:solidFill>
            <a:schemeClr val="tx1">
              <a:lumMod val="50000"/>
              <a:lumOff val="50000"/>
            </a:schemeClr>
          </a:solidFill>
          <a:ln w="12700">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
        <p:nvSpPr>
          <p:cNvPr id="9" name="Rectangle 8"/>
          <p:cNvSpPr/>
          <p:nvPr/>
        </p:nvSpPr>
        <p:spPr>
          <a:xfrm>
            <a:off x="353466" y="312715"/>
            <a:ext cx="6470186" cy="10083078"/>
          </a:xfrm>
          <a:prstGeom prst="rect">
            <a:avLst/>
          </a:prstGeom>
          <a:noFill/>
          <a:ln w="12700">
            <a:solidFill>
              <a:schemeClr val="tx1">
                <a:lumMod val="85000"/>
                <a:lumOff val="15000"/>
              </a:schemeClr>
            </a:solidFill>
          </a:ln>
        </p:spPr>
        <p:style>
          <a:lnRef idx="2">
            <a:schemeClr val="dk1"/>
          </a:lnRef>
          <a:fillRef idx="1">
            <a:schemeClr val="lt1"/>
          </a:fillRef>
          <a:effectRef idx="0">
            <a:schemeClr val="dk1"/>
          </a:effectRef>
          <a:fontRef idx="minor">
            <a:schemeClr val="dk1"/>
          </a:fontRef>
        </p:style>
        <p:txBody>
          <a:bodyPr lIns="87813" tIns="43906" rIns="87813" bIns="43906" rtlCol="0" anchor="ctr"/>
          <a:lstStyle/>
          <a:p>
            <a:pPr algn="ctr"/>
            <a:endParaRPr lang="ru-RU"/>
          </a:p>
        </p:txBody>
      </p:sp>
      <p:sp>
        <p:nvSpPr>
          <p:cNvPr id="17" name="Rectangle 16"/>
          <p:cNvSpPr/>
          <p:nvPr/>
        </p:nvSpPr>
        <p:spPr>
          <a:xfrm>
            <a:off x="353466" y="306201"/>
            <a:ext cx="6470186" cy="432410"/>
          </a:xfrm>
          <a:prstGeom prst="rect">
            <a:avLst/>
          </a:prstGeom>
          <a:solidFill>
            <a:schemeClr val="accent4">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87813" tIns="43906" rIns="87813" bIns="43906" rtlCol="0" anchor="ctr"/>
          <a:lstStyle/>
          <a:p>
            <a:pPr algn="ctr"/>
            <a:endParaRPr lang="fr-FR"/>
          </a:p>
        </p:txBody>
      </p:sp>
      <p:sp>
        <p:nvSpPr>
          <p:cNvPr id="18" name="Rectangle 17"/>
          <p:cNvSpPr/>
          <p:nvPr/>
        </p:nvSpPr>
        <p:spPr>
          <a:xfrm>
            <a:off x="453839" y="368969"/>
            <a:ext cx="5498223" cy="330645"/>
          </a:xfrm>
          <a:prstGeom prst="rect">
            <a:avLst/>
          </a:prstGeom>
        </p:spPr>
        <p:txBody>
          <a:bodyPr wrap="square" lIns="87813" tIns="43906" rIns="87813" bIns="43906">
            <a:spAutoFit/>
          </a:bodyPr>
          <a:lstStyle/>
          <a:p>
            <a:r>
              <a:rPr lang="fr-FR" sz="1500" dirty="0">
                <a:solidFill>
                  <a:schemeClr val="tx1">
                    <a:lumMod val="50000"/>
                    <a:lumOff val="50000"/>
                  </a:schemeClr>
                </a:solidFill>
                <a:latin typeface="Arial" pitchFamily="34" charset="0"/>
                <a:cs typeface="Arial" pitchFamily="34" charset="0"/>
              </a:rPr>
              <a:t> I-</a:t>
            </a:r>
            <a:r>
              <a:rPr lang="fr-FR" sz="1500" b="1" dirty="0">
                <a:solidFill>
                  <a:schemeClr val="accent1"/>
                </a:solidFill>
                <a:latin typeface="Arial" pitchFamily="34" charset="0"/>
                <a:cs typeface="Arial" pitchFamily="34" charset="0"/>
              </a:rPr>
              <a:t>APPROCHE URBAINE </a:t>
            </a:r>
            <a:endParaRPr lang="fr-FR" sz="1500" dirty="0"/>
          </a:p>
        </p:txBody>
      </p:sp>
      <p:sp>
        <p:nvSpPr>
          <p:cNvPr id="35" name="Espace réservé du numéro de diapositive 19"/>
          <p:cNvSpPr>
            <a:spLocks noGrp="1"/>
          </p:cNvSpPr>
          <p:nvPr>
            <p:ph type="sldNum" sz="quarter" idx="12"/>
          </p:nvPr>
        </p:nvSpPr>
        <p:spPr>
          <a:xfrm>
            <a:off x="5863463" y="9811196"/>
            <a:ext cx="402916" cy="464502"/>
          </a:xfrm>
          <a:ln>
            <a:noFill/>
          </a:ln>
        </p:spPr>
        <p:txBody>
          <a:bodyPr/>
          <a:lstStyle/>
          <a:p>
            <a:r>
              <a:rPr lang="fr-BE" dirty="0" smtClean="0">
                <a:solidFill>
                  <a:srgbClr val="8A0000"/>
                </a:solidFill>
              </a:rPr>
              <a:t>24</a:t>
            </a:r>
            <a:endParaRPr lang="fr-BE" dirty="0">
              <a:solidFill>
                <a:srgbClr val="8A0000"/>
              </a:solidFill>
            </a:endParaRPr>
          </a:p>
        </p:txBody>
      </p:sp>
      <p:sp>
        <p:nvSpPr>
          <p:cNvPr id="31" name="ZoneTexte 30"/>
          <p:cNvSpPr txBox="1"/>
          <p:nvPr/>
        </p:nvSpPr>
        <p:spPr>
          <a:xfrm>
            <a:off x="349190" y="2157843"/>
            <a:ext cx="2789746" cy="410272"/>
          </a:xfrm>
          <a:prstGeom prst="rect">
            <a:avLst/>
          </a:prstGeom>
          <a:noFill/>
        </p:spPr>
        <p:txBody>
          <a:bodyPr wrap="square" lIns="87813" tIns="43906" rIns="87813" bIns="43906" rtlCol="0">
            <a:spAutoFit/>
          </a:bodyPr>
          <a:lstStyle/>
          <a:p>
            <a:endParaRPr lang="fr-FR" dirty="0"/>
          </a:p>
        </p:txBody>
      </p:sp>
      <p:sp>
        <p:nvSpPr>
          <p:cNvPr id="39" name="ZoneTexte 38"/>
          <p:cNvSpPr txBox="1"/>
          <p:nvPr/>
        </p:nvSpPr>
        <p:spPr>
          <a:xfrm>
            <a:off x="-1542762" y="882202"/>
            <a:ext cx="9980309" cy="375426"/>
          </a:xfrm>
          <a:prstGeom prst="rect">
            <a:avLst/>
          </a:prstGeom>
          <a:noFill/>
        </p:spPr>
        <p:txBody>
          <a:bodyPr wrap="square" lIns="100186" tIns="50093" rIns="100186" bIns="50093" rtlCol="0">
            <a:spAutoFit/>
          </a:bodyPr>
          <a:lstStyle/>
          <a:p>
            <a:pPr algn="ctr"/>
            <a:r>
              <a:rPr lang="fr-FR" sz="1700" b="1" dirty="0">
                <a:solidFill>
                  <a:schemeClr val="tx1">
                    <a:lumMod val="65000"/>
                    <a:lumOff val="35000"/>
                  </a:schemeClr>
                </a:solidFill>
                <a:cs typeface="Arial" pitchFamily="34" charset="0"/>
              </a:rPr>
              <a:t>6-INFRASTRUCTURES ROUTIÈRE ET </a:t>
            </a:r>
            <a:r>
              <a:rPr lang="fr-FR" sz="1700" b="1" dirty="0" smtClean="0">
                <a:solidFill>
                  <a:schemeClr val="tx1">
                    <a:lumMod val="65000"/>
                    <a:lumOff val="35000"/>
                  </a:schemeClr>
                </a:solidFill>
                <a:cs typeface="Arial" pitchFamily="34" charset="0"/>
              </a:rPr>
              <a:t>FERROVIAIRE </a:t>
            </a:r>
            <a:endParaRPr lang="fr-FR" sz="1700" b="1" dirty="0">
              <a:solidFill>
                <a:schemeClr val="tx1">
                  <a:lumMod val="65000"/>
                  <a:lumOff val="35000"/>
                </a:schemeClr>
              </a:solidFill>
              <a:cs typeface="Arial" pitchFamily="34" charset="0"/>
            </a:endParaRPr>
          </a:p>
        </p:txBody>
      </p:sp>
      <p:sp>
        <p:nvSpPr>
          <p:cNvPr id="40" name="ZoneTexte 39"/>
          <p:cNvSpPr txBox="1"/>
          <p:nvPr/>
        </p:nvSpPr>
        <p:spPr>
          <a:xfrm>
            <a:off x="788343" y="1611746"/>
            <a:ext cx="2659048" cy="2222786"/>
          </a:xfrm>
          <a:prstGeom prst="rect">
            <a:avLst/>
          </a:prstGeom>
          <a:solidFill>
            <a:schemeClr val="accent4">
              <a:lumMod val="40000"/>
              <a:lumOff val="60000"/>
            </a:schemeClr>
          </a:solidFill>
        </p:spPr>
        <p:txBody>
          <a:bodyPr wrap="square" lIns="100186" tIns="50093" rIns="100186" bIns="50093" rtlCol="0">
            <a:spAutoFit/>
          </a:bodyPr>
          <a:lstStyle/>
          <a:p>
            <a:r>
              <a:rPr lang="fr-FR" sz="1200" dirty="0">
                <a:solidFill>
                  <a:schemeClr val="tx1">
                    <a:lumMod val="65000"/>
                    <a:lumOff val="35000"/>
                  </a:schemeClr>
                </a:solidFill>
                <a:latin typeface="Arial" pitchFamily="34" charset="0"/>
                <a:cs typeface="Arial" pitchFamily="34" charset="0"/>
              </a:rPr>
              <a:t>-La ville est desservie par :</a:t>
            </a:r>
          </a:p>
          <a:p>
            <a:r>
              <a:rPr lang="fr-FR" sz="1200" dirty="0">
                <a:solidFill>
                  <a:schemeClr val="tx1">
                    <a:lumMod val="65000"/>
                    <a:lumOff val="35000"/>
                  </a:schemeClr>
                </a:solidFill>
                <a:latin typeface="Arial" pitchFamily="34" charset="0"/>
                <a:cs typeface="Arial" pitchFamily="34" charset="0"/>
              </a:rPr>
              <a:t>1-Les voies de communications </a:t>
            </a:r>
            <a:r>
              <a:rPr lang="fr-FR" sz="1200" dirty="0" smtClean="0">
                <a:solidFill>
                  <a:schemeClr val="tx1">
                    <a:lumMod val="65000"/>
                    <a:lumOff val="35000"/>
                  </a:schemeClr>
                </a:solidFill>
                <a:latin typeface="Arial" pitchFamily="34" charset="0"/>
                <a:cs typeface="Arial" pitchFamily="34" charset="0"/>
              </a:rPr>
              <a:t>rayonnantes </a:t>
            </a:r>
            <a:r>
              <a:rPr lang="fr-FR" sz="1200" dirty="0">
                <a:solidFill>
                  <a:schemeClr val="tx1">
                    <a:lumMod val="65000"/>
                    <a:lumOff val="35000"/>
                  </a:schemeClr>
                </a:solidFill>
                <a:latin typeface="Arial" pitchFamily="34" charset="0"/>
                <a:cs typeface="Arial" pitchFamily="34" charset="0"/>
              </a:rPr>
              <a:t>( autoroute  Alger –Blida  , RN 69 vers Oued el </a:t>
            </a:r>
            <a:r>
              <a:rPr lang="fr-FR" sz="1200" dirty="0" err="1">
                <a:solidFill>
                  <a:schemeClr val="tx1">
                    <a:lumMod val="65000"/>
                    <a:lumOff val="35000"/>
                  </a:schemeClr>
                </a:solidFill>
                <a:latin typeface="Arial" pitchFamily="34" charset="0"/>
                <a:cs typeface="Arial" pitchFamily="34" charset="0"/>
              </a:rPr>
              <a:t>Elleug</a:t>
            </a:r>
            <a:r>
              <a:rPr lang="fr-FR" sz="1200" dirty="0">
                <a:solidFill>
                  <a:schemeClr val="tx1">
                    <a:lumMod val="65000"/>
                    <a:lumOff val="35000"/>
                  </a:schemeClr>
                </a:solidFill>
                <a:latin typeface="Arial" pitchFamily="34" charset="0"/>
                <a:cs typeface="Arial" pitchFamily="34" charset="0"/>
              </a:rPr>
              <a:t> ,RN26 vers </a:t>
            </a:r>
            <a:r>
              <a:rPr lang="fr-FR" sz="1200" dirty="0" err="1">
                <a:solidFill>
                  <a:schemeClr val="tx1">
                    <a:lumMod val="65000"/>
                    <a:lumOff val="35000"/>
                  </a:schemeClr>
                </a:solidFill>
                <a:latin typeface="Arial" pitchFamily="34" charset="0"/>
                <a:cs typeface="Arial" pitchFamily="34" charset="0"/>
              </a:rPr>
              <a:t>Beni</a:t>
            </a:r>
            <a:r>
              <a:rPr lang="fr-FR" sz="1200" dirty="0">
                <a:solidFill>
                  <a:schemeClr val="tx1">
                    <a:lumMod val="65000"/>
                    <a:lumOff val="35000"/>
                  </a:schemeClr>
                </a:solidFill>
                <a:latin typeface="Arial" pitchFamily="34" charset="0"/>
                <a:cs typeface="Arial" pitchFamily="34" charset="0"/>
              </a:rPr>
              <a:t> </a:t>
            </a:r>
            <a:r>
              <a:rPr lang="fr-FR" sz="1200" dirty="0" smtClean="0">
                <a:solidFill>
                  <a:schemeClr val="tx1">
                    <a:lumMod val="65000"/>
                    <a:lumOff val="35000"/>
                  </a:schemeClr>
                </a:solidFill>
                <a:latin typeface="Arial" pitchFamily="34" charset="0"/>
                <a:cs typeface="Arial" pitchFamily="34" charset="0"/>
              </a:rPr>
              <a:t>-</a:t>
            </a:r>
            <a:r>
              <a:rPr lang="fr-FR" sz="1200" dirty="0" err="1" smtClean="0">
                <a:solidFill>
                  <a:schemeClr val="tx1">
                    <a:lumMod val="65000"/>
                    <a:lumOff val="35000"/>
                  </a:schemeClr>
                </a:solidFill>
                <a:latin typeface="Arial" pitchFamily="34" charset="0"/>
                <a:cs typeface="Arial" pitchFamily="34" charset="0"/>
              </a:rPr>
              <a:t>tamou</a:t>
            </a:r>
            <a:r>
              <a:rPr lang="fr-FR" sz="1200" dirty="0" smtClean="0">
                <a:solidFill>
                  <a:schemeClr val="tx1">
                    <a:lumMod val="65000"/>
                    <a:lumOff val="35000"/>
                  </a:schemeClr>
                </a:solidFill>
                <a:latin typeface="Arial" pitchFamily="34" charset="0"/>
                <a:cs typeface="Arial" pitchFamily="34" charset="0"/>
              </a:rPr>
              <a:t> </a:t>
            </a:r>
            <a:r>
              <a:rPr lang="fr-FR" sz="1200" dirty="0">
                <a:solidFill>
                  <a:schemeClr val="tx1">
                    <a:lumMod val="65000"/>
                    <a:lumOff val="35000"/>
                  </a:schemeClr>
                </a:solidFill>
                <a:latin typeface="Arial" pitchFamily="34" charset="0"/>
                <a:cs typeface="Arial" pitchFamily="34" charset="0"/>
              </a:rPr>
              <a:t>, RN1 vers Oran et </a:t>
            </a:r>
            <a:r>
              <a:rPr lang="fr-FR" sz="1200" dirty="0" err="1" smtClean="0">
                <a:solidFill>
                  <a:schemeClr val="tx1">
                    <a:lumMod val="65000"/>
                    <a:lumOff val="35000"/>
                  </a:schemeClr>
                </a:solidFill>
                <a:latin typeface="Arial" pitchFamily="34" charset="0"/>
                <a:cs typeface="Arial" pitchFamily="34" charset="0"/>
              </a:rPr>
              <a:t>Médea</a:t>
            </a:r>
            <a:r>
              <a:rPr lang="fr-FR" sz="1200" dirty="0" smtClean="0">
                <a:solidFill>
                  <a:schemeClr val="tx1">
                    <a:lumMod val="65000"/>
                    <a:lumOff val="35000"/>
                  </a:schemeClr>
                </a:solidFill>
                <a:latin typeface="Arial" pitchFamily="34" charset="0"/>
                <a:cs typeface="Arial" pitchFamily="34" charset="0"/>
              </a:rPr>
              <a:t> </a:t>
            </a:r>
            <a:r>
              <a:rPr lang="fr-FR" sz="1200" dirty="0">
                <a:solidFill>
                  <a:schemeClr val="tx1">
                    <a:lumMod val="65000"/>
                    <a:lumOff val="35000"/>
                  </a:schemeClr>
                </a:solidFill>
                <a:latin typeface="Arial" pitchFamily="34" charset="0"/>
                <a:cs typeface="Arial" pitchFamily="34" charset="0"/>
              </a:rPr>
              <a:t>, RN37 vers </a:t>
            </a:r>
            <a:r>
              <a:rPr lang="fr-FR" sz="1200" dirty="0" err="1">
                <a:solidFill>
                  <a:schemeClr val="tx1">
                    <a:lumMod val="65000"/>
                    <a:lumOff val="35000"/>
                  </a:schemeClr>
                </a:solidFill>
                <a:latin typeface="Arial" pitchFamily="34" charset="0"/>
                <a:cs typeface="Arial" pitchFamily="34" charset="0"/>
              </a:rPr>
              <a:t>chréa</a:t>
            </a:r>
            <a:r>
              <a:rPr lang="fr-FR" sz="1200" dirty="0">
                <a:solidFill>
                  <a:schemeClr val="tx1">
                    <a:lumMod val="65000"/>
                    <a:lumOff val="35000"/>
                  </a:schemeClr>
                </a:solidFill>
                <a:latin typeface="Arial" pitchFamily="34" charset="0"/>
                <a:cs typeface="Arial" pitchFamily="34" charset="0"/>
              </a:rPr>
              <a:t> assurant une bonne </a:t>
            </a:r>
            <a:r>
              <a:rPr lang="fr-FR" sz="1200" dirty="0" smtClean="0">
                <a:solidFill>
                  <a:schemeClr val="tx1">
                    <a:lumMod val="65000"/>
                    <a:lumOff val="35000"/>
                  </a:schemeClr>
                </a:solidFill>
                <a:latin typeface="Arial" pitchFamily="34" charset="0"/>
                <a:cs typeface="Arial" pitchFamily="34" charset="0"/>
              </a:rPr>
              <a:t>liaison </a:t>
            </a:r>
            <a:r>
              <a:rPr lang="fr-FR" sz="1200" dirty="0">
                <a:solidFill>
                  <a:schemeClr val="tx1">
                    <a:lumMod val="65000"/>
                    <a:lumOff val="35000"/>
                  </a:schemeClr>
                </a:solidFill>
                <a:latin typeface="Arial" pitchFamily="34" charset="0"/>
                <a:cs typeface="Arial" pitchFamily="34" charset="0"/>
              </a:rPr>
              <a:t>entre la ville de Blida et le reste du pays .</a:t>
            </a:r>
          </a:p>
          <a:p>
            <a:r>
              <a:rPr lang="fr-FR" sz="1200" dirty="0">
                <a:solidFill>
                  <a:schemeClr val="tx1">
                    <a:lumMod val="65000"/>
                    <a:lumOff val="35000"/>
                  </a:schemeClr>
                </a:solidFill>
                <a:latin typeface="Arial" pitchFamily="34" charset="0"/>
                <a:cs typeface="Arial" pitchFamily="34" charset="0"/>
              </a:rPr>
              <a:t>-De </a:t>
            </a:r>
            <a:r>
              <a:rPr lang="fr-FR" sz="1200" dirty="0" smtClean="0">
                <a:solidFill>
                  <a:schemeClr val="tx1">
                    <a:lumMod val="65000"/>
                    <a:lumOff val="35000"/>
                  </a:schemeClr>
                </a:solidFill>
                <a:latin typeface="Arial" pitchFamily="34" charset="0"/>
                <a:cs typeface="Arial" pitchFamily="34" charset="0"/>
              </a:rPr>
              <a:t>plus, </a:t>
            </a:r>
            <a:r>
              <a:rPr lang="fr-FR" sz="1200" dirty="0">
                <a:solidFill>
                  <a:schemeClr val="tx1">
                    <a:lumMod val="65000"/>
                    <a:lumOff val="35000"/>
                  </a:schemeClr>
                </a:solidFill>
                <a:latin typeface="Arial" pitchFamily="34" charset="0"/>
                <a:cs typeface="Arial" pitchFamily="34" charset="0"/>
              </a:rPr>
              <a:t>l’autoroute Est-Ouest à 3 km au nord de la ville, reliant Oran à l'ouest ;Sétif, </a:t>
            </a:r>
            <a:r>
              <a:rPr lang="fr-FR" sz="1300" dirty="0">
                <a:solidFill>
                  <a:schemeClr val="tx1">
                    <a:lumMod val="65000"/>
                    <a:lumOff val="35000"/>
                  </a:schemeClr>
                </a:solidFill>
                <a:latin typeface="Arial" pitchFamily="34" charset="0"/>
                <a:cs typeface="Arial" pitchFamily="34" charset="0"/>
              </a:rPr>
              <a:t> </a:t>
            </a:r>
          </a:p>
        </p:txBody>
      </p:sp>
      <p:sp>
        <p:nvSpPr>
          <p:cNvPr id="41" name="Rectangle 40"/>
          <p:cNvSpPr/>
          <p:nvPr/>
        </p:nvSpPr>
        <p:spPr>
          <a:xfrm>
            <a:off x="3764383" y="1599473"/>
            <a:ext cx="2716266" cy="2015754"/>
          </a:xfrm>
          <a:prstGeom prst="rect">
            <a:avLst/>
          </a:prstGeom>
          <a:solidFill>
            <a:schemeClr val="accent4">
              <a:lumMod val="40000"/>
              <a:lumOff val="60000"/>
            </a:schemeClr>
          </a:solidFill>
        </p:spPr>
        <p:txBody>
          <a:bodyPr wrap="square" lIns="100186" tIns="50093" rIns="100186" bIns="50093">
            <a:spAutoFit/>
          </a:bodyPr>
          <a:lstStyle/>
          <a:p>
            <a:r>
              <a:rPr lang="fr-FR" sz="1200" dirty="0">
                <a:solidFill>
                  <a:schemeClr val="tx1">
                    <a:lumMod val="65000"/>
                    <a:lumOff val="35000"/>
                  </a:schemeClr>
                </a:solidFill>
                <a:latin typeface="Arial" pitchFamily="34" charset="0"/>
                <a:cs typeface="Arial" pitchFamily="34" charset="0"/>
              </a:rPr>
              <a:t>Constantine et Annaba  à l'est, et la capitale Alger ,la route saharienne , à l'ouest de la ville, permettant l'accès aux villes du Sud du pays ;</a:t>
            </a:r>
          </a:p>
          <a:p>
            <a:r>
              <a:rPr lang="fr-FR" sz="1200" dirty="0" smtClean="0">
                <a:solidFill>
                  <a:schemeClr val="tx1">
                    <a:lumMod val="65000"/>
                    <a:lumOff val="35000"/>
                  </a:schemeClr>
                </a:solidFill>
                <a:latin typeface="Arial" pitchFamily="34" charset="0"/>
                <a:cs typeface="Arial" pitchFamily="34" charset="0"/>
              </a:rPr>
              <a:t>2-Le </a:t>
            </a:r>
            <a:r>
              <a:rPr lang="fr-FR" sz="1200" dirty="0">
                <a:solidFill>
                  <a:schemeClr val="tx1">
                    <a:lumMod val="65000"/>
                    <a:lumOff val="35000"/>
                  </a:schemeClr>
                </a:solidFill>
                <a:latin typeface="Arial" pitchFamily="34" charset="0"/>
                <a:cs typeface="Arial" pitchFamily="34" charset="0"/>
              </a:rPr>
              <a:t>téléphérique vers </a:t>
            </a:r>
            <a:r>
              <a:rPr lang="fr-FR" sz="1200" dirty="0" err="1">
                <a:solidFill>
                  <a:schemeClr val="tx1">
                    <a:lumMod val="65000"/>
                    <a:lumOff val="35000"/>
                  </a:schemeClr>
                </a:solidFill>
                <a:latin typeface="Arial" pitchFamily="34" charset="0"/>
                <a:cs typeface="Arial" pitchFamily="34" charset="0"/>
              </a:rPr>
              <a:t>Chréa</a:t>
            </a:r>
            <a:r>
              <a:rPr lang="fr-FR" sz="1200" dirty="0">
                <a:solidFill>
                  <a:schemeClr val="tx1">
                    <a:lumMod val="65000"/>
                    <a:lumOff val="35000"/>
                  </a:schemeClr>
                </a:solidFill>
                <a:latin typeface="Arial" pitchFamily="34" charset="0"/>
                <a:cs typeface="Arial" pitchFamily="34" charset="0"/>
              </a:rPr>
              <a:t>.</a:t>
            </a:r>
          </a:p>
          <a:p>
            <a:r>
              <a:rPr lang="fr-FR" sz="1200" dirty="0">
                <a:solidFill>
                  <a:schemeClr val="tx1">
                    <a:lumMod val="65000"/>
                    <a:lumOff val="35000"/>
                  </a:schemeClr>
                </a:solidFill>
                <a:latin typeface="Arial" pitchFamily="34" charset="0"/>
                <a:cs typeface="Arial" pitchFamily="34" charset="0"/>
              </a:rPr>
              <a:t>3- </a:t>
            </a:r>
            <a:r>
              <a:rPr lang="fr-FR" sz="1200" dirty="0" smtClean="0">
                <a:solidFill>
                  <a:schemeClr val="tx1">
                    <a:lumMod val="65000"/>
                    <a:lumOff val="35000"/>
                  </a:schemeClr>
                </a:solidFill>
                <a:latin typeface="Arial" pitchFamily="34" charset="0"/>
                <a:cs typeface="Arial" pitchFamily="34" charset="0"/>
              </a:rPr>
              <a:t>Pour </a:t>
            </a:r>
            <a:r>
              <a:rPr lang="fr-FR" sz="1200" dirty="0">
                <a:solidFill>
                  <a:schemeClr val="tx1">
                    <a:lumMod val="65000"/>
                    <a:lumOff val="35000"/>
                  </a:schemeClr>
                </a:solidFill>
                <a:latin typeface="Arial" pitchFamily="34" charset="0"/>
                <a:cs typeface="Arial" pitchFamily="34" charset="0"/>
              </a:rPr>
              <a:t>les infrastructures </a:t>
            </a:r>
            <a:r>
              <a:rPr lang="fr-FR" sz="1200" dirty="0" smtClean="0">
                <a:solidFill>
                  <a:schemeClr val="tx1">
                    <a:lumMod val="65000"/>
                    <a:lumOff val="35000"/>
                  </a:schemeClr>
                </a:solidFill>
                <a:latin typeface="Arial" pitchFamily="34" charset="0"/>
                <a:cs typeface="Arial" pitchFamily="34" charset="0"/>
              </a:rPr>
              <a:t>ferroviaires </a:t>
            </a:r>
            <a:r>
              <a:rPr lang="fr-FR" sz="1200" dirty="0">
                <a:solidFill>
                  <a:schemeClr val="tx1">
                    <a:lumMod val="65000"/>
                    <a:lumOff val="35000"/>
                  </a:schemeClr>
                </a:solidFill>
                <a:latin typeface="Arial" pitchFamily="34" charset="0"/>
                <a:cs typeface="Arial" pitchFamily="34" charset="0"/>
              </a:rPr>
              <a:t>, Blida est reliée avec le réseau ferroviaire du pays par la ligne Normale  Alger-Oran et la ligne  droite Blida-Djelfa . </a:t>
            </a:r>
          </a:p>
        </p:txBody>
      </p:sp>
      <p:sp>
        <p:nvSpPr>
          <p:cNvPr id="42" name="ZoneTexte 41"/>
          <p:cNvSpPr txBox="1"/>
          <p:nvPr/>
        </p:nvSpPr>
        <p:spPr>
          <a:xfrm>
            <a:off x="-1771347" y="4067021"/>
            <a:ext cx="9980309" cy="343575"/>
          </a:xfrm>
          <a:prstGeom prst="rect">
            <a:avLst/>
          </a:prstGeom>
          <a:noFill/>
        </p:spPr>
        <p:txBody>
          <a:bodyPr wrap="square" lIns="100186" tIns="50093" rIns="100186" bIns="50093" rtlCol="0">
            <a:spAutoFit/>
          </a:bodyPr>
          <a:lstStyle/>
          <a:p>
            <a:pPr algn="ctr"/>
            <a:r>
              <a:rPr lang="fr-FR" sz="1500" b="1" dirty="0">
                <a:solidFill>
                  <a:schemeClr val="tx1">
                    <a:lumMod val="65000"/>
                    <a:lumOff val="35000"/>
                  </a:schemeClr>
                </a:solidFill>
                <a:latin typeface="Arial" pitchFamily="34" charset="0"/>
                <a:cs typeface="Arial" pitchFamily="34" charset="0"/>
              </a:rPr>
              <a:t>7-DONNEES ECONOMIQUES </a:t>
            </a:r>
          </a:p>
        </p:txBody>
      </p:sp>
      <p:sp>
        <p:nvSpPr>
          <p:cNvPr id="43" name="ZoneTexte 42"/>
          <p:cNvSpPr txBox="1"/>
          <p:nvPr/>
        </p:nvSpPr>
        <p:spPr>
          <a:xfrm>
            <a:off x="720252" y="4482606"/>
            <a:ext cx="5897550" cy="1458361"/>
          </a:xfrm>
          <a:prstGeom prst="rect">
            <a:avLst/>
          </a:prstGeom>
          <a:noFill/>
        </p:spPr>
        <p:txBody>
          <a:bodyPr wrap="square" lIns="100186" tIns="50093" rIns="100186" bIns="50093" rtlCol="0">
            <a:spAutoFit/>
          </a:bodyPr>
          <a:lstStyle/>
          <a:p>
            <a:r>
              <a:rPr lang="fr-FR" sz="1300" b="1" dirty="0">
                <a:solidFill>
                  <a:srgbClr val="C00000"/>
                </a:solidFill>
              </a:rPr>
              <a:t>1-RESSOURCE ECONOMIQUE </a:t>
            </a:r>
            <a:r>
              <a:rPr lang="fr-FR" sz="1300" b="1" dirty="0">
                <a:solidFill>
                  <a:schemeClr val="accent6">
                    <a:lumMod val="50000"/>
                  </a:schemeClr>
                </a:solidFill>
              </a:rPr>
              <a:t>:</a:t>
            </a:r>
          </a:p>
          <a:p>
            <a:r>
              <a:rPr lang="fr-FR" sz="1200" dirty="0">
                <a:solidFill>
                  <a:schemeClr val="tx1">
                    <a:lumMod val="65000"/>
                    <a:lumOff val="35000"/>
                  </a:schemeClr>
                </a:solidFill>
                <a:latin typeface="Arial" pitchFamily="34" charset="0"/>
                <a:cs typeface="Arial" pitchFamily="34" charset="0"/>
              </a:rPr>
              <a:t>La commune de Blida est pourvue de trois zones industrielles et des activités artisanales </a:t>
            </a:r>
            <a:r>
              <a:rPr lang="fr-FR" sz="1200" dirty="0" smtClean="0">
                <a:solidFill>
                  <a:schemeClr val="tx1">
                    <a:lumMod val="65000"/>
                    <a:lumOff val="35000"/>
                  </a:schemeClr>
                </a:solidFill>
                <a:latin typeface="Arial" pitchFamily="34" charset="0"/>
                <a:cs typeface="Arial" pitchFamily="34" charset="0"/>
              </a:rPr>
              <a:t>importantes </a:t>
            </a:r>
            <a:r>
              <a:rPr lang="fr-FR" sz="1200" dirty="0">
                <a:solidFill>
                  <a:schemeClr val="tx1">
                    <a:lumMod val="65000"/>
                    <a:lumOff val="35000"/>
                  </a:schemeClr>
                </a:solidFill>
                <a:latin typeface="Arial" pitchFamily="34" charset="0"/>
                <a:cs typeface="Arial" pitchFamily="34" charset="0"/>
              </a:rPr>
              <a:t>qui sont disséminées à travers le tissu urbain ainsi que la zone rurale .</a:t>
            </a:r>
          </a:p>
          <a:p>
            <a:r>
              <a:rPr lang="fr-FR" sz="1200" dirty="0">
                <a:solidFill>
                  <a:schemeClr val="tx1">
                    <a:lumMod val="65000"/>
                    <a:lumOff val="35000"/>
                  </a:schemeClr>
                </a:solidFill>
                <a:latin typeface="Arial" pitchFamily="34" charset="0"/>
                <a:cs typeface="Arial" pitchFamily="34" charset="0"/>
              </a:rPr>
              <a:t>Les secteurs </a:t>
            </a:r>
            <a:r>
              <a:rPr lang="fr-FR" sz="1200" dirty="0" smtClean="0">
                <a:solidFill>
                  <a:schemeClr val="tx1">
                    <a:lumMod val="65000"/>
                    <a:lumOff val="35000"/>
                  </a:schemeClr>
                </a:solidFill>
                <a:latin typeface="Arial" pitchFamily="34" charset="0"/>
                <a:cs typeface="Arial" pitchFamily="34" charset="0"/>
              </a:rPr>
              <a:t>secondaires </a:t>
            </a:r>
            <a:r>
              <a:rPr lang="fr-FR" sz="1200" dirty="0">
                <a:solidFill>
                  <a:schemeClr val="tx1">
                    <a:lumMod val="65000"/>
                    <a:lumOff val="35000"/>
                  </a:schemeClr>
                </a:solidFill>
                <a:latin typeface="Arial" pitchFamily="34" charset="0"/>
                <a:cs typeface="Arial" pitchFamily="34" charset="0"/>
              </a:rPr>
              <a:t>et </a:t>
            </a:r>
            <a:r>
              <a:rPr lang="fr-FR" sz="1200" dirty="0" smtClean="0">
                <a:solidFill>
                  <a:schemeClr val="tx1">
                    <a:lumMod val="65000"/>
                    <a:lumOff val="35000"/>
                  </a:schemeClr>
                </a:solidFill>
                <a:latin typeface="Arial" pitchFamily="34" charset="0"/>
                <a:cs typeface="Arial" pitchFamily="34" charset="0"/>
              </a:rPr>
              <a:t>tertiaires </a:t>
            </a:r>
            <a:r>
              <a:rPr lang="fr-FR" sz="1200" dirty="0">
                <a:solidFill>
                  <a:schemeClr val="tx1">
                    <a:lumMod val="65000"/>
                    <a:lumOff val="35000"/>
                  </a:schemeClr>
                </a:solidFill>
                <a:latin typeface="Arial" pitchFamily="34" charset="0"/>
                <a:cs typeface="Arial" pitchFamily="34" charset="0"/>
              </a:rPr>
              <a:t>sont les principaux secteurs </a:t>
            </a:r>
            <a:r>
              <a:rPr lang="fr-FR" sz="1200" dirty="0" smtClean="0">
                <a:solidFill>
                  <a:schemeClr val="tx1">
                    <a:lumMod val="65000"/>
                    <a:lumOff val="35000"/>
                  </a:schemeClr>
                </a:solidFill>
                <a:latin typeface="Arial" pitchFamily="34" charset="0"/>
                <a:cs typeface="Arial" pitchFamily="34" charset="0"/>
              </a:rPr>
              <a:t>d’emploi </a:t>
            </a:r>
            <a:r>
              <a:rPr lang="fr-FR" sz="1200" dirty="0">
                <a:solidFill>
                  <a:schemeClr val="tx1">
                    <a:lumMod val="65000"/>
                    <a:lumOff val="35000"/>
                  </a:schemeClr>
                </a:solidFill>
                <a:latin typeface="Arial" pitchFamily="34" charset="0"/>
                <a:cs typeface="Arial" pitchFamily="34" charset="0"/>
              </a:rPr>
              <a:t>pour la population locale et </a:t>
            </a:r>
            <a:r>
              <a:rPr lang="fr-FR" sz="1200" dirty="0" smtClean="0">
                <a:solidFill>
                  <a:schemeClr val="tx1">
                    <a:lumMod val="65000"/>
                    <a:lumOff val="35000"/>
                  </a:schemeClr>
                </a:solidFill>
                <a:latin typeface="Arial" pitchFamily="34" charset="0"/>
                <a:cs typeface="Arial" pitchFamily="34" charset="0"/>
              </a:rPr>
              <a:t>régionale, </a:t>
            </a:r>
            <a:r>
              <a:rPr lang="fr-FR" sz="1200" dirty="0">
                <a:solidFill>
                  <a:schemeClr val="tx1">
                    <a:lumMod val="65000"/>
                    <a:lumOff val="35000"/>
                  </a:schemeClr>
                </a:solidFill>
                <a:latin typeface="Arial" pitchFamily="34" charset="0"/>
                <a:cs typeface="Arial" pitchFamily="34" charset="0"/>
              </a:rPr>
              <a:t>ils représentent une rente importante sous forme d’impôt pour la municipalité </a:t>
            </a:r>
          </a:p>
        </p:txBody>
      </p:sp>
      <p:grpSp>
        <p:nvGrpSpPr>
          <p:cNvPr id="45" name="Groupe 44"/>
          <p:cNvGrpSpPr/>
          <p:nvPr/>
        </p:nvGrpSpPr>
        <p:grpSpPr>
          <a:xfrm>
            <a:off x="603584" y="6011579"/>
            <a:ext cx="5845854" cy="2863513"/>
            <a:chOff x="1816453" y="396113"/>
            <a:chExt cx="5482621" cy="3461512"/>
          </a:xfrm>
        </p:grpSpPr>
        <p:pic>
          <p:nvPicPr>
            <p:cNvPr id="46" name="Picture 24" descr="C:\Documents and Settings\Administrateur\Bureau\Blida\carteregblida-m.jp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012699" y="428625"/>
              <a:ext cx="5286375" cy="3429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 xmlns:a14="http://schemas.microsoft.com/office/drawing/2010/main">
                  <a:solidFill>
                    <a:srgbClr val="FFFFFF"/>
                  </a:solidFill>
                </a14:hiddenFill>
              </a:ext>
            </a:extLst>
          </p:spPr>
        </p:pic>
        <p:sp>
          <p:nvSpPr>
            <p:cNvPr id="47" name="Ellipse 46"/>
            <p:cNvSpPr/>
            <p:nvPr/>
          </p:nvSpPr>
          <p:spPr>
            <a:xfrm>
              <a:off x="4259470" y="901771"/>
              <a:ext cx="1037630" cy="707215"/>
            </a:xfrm>
            <a:prstGeom prst="ellipse">
              <a:avLst/>
            </a:prstGeom>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r>
                <a:rPr lang="fr-FR" sz="1300" dirty="0">
                  <a:latin typeface="Arial" pitchFamily="34" charset="0"/>
                  <a:cs typeface="Arial" pitchFamily="34" charset="0"/>
                </a:rPr>
                <a:t>ALGER</a:t>
              </a:r>
            </a:p>
          </p:txBody>
        </p:sp>
        <p:sp>
          <p:nvSpPr>
            <p:cNvPr id="48" name="ZoneTexte 47"/>
            <p:cNvSpPr txBox="1"/>
            <p:nvPr/>
          </p:nvSpPr>
          <p:spPr bwMode="auto">
            <a:xfrm>
              <a:off x="5233830" y="396113"/>
              <a:ext cx="1789340" cy="539036"/>
            </a:xfrm>
            <a:prstGeom prst="rect">
              <a:avLst/>
            </a:prstGeom>
            <a:ln/>
          </p:spPr>
          <p:style>
            <a:lnRef idx="2">
              <a:schemeClr val="accent3"/>
            </a:lnRef>
            <a:fillRef idx="1">
              <a:schemeClr val="lt1"/>
            </a:fillRef>
            <a:effectRef idx="0">
              <a:schemeClr val="accent3"/>
            </a:effectRef>
            <a:fontRef idx="minor">
              <a:schemeClr val="dk1"/>
            </a:fontRef>
          </p:style>
          <p:txBody>
            <a:bodyPr wrap="square">
              <a:spAutoFit/>
              <a:scene3d>
                <a:camera prst="orthographicFront"/>
                <a:lightRig rig="balanced" dir="t">
                  <a:rot lat="0" lon="0" rev="2100000"/>
                </a:lightRig>
              </a:scene3d>
              <a:sp3d extrusionH="57150" prstMaterial="metal">
                <a:bevelT w="38100" h="25400"/>
                <a:contourClr>
                  <a:schemeClr val="bg2"/>
                </a:contourClr>
              </a:sp3d>
            </a:bodyPr>
            <a:lstStyle/>
            <a:p>
              <a:pPr algn="l">
                <a:defRPr/>
              </a:pPr>
              <a:r>
                <a:rPr lang="fr-FR" sz="1100" dirty="0">
                  <a:ln w="50800"/>
                  <a:solidFill>
                    <a:schemeClr val="tx1"/>
                  </a:solidFill>
                  <a:latin typeface="Arial" pitchFamily="34" charset="0"/>
                  <a:cs typeface="Arial" pitchFamily="34" charset="0"/>
                </a:rPr>
                <a:t>Structure économique  type métropole</a:t>
              </a:r>
            </a:p>
          </p:txBody>
        </p:sp>
        <p:sp>
          <p:nvSpPr>
            <p:cNvPr id="49" name="Ellipse 48"/>
            <p:cNvSpPr/>
            <p:nvPr/>
          </p:nvSpPr>
          <p:spPr>
            <a:xfrm>
              <a:off x="2837965" y="1624813"/>
              <a:ext cx="1052152" cy="538005"/>
            </a:xfrm>
            <a:prstGeom prst="ellipse">
              <a:avLst/>
            </a:prstGeom>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defRPr/>
              </a:pPr>
              <a:r>
                <a:rPr lang="fr-FR" sz="1200" dirty="0">
                  <a:latin typeface="Arial" pitchFamily="34" charset="0"/>
                  <a:cs typeface="Arial" pitchFamily="34" charset="0"/>
                </a:rPr>
                <a:t>TIPAZA</a:t>
              </a:r>
            </a:p>
          </p:txBody>
        </p:sp>
        <p:sp>
          <p:nvSpPr>
            <p:cNvPr id="50" name="ZoneTexte 49"/>
            <p:cNvSpPr txBox="1"/>
            <p:nvPr/>
          </p:nvSpPr>
          <p:spPr bwMode="auto">
            <a:xfrm>
              <a:off x="1816453" y="1055400"/>
              <a:ext cx="2000250" cy="539036"/>
            </a:xfrm>
            <a:prstGeom prst="rect">
              <a:avLst/>
            </a:prstGeom>
            <a:ln/>
          </p:spPr>
          <p:style>
            <a:lnRef idx="2">
              <a:schemeClr val="accent6"/>
            </a:lnRef>
            <a:fillRef idx="1">
              <a:schemeClr val="lt1"/>
            </a:fillRef>
            <a:effectRef idx="0">
              <a:schemeClr val="accent6"/>
            </a:effectRef>
            <a:fontRef idx="minor">
              <a:schemeClr val="dk1"/>
            </a:fontRef>
          </p:style>
          <p:txBody>
            <a:bodyPr>
              <a:spAutoFit/>
              <a:scene3d>
                <a:camera prst="orthographicFront"/>
                <a:lightRig rig="balanced" dir="t">
                  <a:rot lat="0" lon="0" rev="2100000"/>
                </a:lightRig>
              </a:scene3d>
              <a:sp3d extrusionH="57150" prstMaterial="metal">
                <a:bevelT w="38100" h="25400"/>
                <a:contourClr>
                  <a:schemeClr val="bg2"/>
                </a:contourClr>
              </a:sp3d>
            </a:bodyPr>
            <a:lstStyle/>
            <a:p>
              <a:pPr algn="l">
                <a:defRPr/>
              </a:pPr>
              <a:r>
                <a:rPr lang="fr-FR" sz="1100" dirty="0">
                  <a:ln w="50800"/>
                  <a:solidFill>
                    <a:schemeClr val="tx1"/>
                  </a:solidFill>
                  <a:latin typeface="Arial" pitchFamily="34" charset="0"/>
                  <a:cs typeface="Arial" pitchFamily="34" charset="0"/>
                </a:rPr>
                <a:t>Structure balnéaire de tourisme et de détente</a:t>
              </a:r>
            </a:p>
          </p:txBody>
        </p:sp>
        <p:sp>
          <p:nvSpPr>
            <p:cNvPr id="51" name="Ellipse 50"/>
            <p:cNvSpPr/>
            <p:nvPr/>
          </p:nvSpPr>
          <p:spPr>
            <a:xfrm>
              <a:off x="3842887" y="2143125"/>
              <a:ext cx="953280" cy="64293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r>
                <a:rPr lang="fr-FR" sz="1300" dirty="0">
                  <a:latin typeface="Arial" pitchFamily="34" charset="0"/>
                  <a:cs typeface="Arial" pitchFamily="34" charset="0"/>
                </a:rPr>
                <a:t>BLIDA</a:t>
              </a:r>
            </a:p>
          </p:txBody>
        </p:sp>
        <p:sp>
          <p:nvSpPr>
            <p:cNvPr id="52" name="ZoneTexte 51"/>
            <p:cNvSpPr txBox="1"/>
            <p:nvPr/>
          </p:nvSpPr>
          <p:spPr bwMode="auto">
            <a:xfrm>
              <a:off x="5143504" y="2500308"/>
              <a:ext cx="2000250" cy="539036"/>
            </a:xfrm>
            <a:prstGeom prst="rect">
              <a:avLst/>
            </a:prstGeom>
            <a:ln/>
          </p:spPr>
          <p:style>
            <a:lnRef idx="2">
              <a:schemeClr val="accent2"/>
            </a:lnRef>
            <a:fillRef idx="1">
              <a:schemeClr val="lt1"/>
            </a:fillRef>
            <a:effectRef idx="0">
              <a:schemeClr val="accent2"/>
            </a:effectRef>
            <a:fontRef idx="minor">
              <a:schemeClr val="dk1"/>
            </a:fontRef>
          </p:style>
          <p:txBody>
            <a:bodyPr>
              <a:spAutoFit/>
              <a:scene3d>
                <a:camera prst="orthographicFront"/>
                <a:lightRig rig="balanced" dir="t">
                  <a:rot lat="0" lon="0" rev="2100000"/>
                </a:lightRig>
              </a:scene3d>
              <a:sp3d extrusionH="57150" prstMaterial="metal">
                <a:bevelT w="38100" h="25400"/>
                <a:contourClr>
                  <a:schemeClr val="bg2"/>
                </a:contourClr>
              </a:sp3d>
            </a:bodyPr>
            <a:lstStyle/>
            <a:p>
              <a:pPr algn="ctr">
                <a:defRPr/>
              </a:pPr>
              <a:r>
                <a:rPr lang="fr-FR" sz="1100" dirty="0">
                  <a:ln w="50800"/>
                  <a:solidFill>
                    <a:schemeClr val="tx1"/>
                  </a:solidFill>
                  <a:latin typeface="Arial" pitchFamily="34" charset="0"/>
                  <a:cs typeface="Arial" pitchFamily="34" charset="0"/>
                </a:rPr>
                <a:t>Structure à vocation  industrielle     </a:t>
              </a:r>
            </a:p>
          </p:txBody>
        </p:sp>
        <p:sp>
          <p:nvSpPr>
            <p:cNvPr id="53" name="Triangle isocèle 32"/>
            <p:cNvSpPr>
              <a:spLocks noChangeArrowheads="1"/>
            </p:cNvSpPr>
            <p:nvPr/>
          </p:nvSpPr>
          <p:spPr bwMode="auto">
            <a:xfrm>
              <a:off x="2108386" y="428625"/>
              <a:ext cx="274637" cy="288099"/>
            </a:xfrm>
            <a:prstGeom prst="triangle">
              <a:avLst>
                <a:gd name="adj" fmla="val 50000"/>
              </a:avLst>
            </a:prstGeom>
            <a:solidFill>
              <a:schemeClr val="tx1"/>
            </a:solidFill>
            <a:ln w="15875" algn="ctr">
              <a:solidFill>
                <a:srgbClr val="0033CC"/>
              </a:solidFill>
              <a:round/>
              <a:headEnd/>
              <a:tailEnd/>
            </a:ln>
          </p:spPr>
          <p:txBody>
            <a:bodyPr/>
            <a:lstStyle/>
            <a:p>
              <a:endParaRPr lang="fr-FR"/>
            </a:p>
          </p:txBody>
        </p:sp>
        <p:sp>
          <p:nvSpPr>
            <p:cNvPr id="54" name="ZoneTexte 33"/>
            <p:cNvSpPr txBox="1">
              <a:spLocks noChangeArrowheads="1"/>
            </p:cNvSpPr>
            <p:nvPr/>
          </p:nvSpPr>
          <p:spPr bwMode="auto">
            <a:xfrm>
              <a:off x="1961548" y="611855"/>
              <a:ext cx="540022" cy="4042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r" rtl="1" eaLnBrk="0" fontAlgn="base" hangingPunct="0">
                <a:spcBef>
                  <a:spcPct val="0"/>
                </a:spcBef>
                <a:spcAft>
                  <a:spcPct val="0"/>
                </a:spcAft>
                <a:defRPr>
                  <a:solidFill>
                    <a:schemeClr val="tx1"/>
                  </a:solidFill>
                  <a:latin typeface="Arial" charset="0"/>
                  <a:cs typeface="Arial" charset="0"/>
                </a:defRPr>
              </a:lvl6pPr>
              <a:lvl7pPr marL="2971800" indent="-228600" algn="r" rtl="1" eaLnBrk="0" fontAlgn="base" hangingPunct="0">
                <a:spcBef>
                  <a:spcPct val="0"/>
                </a:spcBef>
                <a:spcAft>
                  <a:spcPct val="0"/>
                </a:spcAft>
                <a:defRPr>
                  <a:solidFill>
                    <a:schemeClr val="tx1"/>
                  </a:solidFill>
                  <a:latin typeface="Arial" charset="0"/>
                  <a:cs typeface="Arial" charset="0"/>
                </a:defRPr>
              </a:lvl7pPr>
              <a:lvl8pPr marL="3429000" indent="-228600" algn="r" rtl="1" eaLnBrk="0" fontAlgn="base" hangingPunct="0">
                <a:spcBef>
                  <a:spcPct val="0"/>
                </a:spcBef>
                <a:spcAft>
                  <a:spcPct val="0"/>
                </a:spcAft>
                <a:defRPr>
                  <a:solidFill>
                    <a:schemeClr val="tx1"/>
                  </a:solidFill>
                  <a:latin typeface="Arial" charset="0"/>
                  <a:cs typeface="Arial" charset="0"/>
                </a:defRPr>
              </a:lvl8pPr>
              <a:lvl9pPr marL="3886200" indent="-228600" algn="r" rtl="1" eaLnBrk="0" fontAlgn="base" hangingPunct="0">
                <a:spcBef>
                  <a:spcPct val="0"/>
                </a:spcBef>
                <a:spcAft>
                  <a:spcPct val="0"/>
                </a:spcAft>
                <a:defRPr>
                  <a:solidFill>
                    <a:schemeClr val="tx1"/>
                  </a:solidFill>
                  <a:latin typeface="Arial" charset="0"/>
                  <a:cs typeface="Arial" charset="0"/>
                </a:defRPr>
              </a:lvl9pPr>
            </a:lstStyle>
            <a:p>
              <a:pPr eaLnBrk="1" hangingPunct="1"/>
              <a:r>
                <a:rPr lang="fr-FR" sz="1500" b="1" i="1" dirty="0">
                  <a:solidFill>
                    <a:srgbClr val="0033CC"/>
                  </a:solidFill>
                  <a:latin typeface="Modern No. 20" pitchFamily="18" charset="0"/>
                </a:rPr>
                <a:t>Nord</a:t>
              </a:r>
            </a:p>
          </p:txBody>
        </p:sp>
      </p:grpSp>
      <p:sp>
        <p:nvSpPr>
          <p:cNvPr id="55" name="Espace réservé du contenu 2"/>
          <p:cNvSpPr txBox="1">
            <a:spLocks/>
          </p:cNvSpPr>
          <p:nvPr/>
        </p:nvSpPr>
        <p:spPr>
          <a:xfrm>
            <a:off x="840415" y="9019108"/>
            <a:ext cx="5609023" cy="493713"/>
          </a:xfrm>
          <a:prstGeom prst="rect">
            <a:avLst/>
          </a:prstGeom>
          <a:solidFill>
            <a:schemeClr val="accent5">
              <a:lumMod val="40000"/>
              <a:lumOff val="60000"/>
            </a:schemeClr>
          </a:solidFill>
        </p:spPr>
        <p:txBody>
          <a:bodyPr vert="horz" lIns="100186" tIns="50093" rIns="100186" bIns="50093" rtlCol="0">
            <a:noAutofit/>
          </a:bodyPr>
          <a:lstStyle>
            <a:lvl1pPr marL="0" indent="0" algn="ctr" defTabSz="1043056" rtl="0" eaLnBrk="1" latinLnBrk="0" hangingPunct="1">
              <a:spcBef>
                <a:spcPct val="20000"/>
              </a:spcBef>
              <a:buFont typeface="Arial" pitchFamily="34" charset="0"/>
              <a:buNone/>
              <a:defRPr sz="3700" kern="1200">
                <a:solidFill>
                  <a:schemeClr val="tx1">
                    <a:tint val="75000"/>
                  </a:schemeClr>
                </a:solidFill>
                <a:latin typeface="+mn-lt"/>
                <a:ea typeface="+mn-ea"/>
                <a:cs typeface="+mn-cs"/>
              </a:defRPr>
            </a:lvl1pPr>
            <a:lvl2pPr marL="521528" indent="0" algn="ctr" defTabSz="1043056"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2pPr>
            <a:lvl3pPr marL="1043056" indent="0" algn="ctr" defTabSz="1043056" rtl="0" eaLnBrk="1" latinLnBrk="0" hangingPunct="1">
              <a:spcBef>
                <a:spcPct val="20000"/>
              </a:spcBef>
              <a:buFont typeface="Arial" pitchFamily="34" charset="0"/>
              <a:buNone/>
              <a:defRPr sz="2700" kern="1200">
                <a:solidFill>
                  <a:schemeClr val="tx1">
                    <a:tint val="75000"/>
                  </a:schemeClr>
                </a:solidFill>
                <a:latin typeface="+mn-lt"/>
                <a:ea typeface="+mn-ea"/>
                <a:cs typeface="+mn-cs"/>
              </a:defRPr>
            </a:lvl3pPr>
            <a:lvl4pPr marL="1564584" indent="0" algn="ctr" defTabSz="1043056" rtl="0" eaLnBrk="1" latinLnBrk="0" hangingPunct="1">
              <a:spcBef>
                <a:spcPct val="20000"/>
              </a:spcBef>
              <a:buFont typeface="Arial" pitchFamily="34" charset="0"/>
              <a:buNone/>
              <a:defRPr sz="2300" kern="1200">
                <a:solidFill>
                  <a:schemeClr val="tx1">
                    <a:tint val="75000"/>
                  </a:schemeClr>
                </a:solidFill>
                <a:latin typeface="+mn-lt"/>
                <a:ea typeface="+mn-ea"/>
                <a:cs typeface="+mn-cs"/>
              </a:defRPr>
            </a:lvl4pPr>
            <a:lvl5pPr marL="2086112" indent="0" algn="ctr" defTabSz="1043056" rtl="0" eaLnBrk="1" latinLnBrk="0" hangingPunct="1">
              <a:spcBef>
                <a:spcPct val="20000"/>
              </a:spcBef>
              <a:buFont typeface="Arial" pitchFamily="34" charset="0"/>
              <a:buNone/>
              <a:defRPr sz="2300" kern="1200">
                <a:solidFill>
                  <a:schemeClr val="tx1">
                    <a:tint val="75000"/>
                  </a:schemeClr>
                </a:solidFill>
                <a:latin typeface="+mn-lt"/>
                <a:ea typeface="+mn-ea"/>
                <a:cs typeface="+mn-cs"/>
              </a:defRPr>
            </a:lvl5pPr>
            <a:lvl6pPr marL="2607640" indent="0" algn="ctr" defTabSz="1043056" rtl="0" eaLnBrk="1" latinLnBrk="0" hangingPunct="1">
              <a:spcBef>
                <a:spcPct val="20000"/>
              </a:spcBef>
              <a:buFont typeface="Arial" pitchFamily="34" charset="0"/>
              <a:buNone/>
              <a:defRPr sz="2300" kern="1200">
                <a:solidFill>
                  <a:schemeClr val="tx1">
                    <a:tint val="75000"/>
                  </a:schemeClr>
                </a:solidFill>
                <a:latin typeface="+mn-lt"/>
                <a:ea typeface="+mn-ea"/>
                <a:cs typeface="+mn-cs"/>
              </a:defRPr>
            </a:lvl6pPr>
            <a:lvl7pPr marL="3129168" indent="0" algn="ctr" defTabSz="1043056" rtl="0" eaLnBrk="1" latinLnBrk="0" hangingPunct="1">
              <a:spcBef>
                <a:spcPct val="20000"/>
              </a:spcBef>
              <a:buFont typeface="Arial" pitchFamily="34" charset="0"/>
              <a:buNone/>
              <a:defRPr sz="2300" kern="1200">
                <a:solidFill>
                  <a:schemeClr val="tx1">
                    <a:tint val="75000"/>
                  </a:schemeClr>
                </a:solidFill>
                <a:latin typeface="+mn-lt"/>
                <a:ea typeface="+mn-ea"/>
                <a:cs typeface="+mn-cs"/>
              </a:defRPr>
            </a:lvl7pPr>
            <a:lvl8pPr marL="3650696" indent="0" algn="ctr" defTabSz="1043056" rtl="0" eaLnBrk="1" latinLnBrk="0" hangingPunct="1">
              <a:spcBef>
                <a:spcPct val="20000"/>
              </a:spcBef>
              <a:buFont typeface="Arial" pitchFamily="34" charset="0"/>
              <a:buNone/>
              <a:defRPr sz="2300" kern="1200">
                <a:solidFill>
                  <a:schemeClr val="tx1">
                    <a:tint val="75000"/>
                  </a:schemeClr>
                </a:solidFill>
                <a:latin typeface="+mn-lt"/>
                <a:ea typeface="+mn-ea"/>
                <a:cs typeface="+mn-cs"/>
              </a:defRPr>
            </a:lvl8pPr>
            <a:lvl9pPr marL="4172224" indent="0" algn="ctr" defTabSz="1043056" rtl="0" eaLnBrk="1" latinLnBrk="0" hangingPunct="1">
              <a:spcBef>
                <a:spcPct val="20000"/>
              </a:spcBef>
              <a:buFont typeface="Arial" pitchFamily="34" charset="0"/>
              <a:buNone/>
              <a:defRPr sz="2300" kern="1200">
                <a:solidFill>
                  <a:schemeClr val="tx1">
                    <a:tint val="75000"/>
                  </a:schemeClr>
                </a:solidFill>
                <a:latin typeface="+mn-lt"/>
                <a:ea typeface="+mn-ea"/>
                <a:cs typeface="+mn-cs"/>
              </a:defRPr>
            </a:lvl9pPr>
          </a:lstStyle>
          <a:p>
            <a:pPr algn="l">
              <a:buFontTx/>
              <a:buNone/>
            </a:pPr>
            <a:r>
              <a:rPr lang="fr-FR" sz="1200" dirty="0" smtClean="0">
                <a:solidFill>
                  <a:schemeClr val="accent6">
                    <a:lumMod val="50000"/>
                  </a:schemeClr>
                </a:solidFill>
                <a:latin typeface="Arial" pitchFamily="34" charset="0"/>
                <a:cs typeface="Arial" pitchFamily="34" charset="0"/>
              </a:rPr>
              <a:t>  </a:t>
            </a:r>
            <a:r>
              <a:rPr lang="fr-FR" sz="1200" dirty="0">
                <a:solidFill>
                  <a:schemeClr val="accent6">
                    <a:lumMod val="50000"/>
                  </a:schemeClr>
                </a:solidFill>
                <a:latin typeface="Arial" pitchFamily="34" charset="0"/>
                <a:cs typeface="Arial" pitchFamily="34" charset="0"/>
              </a:rPr>
              <a:t>-   La ville de Blida est le carrefour de toutes les structures   socio-économiques  du territoire.</a:t>
            </a:r>
          </a:p>
        </p:txBody>
      </p:sp>
      <p:cxnSp>
        <p:nvCxnSpPr>
          <p:cNvPr id="29" name="Connecteur droit 28"/>
          <p:cNvCxnSpPr/>
          <p:nvPr/>
        </p:nvCxnSpPr>
        <p:spPr>
          <a:xfrm>
            <a:off x="6960682" y="3834533"/>
            <a:ext cx="0" cy="6565039"/>
          </a:xfrm>
          <a:prstGeom prst="line">
            <a:avLst/>
          </a:prstGeom>
          <a:ln w="127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30" name="Chevron 29"/>
          <p:cNvSpPr/>
          <p:nvPr/>
        </p:nvSpPr>
        <p:spPr>
          <a:xfrm>
            <a:off x="6343502" y="9811196"/>
            <a:ext cx="334257" cy="429338"/>
          </a:xfrm>
          <a:prstGeom prst="chevron">
            <a:avLst/>
          </a:prstGeom>
          <a:solidFill>
            <a:schemeClr val="accent6">
              <a:lumMod val="5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87813" tIns="43906" rIns="87813" bIns="43906" rtlCol="0" anchor="ctr"/>
          <a:lstStyle/>
          <a:p>
            <a:pPr algn="ctr"/>
            <a:endParaRPr lang="fr-FR">
              <a:solidFill>
                <a:schemeClr val="tx1"/>
              </a:solidFill>
            </a:endParaRPr>
          </a:p>
        </p:txBody>
      </p:sp>
      <p:cxnSp>
        <p:nvCxnSpPr>
          <p:cNvPr id="32" name="Connecteur droit 31"/>
          <p:cNvCxnSpPr/>
          <p:nvPr/>
        </p:nvCxnSpPr>
        <p:spPr>
          <a:xfrm>
            <a:off x="593389" y="9667180"/>
            <a:ext cx="5887260" cy="1959"/>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6823650" y="3834535"/>
            <a:ext cx="97152" cy="6561260"/>
          </a:xfrm>
          <a:prstGeom prst="rect">
            <a:avLst/>
          </a:prstGeom>
          <a:solidFill>
            <a:schemeClr val="accent6">
              <a:lumMod val="75000"/>
            </a:schemeClr>
          </a:solidFill>
          <a:ln w="12700">
            <a:solidFill>
              <a:schemeClr val="accent6">
                <a:lumMod val="75000"/>
              </a:schemeClr>
            </a:solidFill>
          </a:ln>
        </p:spPr>
        <p:style>
          <a:lnRef idx="2">
            <a:schemeClr val="accent2"/>
          </a:lnRef>
          <a:fillRef idx="1">
            <a:schemeClr val="lt1"/>
          </a:fillRef>
          <a:effectRef idx="0">
            <a:schemeClr val="accent2"/>
          </a:effectRef>
          <a:fontRef idx="minor">
            <a:schemeClr val="dk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Tree>
    <p:extLst>
      <p:ext uri="{BB962C8B-B14F-4D97-AF65-F5344CB8AC3E}">
        <p14:creationId xmlns="" xmlns:p14="http://schemas.microsoft.com/office/powerpoint/2010/main" val="2082430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55">
                                            <p:bg/>
                                          </p:spTgt>
                                        </p:tgtEl>
                                        <p:attrNameLst>
                                          <p:attrName>style.visibility</p:attrName>
                                        </p:attrNameLst>
                                      </p:cBhvr>
                                      <p:to>
                                        <p:strVal val="visible"/>
                                      </p:to>
                                    </p:set>
                                    <p:anim calcmode="lin" valueType="num">
                                      <p:cBhvr>
                                        <p:cTn id="7" dur="500" decel="50000" fill="hold">
                                          <p:stCondLst>
                                            <p:cond delay="0"/>
                                          </p:stCondLst>
                                        </p:cTn>
                                        <p:tgtEl>
                                          <p:spTgt spid="55">
                                            <p:bg/>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55">
                                            <p:bg/>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55">
                                            <p:bg/>
                                          </p:spTgt>
                                        </p:tgtEl>
                                        <p:attrNameLst>
                                          <p:attrName>ppt_w</p:attrName>
                                        </p:attrNameLst>
                                      </p:cBhvr>
                                      <p:tavLst>
                                        <p:tav tm="0">
                                          <p:val>
                                            <p:strVal val="#ppt_w*.05"/>
                                          </p:val>
                                        </p:tav>
                                        <p:tav tm="100000">
                                          <p:val>
                                            <p:strVal val="#ppt_w"/>
                                          </p:val>
                                        </p:tav>
                                      </p:tavLst>
                                    </p:anim>
                                    <p:anim calcmode="lin" valueType="num">
                                      <p:cBhvr>
                                        <p:cTn id="10" dur="1000" fill="hold"/>
                                        <p:tgtEl>
                                          <p:spTgt spid="55">
                                            <p:bg/>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55">
                                            <p:bg/>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55">
                                            <p:bg/>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55">
                                            <p:bg/>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55">
                                            <p:bg/>
                                          </p:spTgt>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55">
                                            <p:txEl>
                                              <p:pRg st="0" end="0"/>
                                            </p:txEl>
                                          </p:spTgt>
                                        </p:tgtEl>
                                        <p:attrNameLst>
                                          <p:attrName>style.visibility</p:attrName>
                                        </p:attrNameLst>
                                      </p:cBhvr>
                                      <p:to>
                                        <p:strVal val="visible"/>
                                      </p:to>
                                    </p:set>
                                    <p:anim calcmode="lin" valueType="num">
                                      <p:cBhvr>
                                        <p:cTn id="19" dur="500" decel="50000" fill="hold">
                                          <p:stCondLst>
                                            <p:cond delay="0"/>
                                          </p:stCondLst>
                                        </p:cTn>
                                        <p:tgtEl>
                                          <p:spTgt spid="55">
                                            <p:txEl>
                                              <p:pRg st="0" end="0"/>
                                            </p:txEl>
                                          </p:spTgt>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55">
                                            <p:txEl>
                                              <p:pRg st="0" end="0"/>
                                            </p:txEl>
                                          </p:spTgt>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55">
                                            <p:txEl>
                                              <p:pRg st="0" end="0"/>
                                            </p:txEl>
                                          </p:spTgt>
                                        </p:tgtEl>
                                        <p:attrNameLst>
                                          <p:attrName>ppt_w</p:attrName>
                                        </p:attrNameLst>
                                      </p:cBhvr>
                                      <p:tavLst>
                                        <p:tav tm="0">
                                          <p:val>
                                            <p:strVal val="#ppt_w*.05"/>
                                          </p:val>
                                        </p:tav>
                                        <p:tav tm="100000">
                                          <p:val>
                                            <p:strVal val="#ppt_w"/>
                                          </p:val>
                                        </p:tav>
                                      </p:tavLst>
                                    </p:anim>
                                    <p:anim calcmode="lin" valueType="num">
                                      <p:cBhvr>
                                        <p:cTn id="22" dur="1000" fill="hold"/>
                                        <p:tgtEl>
                                          <p:spTgt spid="55">
                                            <p:txEl>
                                              <p:pRg st="0" end="0"/>
                                            </p:txEl>
                                          </p:spTgt>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55">
                                            <p:txEl>
                                              <p:pRg st="0" end="0"/>
                                            </p:txEl>
                                          </p:spTgt>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55">
                                            <p:txEl>
                                              <p:pRg st="0" end="0"/>
                                            </p:txEl>
                                          </p:spTgt>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55">
                                            <p:txEl>
                                              <p:pRg st="0" end="0"/>
                                            </p:txEl>
                                          </p:spTgt>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5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rme en L 7"/>
          <p:cNvSpPr/>
          <p:nvPr/>
        </p:nvSpPr>
        <p:spPr>
          <a:xfrm rot="10800000" flipH="1" flipV="1">
            <a:off x="339350" y="9629837"/>
            <a:ext cx="596803" cy="829435"/>
          </a:xfrm>
          <a:prstGeom prst="corner">
            <a:avLst>
              <a:gd name="adj1" fmla="val 9240"/>
              <a:gd name="adj2" fmla="val 8631"/>
            </a:avLst>
          </a:prstGeom>
          <a:solidFill>
            <a:schemeClr val="tx1">
              <a:lumMod val="85000"/>
              <a:lumOff val="15000"/>
            </a:schemeClr>
          </a:solidFill>
          <a:ln w="12700">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
        <p:nvSpPr>
          <p:cNvPr id="4" name="Forme en L 3"/>
          <p:cNvSpPr/>
          <p:nvPr/>
        </p:nvSpPr>
        <p:spPr>
          <a:xfrm flipH="1" flipV="1">
            <a:off x="6199010" y="234131"/>
            <a:ext cx="693096" cy="829435"/>
          </a:xfrm>
          <a:prstGeom prst="corner">
            <a:avLst>
              <a:gd name="adj1" fmla="val 9240"/>
              <a:gd name="adj2" fmla="val 8631"/>
            </a:avLst>
          </a:prstGeom>
          <a:solidFill>
            <a:schemeClr val="tx1">
              <a:lumMod val="50000"/>
              <a:lumOff val="50000"/>
            </a:schemeClr>
          </a:solidFill>
          <a:ln w="12700">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
        <p:nvSpPr>
          <p:cNvPr id="9" name="Rectangle 8"/>
          <p:cNvSpPr/>
          <p:nvPr/>
        </p:nvSpPr>
        <p:spPr>
          <a:xfrm>
            <a:off x="353466" y="312715"/>
            <a:ext cx="6470186" cy="10083078"/>
          </a:xfrm>
          <a:prstGeom prst="rect">
            <a:avLst/>
          </a:prstGeom>
          <a:noFill/>
          <a:ln w="12700">
            <a:solidFill>
              <a:schemeClr val="tx1">
                <a:lumMod val="85000"/>
                <a:lumOff val="15000"/>
              </a:schemeClr>
            </a:solidFill>
          </a:ln>
        </p:spPr>
        <p:style>
          <a:lnRef idx="2">
            <a:schemeClr val="dk1"/>
          </a:lnRef>
          <a:fillRef idx="1">
            <a:schemeClr val="lt1"/>
          </a:fillRef>
          <a:effectRef idx="0">
            <a:schemeClr val="dk1"/>
          </a:effectRef>
          <a:fontRef idx="minor">
            <a:schemeClr val="dk1"/>
          </a:fontRef>
        </p:style>
        <p:txBody>
          <a:bodyPr lIns="87813" tIns="43906" rIns="87813" bIns="43906" rtlCol="0" anchor="ctr"/>
          <a:lstStyle/>
          <a:p>
            <a:pPr algn="ctr"/>
            <a:endParaRPr lang="ru-RU"/>
          </a:p>
        </p:txBody>
      </p:sp>
      <p:sp>
        <p:nvSpPr>
          <p:cNvPr id="17" name="Rectangle 16"/>
          <p:cNvSpPr/>
          <p:nvPr/>
        </p:nvSpPr>
        <p:spPr>
          <a:xfrm>
            <a:off x="353466" y="306201"/>
            <a:ext cx="6470186" cy="432410"/>
          </a:xfrm>
          <a:prstGeom prst="rect">
            <a:avLst/>
          </a:prstGeom>
          <a:solidFill>
            <a:schemeClr val="accent4">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87813" tIns="43906" rIns="87813" bIns="43906" rtlCol="0" anchor="ctr"/>
          <a:lstStyle/>
          <a:p>
            <a:pPr algn="ctr"/>
            <a:endParaRPr lang="fr-FR"/>
          </a:p>
        </p:txBody>
      </p:sp>
      <p:sp>
        <p:nvSpPr>
          <p:cNvPr id="18" name="Rectangle 17"/>
          <p:cNvSpPr/>
          <p:nvPr/>
        </p:nvSpPr>
        <p:spPr>
          <a:xfrm>
            <a:off x="453839" y="368969"/>
            <a:ext cx="5498223" cy="330645"/>
          </a:xfrm>
          <a:prstGeom prst="rect">
            <a:avLst/>
          </a:prstGeom>
        </p:spPr>
        <p:txBody>
          <a:bodyPr wrap="square" lIns="87813" tIns="43906" rIns="87813" bIns="43906">
            <a:spAutoFit/>
          </a:bodyPr>
          <a:lstStyle/>
          <a:p>
            <a:r>
              <a:rPr lang="fr-FR" sz="1500" dirty="0">
                <a:solidFill>
                  <a:schemeClr val="tx1">
                    <a:lumMod val="50000"/>
                    <a:lumOff val="50000"/>
                  </a:schemeClr>
                </a:solidFill>
                <a:latin typeface="Arial" pitchFamily="34" charset="0"/>
                <a:cs typeface="Arial" pitchFamily="34" charset="0"/>
              </a:rPr>
              <a:t> I-</a:t>
            </a:r>
            <a:r>
              <a:rPr lang="fr-FR" sz="1500" b="1" dirty="0">
                <a:solidFill>
                  <a:schemeClr val="accent1"/>
                </a:solidFill>
                <a:latin typeface="Arial" pitchFamily="34" charset="0"/>
                <a:cs typeface="Arial" pitchFamily="34" charset="0"/>
              </a:rPr>
              <a:t>APPROCHE URBAINE </a:t>
            </a:r>
            <a:endParaRPr lang="fr-FR" sz="1500" dirty="0"/>
          </a:p>
        </p:txBody>
      </p:sp>
      <p:sp>
        <p:nvSpPr>
          <p:cNvPr id="35" name="Espace réservé du numéro de diapositive 19"/>
          <p:cNvSpPr>
            <a:spLocks noGrp="1"/>
          </p:cNvSpPr>
          <p:nvPr>
            <p:ph type="sldNum" sz="quarter" idx="12"/>
          </p:nvPr>
        </p:nvSpPr>
        <p:spPr>
          <a:xfrm>
            <a:off x="5863463" y="9811196"/>
            <a:ext cx="402916" cy="464502"/>
          </a:xfrm>
          <a:ln>
            <a:noFill/>
          </a:ln>
        </p:spPr>
        <p:txBody>
          <a:bodyPr/>
          <a:lstStyle/>
          <a:p>
            <a:r>
              <a:rPr lang="fr-BE" dirty="0" smtClean="0">
                <a:solidFill>
                  <a:srgbClr val="8A0000"/>
                </a:solidFill>
              </a:rPr>
              <a:t>25</a:t>
            </a:r>
            <a:endParaRPr lang="fr-BE" dirty="0">
              <a:solidFill>
                <a:srgbClr val="8A0000"/>
              </a:solidFill>
            </a:endParaRPr>
          </a:p>
        </p:txBody>
      </p:sp>
      <p:sp>
        <p:nvSpPr>
          <p:cNvPr id="29" name="ZoneTexte 28"/>
          <p:cNvSpPr txBox="1"/>
          <p:nvPr/>
        </p:nvSpPr>
        <p:spPr>
          <a:xfrm>
            <a:off x="-1885643" y="918330"/>
            <a:ext cx="9980309" cy="375426"/>
          </a:xfrm>
          <a:prstGeom prst="rect">
            <a:avLst/>
          </a:prstGeom>
          <a:noFill/>
        </p:spPr>
        <p:txBody>
          <a:bodyPr wrap="square" lIns="100186" tIns="50093" rIns="100186" bIns="50093" rtlCol="0">
            <a:spAutoFit/>
          </a:bodyPr>
          <a:lstStyle/>
          <a:p>
            <a:pPr algn="ctr"/>
            <a:r>
              <a:rPr lang="fr-FR" sz="1700" b="1" dirty="0">
                <a:solidFill>
                  <a:schemeClr val="tx1">
                    <a:lumMod val="65000"/>
                    <a:lumOff val="35000"/>
                  </a:schemeClr>
                </a:solidFill>
                <a:cs typeface="Arial" pitchFamily="34" charset="0"/>
              </a:rPr>
              <a:t>8</a:t>
            </a:r>
            <a:r>
              <a:rPr lang="fr-FR" sz="1700" b="1" dirty="0" smtClean="0">
                <a:solidFill>
                  <a:schemeClr val="tx1">
                    <a:lumMod val="65000"/>
                    <a:lumOff val="35000"/>
                  </a:schemeClr>
                </a:solidFill>
                <a:cs typeface="Arial" pitchFamily="34" charset="0"/>
              </a:rPr>
              <a:t>-ZONE </a:t>
            </a:r>
            <a:r>
              <a:rPr lang="fr-FR" sz="1700" b="1" dirty="0">
                <a:solidFill>
                  <a:schemeClr val="tx1">
                    <a:lumMod val="65000"/>
                    <a:lumOff val="35000"/>
                  </a:schemeClr>
                </a:solidFill>
                <a:cs typeface="Arial" pitchFamily="34" charset="0"/>
              </a:rPr>
              <a:t>D’ÉTUDE</a:t>
            </a:r>
          </a:p>
        </p:txBody>
      </p:sp>
      <p:sp>
        <p:nvSpPr>
          <p:cNvPr id="30" name="Rectangle 29"/>
          <p:cNvSpPr/>
          <p:nvPr/>
        </p:nvSpPr>
        <p:spPr>
          <a:xfrm>
            <a:off x="620865" y="1386260"/>
            <a:ext cx="2398443" cy="343575"/>
          </a:xfrm>
          <a:prstGeom prst="rect">
            <a:avLst/>
          </a:prstGeom>
        </p:spPr>
        <p:txBody>
          <a:bodyPr wrap="none" lIns="100186" tIns="50093" rIns="100186" bIns="50093">
            <a:spAutoFit/>
          </a:bodyPr>
          <a:lstStyle/>
          <a:p>
            <a:r>
              <a:rPr lang="fr-FR" sz="1300" b="1" dirty="0">
                <a:solidFill>
                  <a:srgbClr val="C00000"/>
                </a:solidFill>
                <a:latin typeface="Arial" pitchFamily="34" charset="0"/>
                <a:cs typeface="Arial" pitchFamily="34" charset="0"/>
              </a:rPr>
              <a:t>1-choix de la zone d’étude </a:t>
            </a:r>
            <a:r>
              <a:rPr lang="fr-FR" sz="1500" b="1" dirty="0">
                <a:solidFill>
                  <a:schemeClr val="tx1">
                    <a:lumMod val="65000"/>
                    <a:lumOff val="35000"/>
                  </a:schemeClr>
                </a:solidFill>
                <a:latin typeface="Arial" pitchFamily="34" charset="0"/>
                <a:cs typeface="Arial" pitchFamily="34" charset="0"/>
              </a:rPr>
              <a:t>:</a:t>
            </a:r>
          </a:p>
        </p:txBody>
      </p:sp>
      <p:sp>
        <p:nvSpPr>
          <p:cNvPr id="32" name="Rectangle 31"/>
          <p:cNvSpPr/>
          <p:nvPr/>
        </p:nvSpPr>
        <p:spPr>
          <a:xfrm>
            <a:off x="3469079" y="1397180"/>
            <a:ext cx="4163821" cy="343575"/>
          </a:xfrm>
          <a:prstGeom prst="rect">
            <a:avLst/>
          </a:prstGeom>
        </p:spPr>
        <p:txBody>
          <a:bodyPr wrap="square" lIns="100186" tIns="50093" rIns="100186" bIns="50093">
            <a:spAutoFit/>
          </a:bodyPr>
          <a:lstStyle/>
          <a:p>
            <a:r>
              <a:rPr lang="fr-FR" sz="1300" b="1" dirty="0">
                <a:solidFill>
                  <a:srgbClr val="C00000"/>
                </a:solidFill>
                <a:latin typeface="Arial" pitchFamily="34" charset="0"/>
                <a:cs typeface="Arial" pitchFamily="34" charset="0"/>
              </a:rPr>
              <a:t>2- situation et limites du site </a:t>
            </a:r>
            <a:r>
              <a:rPr lang="fr-FR" sz="1300" b="1" dirty="0" smtClean="0">
                <a:solidFill>
                  <a:srgbClr val="C00000"/>
                </a:solidFill>
                <a:latin typeface="Arial" pitchFamily="34" charset="0"/>
                <a:cs typeface="Arial" pitchFamily="34" charset="0"/>
              </a:rPr>
              <a:t>d’étude </a:t>
            </a:r>
            <a:r>
              <a:rPr lang="fr-FR" sz="1500" b="1" dirty="0">
                <a:solidFill>
                  <a:srgbClr val="002060"/>
                </a:solidFill>
                <a:latin typeface="Arial" pitchFamily="34" charset="0"/>
                <a:cs typeface="Arial" pitchFamily="34" charset="0"/>
              </a:rPr>
              <a:t>:</a:t>
            </a:r>
          </a:p>
        </p:txBody>
      </p:sp>
      <p:sp>
        <p:nvSpPr>
          <p:cNvPr id="33" name="ZoneTexte 32"/>
          <p:cNvSpPr txBox="1"/>
          <p:nvPr/>
        </p:nvSpPr>
        <p:spPr>
          <a:xfrm>
            <a:off x="616896" y="1829222"/>
            <a:ext cx="2920125" cy="2206860"/>
          </a:xfrm>
          <a:prstGeom prst="rect">
            <a:avLst/>
          </a:prstGeom>
          <a:noFill/>
        </p:spPr>
        <p:txBody>
          <a:bodyPr wrap="square" lIns="100186" tIns="50093" rIns="100186" bIns="50093" rtlCol="0">
            <a:spAutoFit/>
          </a:bodyPr>
          <a:lstStyle/>
          <a:p>
            <a:r>
              <a:rPr lang="fr-FR" sz="1200" dirty="0" smtClean="0">
                <a:solidFill>
                  <a:schemeClr val="tx1">
                    <a:lumMod val="65000"/>
                    <a:lumOff val="35000"/>
                  </a:schemeClr>
                </a:solidFill>
                <a:latin typeface="Arial" pitchFamily="34" charset="0"/>
                <a:cs typeface="Arial" pitchFamily="34" charset="0"/>
              </a:rPr>
              <a:t>-Le </a:t>
            </a:r>
            <a:r>
              <a:rPr lang="fr-FR" sz="1200" dirty="0">
                <a:solidFill>
                  <a:schemeClr val="tx1">
                    <a:lumMod val="65000"/>
                    <a:lumOff val="35000"/>
                  </a:schemeClr>
                </a:solidFill>
                <a:latin typeface="Arial" pitchFamily="34" charset="0"/>
                <a:cs typeface="Arial" pitchFamily="34" charset="0"/>
              </a:rPr>
              <a:t>site a été </a:t>
            </a:r>
            <a:r>
              <a:rPr lang="fr-FR" sz="1200" dirty="0" smtClean="0">
                <a:solidFill>
                  <a:schemeClr val="tx1">
                    <a:lumMod val="65000"/>
                    <a:lumOff val="35000"/>
                  </a:schemeClr>
                </a:solidFill>
                <a:latin typeface="Arial" pitchFamily="34" charset="0"/>
                <a:cs typeface="Arial" pitchFamily="34" charset="0"/>
              </a:rPr>
              <a:t>choisi </a:t>
            </a:r>
            <a:r>
              <a:rPr lang="fr-FR" sz="1200" dirty="0">
                <a:solidFill>
                  <a:schemeClr val="tx1">
                    <a:lumMod val="65000"/>
                    <a:lumOff val="35000"/>
                  </a:schemeClr>
                </a:solidFill>
                <a:latin typeface="Arial" pitchFamily="34" charset="0"/>
                <a:cs typeface="Arial" pitchFamily="34" charset="0"/>
              </a:rPr>
              <a:t>pour sa position stratégique favorisant  le processus de la métropolisation de la ville de Blida , le quartier de la gare est caractérisé par un potentiel foncier </a:t>
            </a:r>
            <a:r>
              <a:rPr lang="fr-FR" sz="1200" dirty="0" smtClean="0">
                <a:solidFill>
                  <a:schemeClr val="tx1">
                    <a:lumMod val="65000"/>
                    <a:lumOff val="35000"/>
                  </a:schemeClr>
                </a:solidFill>
                <a:latin typeface="Arial" pitchFamily="34" charset="0"/>
                <a:cs typeface="Arial" pitchFamily="34" charset="0"/>
              </a:rPr>
              <a:t>et </a:t>
            </a:r>
            <a:r>
              <a:rPr lang="fr-FR" sz="1200" dirty="0">
                <a:solidFill>
                  <a:schemeClr val="tx1">
                    <a:lumMod val="65000"/>
                    <a:lumOff val="35000"/>
                  </a:schemeClr>
                </a:solidFill>
                <a:latin typeface="Arial" pitchFamily="34" charset="0"/>
                <a:cs typeface="Arial" pitchFamily="34" charset="0"/>
              </a:rPr>
              <a:t>une topographie plane  . </a:t>
            </a:r>
            <a:r>
              <a:rPr lang="fr-FR" sz="1200" dirty="0" smtClean="0">
                <a:solidFill>
                  <a:schemeClr val="tx1">
                    <a:lumMod val="65000"/>
                    <a:lumOff val="35000"/>
                  </a:schemeClr>
                </a:solidFill>
                <a:latin typeface="Arial" pitchFamily="34" charset="0"/>
                <a:cs typeface="Arial" pitchFamily="34" charset="0"/>
              </a:rPr>
              <a:t>En </a:t>
            </a:r>
            <a:r>
              <a:rPr lang="fr-FR" sz="1200" dirty="0">
                <a:solidFill>
                  <a:schemeClr val="tx1">
                    <a:lumMod val="65000"/>
                    <a:lumOff val="35000"/>
                  </a:schemeClr>
                </a:solidFill>
                <a:latin typeface="Arial" pitchFamily="34" charset="0"/>
                <a:cs typeface="Arial" pitchFamily="34" charset="0"/>
              </a:rPr>
              <a:t>plus de ces avantages </a:t>
            </a:r>
            <a:r>
              <a:rPr lang="fr-FR" sz="1200" dirty="0" smtClean="0">
                <a:solidFill>
                  <a:schemeClr val="tx1">
                    <a:lumMod val="65000"/>
                    <a:lumOff val="35000"/>
                  </a:schemeClr>
                </a:solidFill>
                <a:latin typeface="Arial" pitchFamily="34" charset="0"/>
                <a:cs typeface="Arial" pitchFamily="34" charset="0"/>
              </a:rPr>
              <a:t>cités, il </a:t>
            </a:r>
            <a:r>
              <a:rPr lang="fr-FR" sz="1200" dirty="0">
                <a:solidFill>
                  <a:schemeClr val="tx1">
                    <a:lumMod val="65000"/>
                    <a:lumOff val="35000"/>
                  </a:schemeClr>
                </a:solidFill>
                <a:latin typeface="Arial" pitchFamily="34" charset="0"/>
                <a:cs typeface="Arial" pitchFamily="34" charset="0"/>
              </a:rPr>
              <a:t>y’a des contraintes , on  cite la mal organisation de l’espace et  l’absence des équipements prestigieux ,  ce qui offre une opportunité pour  le réaménagement du tissu existant.</a:t>
            </a:r>
          </a:p>
        </p:txBody>
      </p:sp>
      <p:sp>
        <p:nvSpPr>
          <p:cNvPr id="34" name="ZoneTexte 33"/>
          <p:cNvSpPr txBox="1"/>
          <p:nvPr/>
        </p:nvSpPr>
        <p:spPr>
          <a:xfrm>
            <a:off x="3672460" y="1829226"/>
            <a:ext cx="3005299" cy="2031680"/>
          </a:xfrm>
          <a:prstGeom prst="rect">
            <a:avLst/>
          </a:prstGeom>
          <a:noFill/>
        </p:spPr>
        <p:txBody>
          <a:bodyPr wrap="square" lIns="100186" tIns="50093" rIns="100186" bIns="50093" rtlCol="0">
            <a:spAutoFit/>
          </a:bodyPr>
          <a:lstStyle/>
          <a:p>
            <a:r>
              <a:rPr lang="fr-FR" sz="1200" dirty="0">
                <a:solidFill>
                  <a:schemeClr val="tx1">
                    <a:lumMod val="65000"/>
                    <a:lumOff val="35000"/>
                  </a:schemeClr>
                </a:solidFill>
                <a:latin typeface="Arial" pitchFamily="34" charset="0"/>
                <a:cs typeface="Arial" pitchFamily="34" charset="0"/>
              </a:rPr>
              <a:t>- Le site se situe le long de l’avenue Amara Youcef  sur les  deux </a:t>
            </a:r>
            <a:r>
              <a:rPr lang="fr-FR" sz="1200" dirty="0" smtClean="0">
                <a:solidFill>
                  <a:schemeClr val="tx1">
                    <a:lumMod val="65000"/>
                    <a:lumOff val="35000"/>
                  </a:schemeClr>
                </a:solidFill>
                <a:latin typeface="Arial" pitchFamily="34" charset="0"/>
                <a:cs typeface="Arial" pitchFamily="34" charset="0"/>
              </a:rPr>
              <a:t>côtés </a:t>
            </a:r>
            <a:r>
              <a:rPr lang="fr-FR" sz="1200" dirty="0">
                <a:solidFill>
                  <a:schemeClr val="tx1">
                    <a:lumMod val="65000"/>
                    <a:lumOff val="35000"/>
                  </a:schemeClr>
                </a:solidFill>
                <a:latin typeface="Arial" pitchFamily="34" charset="0"/>
                <a:cs typeface="Arial" pitchFamily="34" charset="0"/>
              </a:rPr>
              <a:t>de ce dernier : partie droite et partie gauche définie par le POS B7 , il ‘s'étend sur une superficie de . 51274.76 </a:t>
            </a:r>
            <a:r>
              <a:rPr lang="fr-FR" sz="1200" dirty="0" smtClean="0">
                <a:solidFill>
                  <a:schemeClr val="tx1">
                    <a:lumMod val="65000"/>
                    <a:lumOff val="35000"/>
                  </a:schemeClr>
                </a:solidFill>
                <a:latin typeface="Arial" pitchFamily="34" charset="0"/>
                <a:cs typeface="Arial" pitchFamily="34" charset="0"/>
              </a:rPr>
              <a:t>m² </a:t>
            </a:r>
            <a:endParaRPr lang="fr-FR" sz="1200" dirty="0">
              <a:solidFill>
                <a:schemeClr val="tx1">
                  <a:lumMod val="65000"/>
                  <a:lumOff val="35000"/>
                </a:schemeClr>
              </a:solidFill>
              <a:latin typeface="Arial" pitchFamily="34" charset="0"/>
              <a:cs typeface="Arial" pitchFamily="34" charset="0"/>
            </a:endParaRPr>
          </a:p>
          <a:p>
            <a:r>
              <a:rPr lang="fr-FR" sz="1200" dirty="0">
                <a:solidFill>
                  <a:schemeClr val="tx1">
                    <a:lumMod val="65000"/>
                    <a:lumOff val="35000"/>
                  </a:schemeClr>
                </a:solidFill>
                <a:latin typeface="Arial" pitchFamily="34" charset="0"/>
                <a:cs typeface="Arial" pitchFamily="34" charset="0"/>
              </a:rPr>
              <a:t>-Il est limité au Nord par le réseau ferrée  , au Sud par le boulevard Mohamed </a:t>
            </a:r>
            <a:r>
              <a:rPr lang="fr-FR" sz="1200" dirty="0" smtClean="0">
                <a:solidFill>
                  <a:schemeClr val="tx1">
                    <a:lumMod val="65000"/>
                    <a:lumOff val="35000"/>
                  </a:schemeClr>
                </a:solidFill>
                <a:latin typeface="Arial" pitchFamily="34" charset="0"/>
                <a:cs typeface="Arial" pitchFamily="34" charset="0"/>
              </a:rPr>
              <a:t>Boudiaf, </a:t>
            </a:r>
            <a:r>
              <a:rPr lang="fr-FR" sz="1200" dirty="0">
                <a:solidFill>
                  <a:schemeClr val="tx1">
                    <a:lumMod val="65000"/>
                    <a:lumOff val="35000"/>
                  </a:schemeClr>
                </a:solidFill>
                <a:latin typeface="Arial" pitchFamily="34" charset="0"/>
                <a:cs typeface="Arial" pitchFamily="34" charset="0"/>
              </a:rPr>
              <a:t>L’avenue </a:t>
            </a:r>
            <a:r>
              <a:rPr lang="fr-FR" sz="1200" dirty="0" err="1">
                <a:solidFill>
                  <a:schemeClr val="tx1">
                    <a:lumMod val="65000"/>
                    <a:lumOff val="35000"/>
                  </a:schemeClr>
                </a:solidFill>
                <a:latin typeface="Arial" pitchFamily="34" charset="0"/>
                <a:cs typeface="Arial" pitchFamily="34" charset="0"/>
              </a:rPr>
              <a:t>Ouali</a:t>
            </a:r>
            <a:r>
              <a:rPr lang="fr-FR" sz="1200" dirty="0">
                <a:solidFill>
                  <a:schemeClr val="tx1">
                    <a:lumMod val="65000"/>
                    <a:lumOff val="35000"/>
                  </a:schemeClr>
                </a:solidFill>
                <a:latin typeface="Arial" pitchFamily="34" charset="0"/>
                <a:cs typeface="Arial" pitchFamily="34" charset="0"/>
              </a:rPr>
              <a:t> à l’Est  et l’habitat individuel à </a:t>
            </a:r>
            <a:r>
              <a:rPr lang="fr-FR" sz="1200" dirty="0" smtClean="0">
                <a:solidFill>
                  <a:schemeClr val="tx1">
                    <a:lumMod val="65000"/>
                    <a:lumOff val="35000"/>
                  </a:schemeClr>
                </a:solidFill>
                <a:latin typeface="Arial" pitchFamily="34" charset="0"/>
                <a:cs typeface="Arial" pitchFamily="34" charset="0"/>
              </a:rPr>
              <a:t>l’Ouest.</a:t>
            </a:r>
            <a:endParaRPr lang="fr-FR" sz="1200" dirty="0">
              <a:solidFill>
                <a:schemeClr val="tx1">
                  <a:lumMod val="65000"/>
                  <a:lumOff val="35000"/>
                </a:schemeClr>
              </a:solidFill>
              <a:latin typeface="Arial" pitchFamily="34" charset="0"/>
              <a:cs typeface="Arial" pitchFamily="34" charset="0"/>
            </a:endParaRPr>
          </a:p>
          <a:p>
            <a:pPr marL="187848" indent="-187848">
              <a:buFontTx/>
              <a:buChar char="-"/>
            </a:pPr>
            <a:endParaRPr lang="fr-FR" sz="1300" dirty="0">
              <a:latin typeface="Arial" pitchFamily="34" charset="0"/>
              <a:cs typeface="Arial" pitchFamily="34" charset="0"/>
            </a:endParaRPr>
          </a:p>
        </p:txBody>
      </p:sp>
      <p:grpSp>
        <p:nvGrpSpPr>
          <p:cNvPr id="38" name="Groupe 37"/>
          <p:cNvGrpSpPr/>
          <p:nvPr/>
        </p:nvGrpSpPr>
        <p:grpSpPr>
          <a:xfrm>
            <a:off x="500725" y="4047544"/>
            <a:ext cx="6190878" cy="5505983"/>
            <a:chOff x="250030" y="3840596"/>
            <a:chExt cx="6463975" cy="4684951"/>
          </a:xfrm>
        </p:grpSpPr>
        <p:pic>
          <p:nvPicPr>
            <p:cNvPr id="44" name="Picture 3" descr="C:\Users\imad\Documents\ouf.PN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1315592" y="4232898"/>
              <a:ext cx="4273647" cy="314804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 xmlns:a14="http://schemas.microsoft.com/office/drawing/2010/main">
                  <a:solidFill>
                    <a:srgbClr val="FFFFFF"/>
                  </a:solidFill>
                </a14:hiddenFill>
              </a:ext>
            </a:extLst>
          </p:spPr>
        </p:pic>
        <p:grpSp>
          <p:nvGrpSpPr>
            <p:cNvPr id="56" name="Groupe 22"/>
            <p:cNvGrpSpPr/>
            <p:nvPr/>
          </p:nvGrpSpPr>
          <p:grpSpPr>
            <a:xfrm>
              <a:off x="5441291" y="3840596"/>
              <a:ext cx="1205673" cy="1266586"/>
              <a:chOff x="6629931" y="193045"/>
              <a:chExt cx="2435675" cy="3742324"/>
            </a:xfrm>
          </p:grpSpPr>
          <p:pic>
            <p:nvPicPr>
              <p:cNvPr id="79" name="Picture 3"/>
              <p:cNvPicPr>
                <a:picLocks noChangeAspect="1" noChangeArrowheads="1"/>
              </p:cNvPicPr>
              <p:nvPr/>
            </p:nvPicPr>
            <p:blipFill>
              <a:blip r:embed="rId4" cstate="email"/>
              <a:srcRect/>
              <a:stretch>
                <a:fillRect/>
              </a:stretch>
            </p:blipFill>
            <p:spPr bwMode="auto">
              <a:xfrm>
                <a:off x="6629931" y="193045"/>
                <a:ext cx="2427752" cy="278354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0" name="ZoneTexte 79"/>
              <p:cNvSpPr txBox="1"/>
              <p:nvPr/>
            </p:nvSpPr>
            <p:spPr>
              <a:xfrm>
                <a:off x="6799799" y="3214688"/>
                <a:ext cx="2265807" cy="720681"/>
              </a:xfrm>
              <a:prstGeom prst="rect">
                <a:avLst/>
              </a:prstGeom>
              <a:solidFill>
                <a:schemeClr val="bg1">
                  <a:alpha val="72000"/>
                </a:schemeClr>
              </a:solidFill>
              <a:ln>
                <a:solidFill>
                  <a:schemeClr val="tx1"/>
                </a:solidFill>
              </a:ln>
            </p:spPr>
            <p:txBody>
              <a:bodyPr wrap="square" rtlCol="0">
                <a:spAutoFit/>
              </a:bodyPr>
              <a:lstStyle/>
              <a:p>
                <a:r>
                  <a:rPr lang="fr-FR" sz="1200" b="1" dirty="0">
                    <a:solidFill>
                      <a:srgbClr val="C00000"/>
                    </a:solidFill>
                  </a:rPr>
                  <a:t>Avenue  Ouali</a:t>
                </a:r>
              </a:p>
            </p:txBody>
          </p:sp>
        </p:grpSp>
        <p:grpSp>
          <p:nvGrpSpPr>
            <p:cNvPr id="57" name="Groupe 21"/>
            <p:cNvGrpSpPr/>
            <p:nvPr/>
          </p:nvGrpSpPr>
          <p:grpSpPr>
            <a:xfrm>
              <a:off x="313876" y="3982853"/>
              <a:ext cx="1254921" cy="1322106"/>
              <a:chOff x="6015468" y="642918"/>
              <a:chExt cx="2409416" cy="2738425"/>
            </a:xfrm>
          </p:grpSpPr>
          <p:pic>
            <p:nvPicPr>
              <p:cNvPr id="77" name="Picture 2" descr="F:\photo de site\DSCF3547.jpg"/>
              <p:cNvPicPr>
                <a:picLocks noChangeAspect="1" noChangeArrowheads="1"/>
              </p:cNvPicPr>
              <p:nvPr/>
            </p:nvPicPr>
            <p:blipFill>
              <a:blip r:embed="rId5" cstate="email"/>
              <a:srcRect/>
              <a:stretch>
                <a:fillRect/>
              </a:stretch>
            </p:blipFill>
            <p:spPr bwMode="auto">
              <a:xfrm>
                <a:off x="6015468" y="642918"/>
                <a:ext cx="2409416" cy="216000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8" name="ZoneTexte 77"/>
              <p:cNvSpPr txBox="1"/>
              <p:nvPr/>
            </p:nvSpPr>
            <p:spPr>
              <a:xfrm>
                <a:off x="6041587" y="2876134"/>
                <a:ext cx="2383297" cy="505209"/>
              </a:xfrm>
              <a:prstGeom prst="rect">
                <a:avLst/>
              </a:prstGeom>
              <a:solidFill>
                <a:schemeClr val="bg1">
                  <a:alpha val="76000"/>
                </a:schemeClr>
              </a:solidFill>
              <a:ln>
                <a:solidFill>
                  <a:schemeClr val="tx1"/>
                </a:solidFill>
              </a:ln>
            </p:spPr>
            <p:txBody>
              <a:bodyPr wrap="square" rtlCol="0">
                <a:spAutoFit/>
              </a:bodyPr>
              <a:lstStyle/>
              <a:p>
                <a:r>
                  <a:rPr lang="fr-FR" sz="1200" b="1" dirty="0">
                    <a:solidFill>
                      <a:srgbClr val="C00000"/>
                    </a:solidFill>
                  </a:rPr>
                  <a:t>Chemin de fer</a:t>
                </a:r>
              </a:p>
            </p:txBody>
          </p:sp>
        </p:grpSp>
        <p:grpSp>
          <p:nvGrpSpPr>
            <p:cNvPr id="58" name="Groupe 27"/>
            <p:cNvGrpSpPr/>
            <p:nvPr/>
          </p:nvGrpSpPr>
          <p:grpSpPr>
            <a:xfrm>
              <a:off x="250030" y="5891290"/>
              <a:ext cx="1256922" cy="1388349"/>
              <a:chOff x="-52115" y="3714752"/>
              <a:chExt cx="2740115" cy="2929481"/>
            </a:xfrm>
          </p:grpSpPr>
          <p:pic>
            <p:nvPicPr>
              <p:cNvPr id="75" name="Picture 2"/>
              <p:cNvPicPr>
                <a:picLocks noChangeAspect="1" noChangeArrowheads="1"/>
              </p:cNvPicPr>
              <p:nvPr/>
            </p:nvPicPr>
            <p:blipFill>
              <a:blip r:embed="rId6" cstate="email"/>
              <a:srcRect/>
              <a:stretch>
                <a:fillRect/>
              </a:stretch>
            </p:blipFill>
            <p:spPr bwMode="auto">
              <a:xfrm>
                <a:off x="0" y="3714752"/>
                <a:ext cx="2688000" cy="2016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6" name="ZoneTexte 75"/>
              <p:cNvSpPr txBox="1"/>
              <p:nvPr/>
            </p:nvSpPr>
            <p:spPr>
              <a:xfrm>
                <a:off x="-52115" y="5786451"/>
                <a:ext cx="2740113" cy="857782"/>
              </a:xfrm>
              <a:prstGeom prst="rect">
                <a:avLst/>
              </a:prstGeom>
              <a:solidFill>
                <a:schemeClr val="bg1">
                  <a:alpha val="82000"/>
                </a:schemeClr>
              </a:solidFill>
              <a:ln>
                <a:solidFill>
                  <a:schemeClr val="tx1"/>
                </a:solidFill>
              </a:ln>
            </p:spPr>
            <p:txBody>
              <a:bodyPr wrap="square" rtlCol="0">
                <a:spAutoFit/>
              </a:bodyPr>
              <a:lstStyle/>
              <a:p>
                <a:r>
                  <a:rPr lang="fr-FR" sz="1200" b="1" dirty="0">
                    <a:solidFill>
                      <a:srgbClr val="C00000"/>
                    </a:solidFill>
                  </a:rPr>
                  <a:t>Habitat individuel</a:t>
                </a:r>
              </a:p>
            </p:txBody>
          </p:sp>
        </p:grpSp>
        <p:grpSp>
          <p:nvGrpSpPr>
            <p:cNvPr id="59" name="Groupe 58"/>
            <p:cNvGrpSpPr/>
            <p:nvPr/>
          </p:nvGrpSpPr>
          <p:grpSpPr>
            <a:xfrm>
              <a:off x="278897" y="7458115"/>
              <a:ext cx="6435108" cy="1067432"/>
              <a:chOff x="285118" y="7485688"/>
              <a:chExt cx="6435108" cy="1200600"/>
            </a:xfrm>
          </p:grpSpPr>
          <p:sp>
            <p:nvSpPr>
              <p:cNvPr id="63" name="Ellipse 62"/>
              <p:cNvSpPr/>
              <p:nvPr/>
            </p:nvSpPr>
            <p:spPr>
              <a:xfrm>
                <a:off x="785445" y="7704348"/>
                <a:ext cx="504056" cy="288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4" name="Rectangle 63"/>
              <p:cNvSpPr/>
              <p:nvPr/>
            </p:nvSpPr>
            <p:spPr>
              <a:xfrm>
                <a:off x="285118" y="7485688"/>
                <a:ext cx="6435108" cy="12006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65" name="Connecteur droit 64"/>
              <p:cNvCxnSpPr/>
              <p:nvPr/>
            </p:nvCxnSpPr>
            <p:spPr>
              <a:xfrm>
                <a:off x="863390" y="8244408"/>
                <a:ext cx="348165"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6" name="Connecteur droit 65"/>
              <p:cNvCxnSpPr/>
              <p:nvPr/>
            </p:nvCxnSpPr>
            <p:spPr>
              <a:xfrm>
                <a:off x="4631311" y="8244408"/>
                <a:ext cx="348165" cy="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7" name="Connecteur droit 66"/>
              <p:cNvCxnSpPr/>
              <p:nvPr/>
            </p:nvCxnSpPr>
            <p:spPr>
              <a:xfrm>
                <a:off x="4631311" y="7848364"/>
                <a:ext cx="348165" cy="0"/>
              </a:xfrm>
              <a:prstGeom prst="line">
                <a:avLst/>
              </a:prstGeom>
              <a:ln w="19050">
                <a:solidFill>
                  <a:srgbClr val="E395DD"/>
                </a:solidFill>
              </a:ln>
            </p:spPr>
            <p:style>
              <a:lnRef idx="1">
                <a:schemeClr val="accent1"/>
              </a:lnRef>
              <a:fillRef idx="0">
                <a:schemeClr val="accent1"/>
              </a:fillRef>
              <a:effectRef idx="0">
                <a:schemeClr val="accent1"/>
              </a:effectRef>
              <a:fontRef idx="minor">
                <a:schemeClr val="tx1"/>
              </a:fontRef>
            </p:style>
          </p:cxnSp>
          <p:cxnSp>
            <p:nvCxnSpPr>
              <p:cNvPr id="68" name="Connecteur droit 67"/>
              <p:cNvCxnSpPr/>
              <p:nvPr/>
            </p:nvCxnSpPr>
            <p:spPr>
              <a:xfrm>
                <a:off x="2724575" y="8244408"/>
                <a:ext cx="348165" cy="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69" name="Connecteur droit 68"/>
              <p:cNvCxnSpPr/>
              <p:nvPr/>
            </p:nvCxnSpPr>
            <p:spPr>
              <a:xfrm>
                <a:off x="2712969" y="7848364"/>
                <a:ext cx="348165" cy="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sp>
            <p:nvSpPr>
              <p:cNvPr id="70" name="ZoneTexte 69"/>
              <p:cNvSpPr txBox="1"/>
              <p:nvPr/>
            </p:nvSpPr>
            <p:spPr>
              <a:xfrm>
                <a:off x="1315593" y="7704347"/>
                <a:ext cx="1177303" cy="426756"/>
              </a:xfrm>
              <a:prstGeom prst="rect">
                <a:avLst/>
              </a:prstGeom>
              <a:noFill/>
            </p:spPr>
            <p:txBody>
              <a:bodyPr wrap="square" rtlCol="0">
                <a:spAutoFit/>
              </a:bodyPr>
              <a:lstStyle/>
              <a:p>
                <a:r>
                  <a:rPr lang="fr-FR" sz="1100" dirty="0">
                    <a:solidFill>
                      <a:schemeClr val="tx1">
                        <a:lumMod val="65000"/>
                        <a:lumOff val="35000"/>
                      </a:schemeClr>
                    </a:solidFill>
                  </a:rPr>
                  <a:t>La gare ferroviaire</a:t>
                </a:r>
              </a:p>
            </p:txBody>
          </p:sp>
          <p:sp>
            <p:nvSpPr>
              <p:cNvPr id="71" name="ZoneTexte 70"/>
              <p:cNvSpPr txBox="1"/>
              <p:nvPr/>
            </p:nvSpPr>
            <p:spPr>
              <a:xfrm>
                <a:off x="1313725" y="8102967"/>
                <a:ext cx="1177303" cy="259102"/>
              </a:xfrm>
              <a:prstGeom prst="rect">
                <a:avLst/>
              </a:prstGeom>
              <a:noFill/>
            </p:spPr>
            <p:txBody>
              <a:bodyPr wrap="square" rtlCol="0">
                <a:spAutoFit/>
              </a:bodyPr>
              <a:lstStyle/>
              <a:p>
                <a:r>
                  <a:rPr lang="fr-FR" sz="1100" dirty="0">
                    <a:solidFill>
                      <a:schemeClr val="tx1">
                        <a:lumMod val="65000"/>
                        <a:lumOff val="35000"/>
                      </a:schemeClr>
                    </a:solidFill>
                  </a:rPr>
                  <a:t>Chemin de fer </a:t>
                </a:r>
              </a:p>
            </p:txBody>
          </p:sp>
          <p:sp>
            <p:nvSpPr>
              <p:cNvPr id="72" name="ZoneTexte 71"/>
              <p:cNvSpPr txBox="1"/>
              <p:nvPr/>
            </p:nvSpPr>
            <p:spPr>
              <a:xfrm>
                <a:off x="3130806" y="7725253"/>
                <a:ext cx="1500505" cy="259102"/>
              </a:xfrm>
              <a:prstGeom prst="rect">
                <a:avLst/>
              </a:prstGeom>
              <a:noFill/>
            </p:spPr>
            <p:txBody>
              <a:bodyPr wrap="square" rtlCol="0">
                <a:spAutoFit/>
              </a:bodyPr>
              <a:lstStyle/>
              <a:p>
                <a:r>
                  <a:rPr lang="fr-FR" sz="1100" dirty="0">
                    <a:solidFill>
                      <a:schemeClr val="tx1">
                        <a:lumMod val="65000"/>
                        <a:lumOff val="35000"/>
                      </a:schemeClr>
                    </a:solidFill>
                  </a:rPr>
                  <a:t>Boulevard  M Boudiaf</a:t>
                </a:r>
              </a:p>
            </p:txBody>
          </p:sp>
          <p:sp>
            <p:nvSpPr>
              <p:cNvPr id="73" name="ZoneTexte 72"/>
              <p:cNvSpPr txBox="1"/>
              <p:nvPr/>
            </p:nvSpPr>
            <p:spPr>
              <a:xfrm>
                <a:off x="5151727" y="7725253"/>
                <a:ext cx="1177303" cy="426756"/>
              </a:xfrm>
              <a:prstGeom prst="rect">
                <a:avLst/>
              </a:prstGeom>
              <a:noFill/>
            </p:spPr>
            <p:txBody>
              <a:bodyPr wrap="square" rtlCol="0">
                <a:spAutoFit/>
              </a:bodyPr>
              <a:lstStyle/>
              <a:p>
                <a:r>
                  <a:rPr lang="fr-FR" sz="1100" dirty="0">
                    <a:solidFill>
                      <a:schemeClr val="tx1">
                        <a:lumMod val="65000"/>
                        <a:lumOff val="35000"/>
                      </a:schemeClr>
                    </a:solidFill>
                  </a:rPr>
                  <a:t>Habitat individuel</a:t>
                </a:r>
              </a:p>
            </p:txBody>
          </p:sp>
          <p:sp>
            <p:nvSpPr>
              <p:cNvPr id="74" name="ZoneTexte 73"/>
              <p:cNvSpPr txBox="1"/>
              <p:nvPr/>
            </p:nvSpPr>
            <p:spPr>
              <a:xfrm>
                <a:off x="5155126" y="8083242"/>
                <a:ext cx="1177303" cy="259102"/>
              </a:xfrm>
              <a:prstGeom prst="rect">
                <a:avLst/>
              </a:prstGeom>
              <a:noFill/>
            </p:spPr>
            <p:txBody>
              <a:bodyPr wrap="square" rtlCol="0">
                <a:spAutoFit/>
              </a:bodyPr>
              <a:lstStyle/>
              <a:p>
                <a:r>
                  <a:rPr lang="fr-FR" sz="1100" dirty="0">
                    <a:solidFill>
                      <a:schemeClr val="tx1">
                        <a:lumMod val="65000"/>
                        <a:lumOff val="35000"/>
                      </a:schemeClr>
                    </a:solidFill>
                  </a:rPr>
                  <a:t>Avenue </a:t>
                </a:r>
                <a:r>
                  <a:rPr lang="fr-FR" sz="1100" dirty="0" err="1">
                    <a:solidFill>
                      <a:schemeClr val="tx1">
                        <a:lumMod val="65000"/>
                        <a:lumOff val="35000"/>
                      </a:schemeClr>
                    </a:solidFill>
                  </a:rPr>
                  <a:t>Ouali</a:t>
                </a:r>
                <a:r>
                  <a:rPr lang="fr-FR" sz="1100" dirty="0">
                    <a:solidFill>
                      <a:schemeClr val="tx1">
                        <a:lumMod val="65000"/>
                        <a:lumOff val="35000"/>
                      </a:schemeClr>
                    </a:solidFill>
                  </a:rPr>
                  <a:t> </a:t>
                </a:r>
              </a:p>
            </p:txBody>
          </p:sp>
        </p:grpSp>
        <p:grpSp>
          <p:nvGrpSpPr>
            <p:cNvPr id="60" name="Groupe 15"/>
            <p:cNvGrpSpPr/>
            <p:nvPr/>
          </p:nvGrpSpPr>
          <p:grpSpPr>
            <a:xfrm>
              <a:off x="5366106" y="5806918"/>
              <a:ext cx="1280856" cy="1548583"/>
              <a:chOff x="-179278" y="3316659"/>
              <a:chExt cx="2205549" cy="4662266"/>
            </a:xfrm>
          </p:grpSpPr>
          <p:sp>
            <p:nvSpPr>
              <p:cNvPr id="61" name="ZoneTexte 60"/>
              <p:cNvSpPr txBox="1"/>
              <p:nvPr/>
            </p:nvSpPr>
            <p:spPr>
              <a:xfrm>
                <a:off x="-175840" y="6387850"/>
                <a:ext cx="2202111" cy="1591075"/>
              </a:xfrm>
              <a:prstGeom prst="rect">
                <a:avLst/>
              </a:prstGeom>
              <a:solidFill>
                <a:schemeClr val="bg1">
                  <a:alpha val="76000"/>
                </a:schemeClr>
              </a:solidFill>
              <a:ln>
                <a:solidFill>
                  <a:schemeClr val="tx1"/>
                </a:solidFill>
              </a:ln>
            </p:spPr>
            <p:txBody>
              <a:bodyPr wrap="square" rtlCol="0">
                <a:spAutoFit/>
              </a:bodyPr>
              <a:lstStyle/>
              <a:p>
                <a:r>
                  <a:rPr lang="fr-FR" sz="1100" b="1" dirty="0">
                    <a:solidFill>
                      <a:srgbClr val="C00000"/>
                    </a:solidFill>
                  </a:rPr>
                  <a:t>Boulevard Mohamed </a:t>
                </a:r>
              </a:p>
              <a:p>
                <a:r>
                  <a:rPr lang="fr-FR" sz="1100" b="1" dirty="0">
                    <a:solidFill>
                      <a:srgbClr val="C00000"/>
                    </a:solidFill>
                  </a:rPr>
                  <a:t>  Boudiaf </a:t>
                </a:r>
              </a:p>
            </p:txBody>
          </p:sp>
          <p:pic>
            <p:nvPicPr>
              <p:cNvPr id="62" name="Picture 2" descr="F:\photo de site\DSCF3565.jpg"/>
              <p:cNvPicPr>
                <a:picLocks noChangeAspect="1" noChangeArrowheads="1"/>
              </p:cNvPicPr>
              <p:nvPr/>
            </p:nvPicPr>
            <p:blipFill>
              <a:blip r:embed="rId7" cstate="email"/>
              <a:srcRect/>
              <a:stretch>
                <a:fillRect/>
              </a:stretch>
            </p:blipFill>
            <p:spPr bwMode="auto">
              <a:xfrm rot="5400000">
                <a:off x="-544866" y="3682247"/>
                <a:ext cx="2924695" cy="219351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pSp>
      </p:grpSp>
      <p:sp>
        <p:nvSpPr>
          <p:cNvPr id="81" name="ZoneTexte 80"/>
          <p:cNvSpPr txBox="1"/>
          <p:nvPr/>
        </p:nvSpPr>
        <p:spPr>
          <a:xfrm>
            <a:off x="3271115" y="8923411"/>
            <a:ext cx="1437110" cy="266959"/>
          </a:xfrm>
          <a:prstGeom prst="rect">
            <a:avLst/>
          </a:prstGeom>
          <a:noFill/>
        </p:spPr>
        <p:txBody>
          <a:bodyPr wrap="square" lIns="87828" tIns="43914" rIns="87828" bIns="43914" rtlCol="0">
            <a:spAutoFit/>
          </a:bodyPr>
          <a:lstStyle/>
          <a:p>
            <a:r>
              <a:rPr lang="fr-FR" sz="1100" dirty="0">
                <a:solidFill>
                  <a:schemeClr val="tx1">
                    <a:lumMod val="65000"/>
                    <a:lumOff val="35000"/>
                  </a:schemeClr>
                </a:solidFill>
              </a:rPr>
              <a:t>Avenue Amara Youcef</a:t>
            </a:r>
          </a:p>
        </p:txBody>
      </p:sp>
      <p:cxnSp>
        <p:nvCxnSpPr>
          <p:cNvPr id="45" name="Connecteur droit 44"/>
          <p:cNvCxnSpPr/>
          <p:nvPr/>
        </p:nvCxnSpPr>
        <p:spPr>
          <a:xfrm>
            <a:off x="6960682" y="3834533"/>
            <a:ext cx="0" cy="6565039"/>
          </a:xfrm>
          <a:prstGeom prst="line">
            <a:avLst/>
          </a:prstGeom>
          <a:ln w="127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46" name="Chevron 45"/>
          <p:cNvSpPr/>
          <p:nvPr/>
        </p:nvSpPr>
        <p:spPr>
          <a:xfrm>
            <a:off x="6343502" y="9811196"/>
            <a:ext cx="334257" cy="429338"/>
          </a:xfrm>
          <a:prstGeom prst="chevron">
            <a:avLst/>
          </a:prstGeom>
          <a:solidFill>
            <a:schemeClr val="accent6">
              <a:lumMod val="5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87813" tIns="43906" rIns="87813" bIns="43906" rtlCol="0" anchor="ctr"/>
          <a:lstStyle/>
          <a:p>
            <a:pPr algn="ctr"/>
            <a:endParaRPr lang="fr-FR">
              <a:solidFill>
                <a:schemeClr val="tx1"/>
              </a:solidFill>
            </a:endParaRPr>
          </a:p>
        </p:txBody>
      </p:sp>
      <p:cxnSp>
        <p:nvCxnSpPr>
          <p:cNvPr id="47" name="Connecteur droit 46"/>
          <p:cNvCxnSpPr/>
          <p:nvPr/>
        </p:nvCxnSpPr>
        <p:spPr>
          <a:xfrm>
            <a:off x="593389" y="9667180"/>
            <a:ext cx="5887260" cy="1959"/>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48" name="Rectangle 47"/>
          <p:cNvSpPr/>
          <p:nvPr/>
        </p:nvSpPr>
        <p:spPr>
          <a:xfrm>
            <a:off x="6823650" y="3834535"/>
            <a:ext cx="97152" cy="6561260"/>
          </a:xfrm>
          <a:prstGeom prst="rect">
            <a:avLst/>
          </a:prstGeom>
          <a:solidFill>
            <a:schemeClr val="accent6">
              <a:lumMod val="75000"/>
            </a:schemeClr>
          </a:solidFill>
          <a:ln w="12700">
            <a:solidFill>
              <a:schemeClr val="accent6">
                <a:lumMod val="75000"/>
              </a:schemeClr>
            </a:solidFill>
          </a:ln>
        </p:spPr>
        <p:style>
          <a:lnRef idx="2">
            <a:schemeClr val="accent2"/>
          </a:lnRef>
          <a:fillRef idx="1">
            <a:schemeClr val="lt1"/>
          </a:fillRef>
          <a:effectRef idx="0">
            <a:schemeClr val="accent2"/>
          </a:effectRef>
          <a:fontRef idx="minor">
            <a:schemeClr val="dk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Tree>
    <p:extLst>
      <p:ext uri="{BB962C8B-B14F-4D97-AF65-F5344CB8AC3E}">
        <p14:creationId xmlns="" xmlns:p14="http://schemas.microsoft.com/office/powerpoint/2010/main" val="39371070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rme en L 7"/>
          <p:cNvSpPr/>
          <p:nvPr/>
        </p:nvSpPr>
        <p:spPr>
          <a:xfrm rot="10800000" flipH="1" flipV="1">
            <a:off x="288082" y="9629837"/>
            <a:ext cx="596803" cy="829435"/>
          </a:xfrm>
          <a:prstGeom prst="corner">
            <a:avLst>
              <a:gd name="adj1" fmla="val 9240"/>
              <a:gd name="adj2" fmla="val 8631"/>
            </a:avLst>
          </a:prstGeom>
          <a:solidFill>
            <a:schemeClr val="tx1">
              <a:lumMod val="85000"/>
              <a:lumOff val="15000"/>
            </a:schemeClr>
          </a:solidFill>
          <a:ln w="12700">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
        <p:nvSpPr>
          <p:cNvPr id="4" name="Forme en L 3"/>
          <p:cNvSpPr/>
          <p:nvPr/>
        </p:nvSpPr>
        <p:spPr>
          <a:xfrm flipH="1" flipV="1">
            <a:off x="6199010" y="234131"/>
            <a:ext cx="693096" cy="829435"/>
          </a:xfrm>
          <a:prstGeom prst="corner">
            <a:avLst>
              <a:gd name="adj1" fmla="val 9240"/>
              <a:gd name="adj2" fmla="val 8631"/>
            </a:avLst>
          </a:prstGeom>
          <a:solidFill>
            <a:schemeClr val="tx1">
              <a:lumMod val="50000"/>
              <a:lumOff val="50000"/>
            </a:schemeClr>
          </a:solidFill>
          <a:ln w="12700">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
        <p:nvSpPr>
          <p:cNvPr id="9" name="Rectangle 8"/>
          <p:cNvSpPr/>
          <p:nvPr/>
        </p:nvSpPr>
        <p:spPr>
          <a:xfrm>
            <a:off x="353466" y="312715"/>
            <a:ext cx="6470186" cy="10083078"/>
          </a:xfrm>
          <a:prstGeom prst="rect">
            <a:avLst/>
          </a:prstGeom>
          <a:noFill/>
          <a:ln w="12700">
            <a:solidFill>
              <a:schemeClr val="tx1">
                <a:lumMod val="85000"/>
                <a:lumOff val="15000"/>
              </a:schemeClr>
            </a:solidFill>
          </a:ln>
        </p:spPr>
        <p:style>
          <a:lnRef idx="2">
            <a:schemeClr val="dk1"/>
          </a:lnRef>
          <a:fillRef idx="1">
            <a:schemeClr val="lt1"/>
          </a:fillRef>
          <a:effectRef idx="0">
            <a:schemeClr val="dk1"/>
          </a:effectRef>
          <a:fontRef idx="minor">
            <a:schemeClr val="dk1"/>
          </a:fontRef>
        </p:style>
        <p:txBody>
          <a:bodyPr lIns="87813" tIns="43906" rIns="87813" bIns="43906" rtlCol="0" anchor="ctr"/>
          <a:lstStyle/>
          <a:p>
            <a:pPr algn="ctr"/>
            <a:endParaRPr lang="ru-RU"/>
          </a:p>
        </p:txBody>
      </p:sp>
      <p:sp>
        <p:nvSpPr>
          <p:cNvPr id="17" name="Rectangle 16"/>
          <p:cNvSpPr/>
          <p:nvPr/>
        </p:nvSpPr>
        <p:spPr>
          <a:xfrm>
            <a:off x="353466" y="306201"/>
            <a:ext cx="6470186" cy="432410"/>
          </a:xfrm>
          <a:prstGeom prst="rect">
            <a:avLst/>
          </a:prstGeom>
          <a:solidFill>
            <a:schemeClr val="accent4">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87813" tIns="43906" rIns="87813" bIns="43906" rtlCol="0" anchor="ctr"/>
          <a:lstStyle/>
          <a:p>
            <a:pPr algn="ctr"/>
            <a:endParaRPr lang="fr-FR"/>
          </a:p>
        </p:txBody>
      </p:sp>
      <p:sp>
        <p:nvSpPr>
          <p:cNvPr id="18" name="Rectangle 17"/>
          <p:cNvSpPr/>
          <p:nvPr/>
        </p:nvSpPr>
        <p:spPr>
          <a:xfrm>
            <a:off x="453839" y="368969"/>
            <a:ext cx="5498223" cy="330645"/>
          </a:xfrm>
          <a:prstGeom prst="rect">
            <a:avLst/>
          </a:prstGeom>
        </p:spPr>
        <p:txBody>
          <a:bodyPr wrap="square" lIns="87813" tIns="43906" rIns="87813" bIns="43906">
            <a:spAutoFit/>
          </a:bodyPr>
          <a:lstStyle/>
          <a:p>
            <a:r>
              <a:rPr lang="fr-FR" sz="1500" dirty="0">
                <a:solidFill>
                  <a:schemeClr val="tx1">
                    <a:lumMod val="50000"/>
                    <a:lumOff val="50000"/>
                  </a:schemeClr>
                </a:solidFill>
                <a:latin typeface="Arial" pitchFamily="34" charset="0"/>
                <a:cs typeface="Arial" pitchFamily="34" charset="0"/>
              </a:rPr>
              <a:t> I-</a:t>
            </a:r>
            <a:r>
              <a:rPr lang="fr-FR" sz="1500" b="1" dirty="0">
                <a:solidFill>
                  <a:schemeClr val="accent1"/>
                </a:solidFill>
                <a:latin typeface="Arial" pitchFamily="34" charset="0"/>
                <a:cs typeface="Arial" pitchFamily="34" charset="0"/>
              </a:rPr>
              <a:t>APPROCHE URBAINE </a:t>
            </a:r>
            <a:endParaRPr lang="fr-FR" sz="1500" dirty="0"/>
          </a:p>
        </p:txBody>
      </p:sp>
      <p:sp>
        <p:nvSpPr>
          <p:cNvPr id="35" name="Espace réservé du numéro de diapositive 19"/>
          <p:cNvSpPr>
            <a:spLocks noGrp="1"/>
          </p:cNvSpPr>
          <p:nvPr>
            <p:ph type="sldNum" sz="quarter" idx="12"/>
          </p:nvPr>
        </p:nvSpPr>
        <p:spPr>
          <a:xfrm>
            <a:off x="5863463" y="9811196"/>
            <a:ext cx="402916" cy="464502"/>
          </a:xfrm>
          <a:ln>
            <a:noFill/>
          </a:ln>
        </p:spPr>
        <p:txBody>
          <a:bodyPr/>
          <a:lstStyle/>
          <a:p>
            <a:r>
              <a:rPr lang="fr-BE" dirty="0" smtClean="0">
                <a:solidFill>
                  <a:srgbClr val="8A0000"/>
                </a:solidFill>
              </a:rPr>
              <a:t>26</a:t>
            </a:r>
            <a:endParaRPr lang="fr-BE" dirty="0">
              <a:solidFill>
                <a:srgbClr val="8A0000"/>
              </a:solidFill>
            </a:endParaRPr>
          </a:p>
        </p:txBody>
      </p:sp>
      <p:sp>
        <p:nvSpPr>
          <p:cNvPr id="45" name="Rectangle 44"/>
          <p:cNvSpPr/>
          <p:nvPr/>
        </p:nvSpPr>
        <p:spPr>
          <a:xfrm>
            <a:off x="575159" y="1341367"/>
            <a:ext cx="3004378" cy="311724"/>
          </a:xfrm>
          <a:prstGeom prst="rect">
            <a:avLst/>
          </a:prstGeom>
        </p:spPr>
        <p:txBody>
          <a:bodyPr wrap="none" lIns="100186" tIns="50093" rIns="100186" bIns="50093">
            <a:spAutoFit/>
          </a:bodyPr>
          <a:lstStyle/>
          <a:p>
            <a:pPr algn="ctr"/>
            <a:r>
              <a:rPr lang="fr-FR" sz="1300" b="1" dirty="0">
                <a:solidFill>
                  <a:srgbClr val="C00000"/>
                </a:solidFill>
                <a:latin typeface="Arial" pitchFamily="34" charset="0"/>
                <a:cs typeface="Arial" pitchFamily="34" charset="0"/>
              </a:rPr>
              <a:t>3- Morphologie de la zone d’étude </a:t>
            </a:r>
            <a:r>
              <a:rPr lang="fr-FR" sz="1300" b="1" dirty="0">
                <a:solidFill>
                  <a:srgbClr val="002060"/>
                </a:solidFill>
                <a:latin typeface="Arial" pitchFamily="34" charset="0"/>
                <a:cs typeface="Arial" pitchFamily="34" charset="0"/>
              </a:rPr>
              <a:t>:</a:t>
            </a:r>
            <a:endParaRPr lang="fr-FR" sz="1500" b="1" dirty="0">
              <a:solidFill>
                <a:srgbClr val="002060"/>
              </a:solidFill>
              <a:latin typeface="Arial" pitchFamily="34" charset="0"/>
              <a:cs typeface="Arial" pitchFamily="34" charset="0"/>
            </a:endParaRPr>
          </a:p>
        </p:txBody>
      </p:sp>
      <p:sp>
        <p:nvSpPr>
          <p:cNvPr id="46" name="ZoneTexte 45"/>
          <p:cNvSpPr txBox="1"/>
          <p:nvPr/>
        </p:nvSpPr>
        <p:spPr>
          <a:xfrm>
            <a:off x="583747" y="1640661"/>
            <a:ext cx="3219337" cy="1963213"/>
          </a:xfrm>
          <a:prstGeom prst="rect">
            <a:avLst/>
          </a:prstGeom>
          <a:noFill/>
        </p:spPr>
        <p:txBody>
          <a:bodyPr wrap="square" lIns="100186" tIns="50093" rIns="100186" bIns="50093" rtlCol="0">
            <a:spAutoFit/>
          </a:bodyPr>
          <a:lstStyle/>
          <a:p>
            <a:r>
              <a:rPr lang="fr-FR" sz="1200" dirty="0" smtClean="0">
                <a:solidFill>
                  <a:schemeClr val="tx1">
                    <a:lumMod val="75000"/>
                    <a:lumOff val="25000"/>
                  </a:schemeClr>
                </a:solidFill>
                <a:latin typeface="Arial" pitchFamily="34" charset="0"/>
                <a:cs typeface="Arial" pitchFamily="34" charset="0"/>
              </a:rPr>
              <a:t>-La </a:t>
            </a:r>
            <a:r>
              <a:rPr lang="fr-FR" sz="1200" dirty="0">
                <a:solidFill>
                  <a:schemeClr val="tx1">
                    <a:lumMod val="75000"/>
                    <a:lumOff val="25000"/>
                  </a:schemeClr>
                </a:solidFill>
                <a:latin typeface="Arial" pitchFamily="34" charset="0"/>
                <a:cs typeface="Arial" pitchFamily="34" charset="0"/>
              </a:rPr>
              <a:t>topographie du site est constituée d’une plaine et d’un encastrement ( pente douce de 3% ce qui en fait un site plat dans son </a:t>
            </a:r>
            <a:r>
              <a:rPr lang="fr-FR" sz="1200" dirty="0" smtClean="0">
                <a:solidFill>
                  <a:schemeClr val="tx1">
                    <a:lumMod val="75000"/>
                    <a:lumOff val="25000"/>
                  </a:schemeClr>
                </a:solidFill>
                <a:latin typeface="Arial" pitchFamily="34" charset="0"/>
                <a:cs typeface="Arial" pitchFamily="34" charset="0"/>
              </a:rPr>
              <a:t>ensemble. </a:t>
            </a:r>
            <a:r>
              <a:rPr lang="fr-FR" sz="1200" dirty="0">
                <a:solidFill>
                  <a:schemeClr val="tx1">
                    <a:lumMod val="75000"/>
                    <a:lumOff val="25000"/>
                  </a:schemeClr>
                </a:solidFill>
                <a:latin typeface="Arial" pitchFamily="34" charset="0"/>
                <a:cs typeface="Arial" pitchFamily="34" charset="0"/>
              </a:rPr>
              <a:t>La pente commence à augmenter dès qu’on s’approche des hauteurs de </a:t>
            </a:r>
            <a:r>
              <a:rPr lang="fr-FR" sz="1200" dirty="0" err="1" smtClean="0">
                <a:solidFill>
                  <a:schemeClr val="tx1">
                    <a:lumMod val="75000"/>
                    <a:lumOff val="25000"/>
                  </a:schemeClr>
                </a:solidFill>
                <a:latin typeface="Arial" pitchFamily="34" charset="0"/>
                <a:cs typeface="Arial" pitchFamily="34" charset="0"/>
              </a:rPr>
              <a:t>Chréa</a:t>
            </a:r>
            <a:r>
              <a:rPr lang="fr-FR" sz="1200" dirty="0" smtClean="0">
                <a:solidFill>
                  <a:schemeClr val="tx1">
                    <a:lumMod val="75000"/>
                    <a:lumOff val="25000"/>
                  </a:schemeClr>
                </a:solidFill>
                <a:latin typeface="Arial" pitchFamily="34" charset="0"/>
                <a:cs typeface="Arial" pitchFamily="34" charset="0"/>
              </a:rPr>
              <a:t>.</a:t>
            </a:r>
            <a:endParaRPr lang="fr-FR" sz="1200" dirty="0">
              <a:solidFill>
                <a:schemeClr val="tx1">
                  <a:lumMod val="75000"/>
                  <a:lumOff val="25000"/>
                </a:schemeClr>
              </a:solidFill>
              <a:latin typeface="Arial" pitchFamily="34" charset="0"/>
              <a:cs typeface="Arial" pitchFamily="34" charset="0"/>
            </a:endParaRPr>
          </a:p>
          <a:p>
            <a:r>
              <a:rPr lang="fr-FR" sz="1200" dirty="0">
                <a:solidFill>
                  <a:schemeClr val="tx1">
                    <a:lumMod val="75000"/>
                    <a:lumOff val="25000"/>
                  </a:schemeClr>
                </a:solidFill>
                <a:latin typeface="Arial" pitchFamily="34" charset="0"/>
                <a:cs typeface="Arial" pitchFamily="34" charset="0"/>
              </a:rPr>
              <a:t>- La nature de son sol est marécageuse en raison de la présence d’une nappe phréatique .</a:t>
            </a:r>
          </a:p>
          <a:p>
            <a:pPr marL="187848" indent="-187848">
              <a:buFontTx/>
              <a:buChar char="-"/>
            </a:pPr>
            <a:endParaRPr lang="fr-FR" sz="1300" dirty="0">
              <a:latin typeface="Arial" pitchFamily="34" charset="0"/>
              <a:cs typeface="Arial" pitchFamily="34" charset="0"/>
            </a:endParaRPr>
          </a:p>
        </p:txBody>
      </p:sp>
      <p:sp>
        <p:nvSpPr>
          <p:cNvPr id="47" name="Rectangle 46"/>
          <p:cNvSpPr/>
          <p:nvPr/>
        </p:nvSpPr>
        <p:spPr>
          <a:xfrm>
            <a:off x="3806179" y="1314252"/>
            <a:ext cx="3038490" cy="550607"/>
          </a:xfrm>
          <a:prstGeom prst="rect">
            <a:avLst/>
          </a:prstGeom>
        </p:spPr>
        <p:txBody>
          <a:bodyPr wrap="none" lIns="100186" tIns="50093" rIns="100186" bIns="50093">
            <a:spAutoFit/>
          </a:bodyPr>
          <a:lstStyle/>
          <a:p>
            <a:r>
              <a:rPr lang="fr-FR" sz="1300" b="1" dirty="0">
                <a:solidFill>
                  <a:srgbClr val="C00000"/>
                </a:solidFill>
                <a:latin typeface="Arial" pitchFamily="34" charset="0"/>
                <a:cs typeface="Arial" pitchFamily="34" charset="0"/>
              </a:rPr>
              <a:t>4-L’accessibilité et la perméabilité à</a:t>
            </a:r>
          </a:p>
          <a:p>
            <a:r>
              <a:rPr lang="fr-FR" sz="1300" b="1" dirty="0">
                <a:solidFill>
                  <a:srgbClr val="C00000"/>
                </a:solidFill>
                <a:latin typeface="Arial" pitchFamily="34" charset="0"/>
                <a:cs typeface="Arial" pitchFamily="34" charset="0"/>
              </a:rPr>
              <a:t> la zone d’étude </a:t>
            </a:r>
            <a:r>
              <a:rPr lang="fr-FR" sz="1500" b="1" dirty="0">
                <a:solidFill>
                  <a:srgbClr val="C00000"/>
                </a:solidFill>
                <a:latin typeface="Arial" pitchFamily="34" charset="0"/>
                <a:cs typeface="Arial" pitchFamily="34" charset="0"/>
              </a:rPr>
              <a:t>:</a:t>
            </a:r>
          </a:p>
        </p:txBody>
      </p:sp>
      <p:sp>
        <p:nvSpPr>
          <p:cNvPr id="48" name="ZoneTexte 47"/>
          <p:cNvSpPr txBox="1"/>
          <p:nvPr/>
        </p:nvSpPr>
        <p:spPr>
          <a:xfrm>
            <a:off x="3806183" y="1818308"/>
            <a:ext cx="3090533" cy="2047604"/>
          </a:xfrm>
          <a:prstGeom prst="rect">
            <a:avLst/>
          </a:prstGeom>
          <a:noFill/>
        </p:spPr>
        <p:txBody>
          <a:bodyPr wrap="square" lIns="100186" tIns="50093" rIns="100186" bIns="50093" rtlCol="0">
            <a:spAutoFit/>
          </a:bodyPr>
          <a:lstStyle/>
          <a:p>
            <a:r>
              <a:rPr lang="fr-FR" sz="1200" dirty="0">
                <a:solidFill>
                  <a:schemeClr val="tx1">
                    <a:lumMod val="75000"/>
                    <a:lumOff val="25000"/>
                  </a:schemeClr>
                </a:solidFill>
                <a:latin typeface="Arial" pitchFamily="34" charset="0"/>
                <a:cs typeface="Arial" pitchFamily="34" charset="0"/>
              </a:rPr>
              <a:t>L’accès au périmètre d’étude se fait par trois types de voies : </a:t>
            </a:r>
          </a:p>
          <a:p>
            <a:r>
              <a:rPr lang="fr-FR" sz="1200" dirty="0">
                <a:solidFill>
                  <a:schemeClr val="tx1">
                    <a:lumMod val="75000"/>
                    <a:lumOff val="25000"/>
                  </a:schemeClr>
                </a:solidFill>
                <a:latin typeface="Arial" pitchFamily="34" charset="0"/>
                <a:cs typeface="Arial" pitchFamily="34" charset="0"/>
              </a:rPr>
              <a:t>1- V</a:t>
            </a:r>
            <a:r>
              <a:rPr lang="fr-FR" sz="1200" dirty="0" smtClean="0">
                <a:solidFill>
                  <a:schemeClr val="tx1">
                    <a:lumMod val="75000"/>
                    <a:lumOff val="25000"/>
                  </a:schemeClr>
                </a:solidFill>
                <a:latin typeface="Arial" pitchFamily="34" charset="0"/>
                <a:cs typeface="Arial" pitchFamily="34" charset="0"/>
              </a:rPr>
              <a:t>oies principales </a:t>
            </a:r>
            <a:r>
              <a:rPr lang="fr-FR" sz="1200" dirty="0">
                <a:solidFill>
                  <a:schemeClr val="tx1">
                    <a:lumMod val="75000"/>
                    <a:lumOff val="25000"/>
                  </a:schemeClr>
                </a:solidFill>
                <a:latin typeface="Arial" pitchFamily="34" charset="0"/>
                <a:cs typeface="Arial" pitchFamily="34" charset="0"/>
              </a:rPr>
              <a:t>,</a:t>
            </a:r>
            <a:r>
              <a:rPr lang="fr-FR" sz="1200" dirty="0" smtClean="0">
                <a:solidFill>
                  <a:schemeClr val="tx1">
                    <a:lumMod val="75000"/>
                    <a:lumOff val="25000"/>
                  </a:schemeClr>
                </a:solidFill>
                <a:latin typeface="Arial" pitchFamily="34" charset="0"/>
                <a:cs typeface="Arial" pitchFamily="34" charset="0"/>
              </a:rPr>
              <a:t> </a:t>
            </a:r>
            <a:r>
              <a:rPr lang="fr-FR" sz="1200" dirty="0">
                <a:solidFill>
                  <a:schemeClr val="tx1">
                    <a:lumMod val="75000"/>
                    <a:lumOff val="25000"/>
                  </a:schemeClr>
                </a:solidFill>
                <a:latin typeface="Arial" pitchFamily="34" charset="0"/>
                <a:cs typeface="Arial" pitchFamily="34" charset="0"/>
              </a:rPr>
              <a:t>qui sont : avenue Amara Youcef , avenue </a:t>
            </a:r>
            <a:r>
              <a:rPr lang="fr-FR" sz="1200" dirty="0" err="1">
                <a:solidFill>
                  <a:schemeClr val="tx1">
                    <a:lumMod val="75000"/>
                    <a:lumOff val="25000"/>
                  </a:schemeClr>
                </a:solidFill>
              </a:rPr>
              <a:t>Ouali</a:t>
            </a:r>
            <a:r>
              <a:rPr lang="fr-FR" sz="1200" dirty="0">
                <a:solidFill>
                  <a:schemeClr val="tx1">
                    <a:lumMod val="75000"/>
                    <a:lumOff val="25000"/>
                  </a:schemeClr>
                </a:solidFill>
              </a:rPr>
              <a:t> , boulevard </a:t>
            </a:r>
            <a:r>
              <a:rPr lang="fr-FR" sz="1200" dirty="0">
                <a:solidFill>
                  <a:schemeClr val="tx1">
                    <a:lumMod val="75000"/>
                    <a:lumOff val="25000"/>
                  </a:schemeClr>
                </a:solidFill>
                <a:latin typeface="Arial" pitchFamily="34" charset="0"/>
                <a:cs typeface="Arial" pitchFamily="34" charset="0"/>
              </a:rPr>
              <a:t>Mohamed Boudiaf .</a:t>
            </a:r>
          </a:p>
          <a:p>
            <a:r>
              <a:rPr lang="fr-FR" sz="1200" dirty="0">
                <a:solidFill>
                  <a:schemeClr val="tx1">
                    <a:lumMod val="75000"/>
                    <a:lumOff val="25000"/>
                  </a:schemeClr>
                </a:solidFill>
                <a:latin typeface="Arial" pitchFamily="34" charset="0"/>
                <a:cs typeface="Arial" pitchFamily="34" charset="0"/>
              </a:rPr>
              <a:t>2- </a:t>
            </a:r>
            <a:r>
              <a:rPr lang="fr-FR" sz="1200" dirty="0" smtClean="0">
                <a:solidFill>
                  <a:schemeClr val="tx1">
                    <a:lumMod val="75000"/>
                    <a:lumOff val="25000"/>
                  </a:schemeClr>
                </a:solidFill>
                <a:latin typeface="Arial" pitchFamily="34" charset="0"/>
                <a:cs typeface="Arial" pitchFamily="34" charset="0"/>
              </a:rPr>
              <a:t>La </a:t>
            </a:r>
            <a:r>
              <a:rPr lang="fr-FR" sz="1200" dirty="0">
                <a:solidFill>
                  <a:schemeClr val="tx1">
                    <a:lumMod val="75000"/>
                    <a:lumOff val="25000"/>
                  </a:schemeClr>
                </a:solidFill>
                <a:latin typeface="Arial" pitchFamily="34" charset="0"/>
                <a:cs typeface="Arial" pitchFamily="34" charset="0"/>
              </a:rPr>
              <a:t>voie ferré </a:t>
            </a:r>
          </a:p>
          <a:p>
            <a:r>
              <a:rPr lang="fr-FR" sz="1200" dirty="0">
                <a:solidFill>
                  <a:schemeClr val="tx1">
                    <a:lumMod val="75000"/>
                    <a:lumOff val="25000"/>
                  </a:schemeClr>
                </a:solidFill>
                <a:latin typeface="Arial" pitchFamily="34" charset="0"/>
                <a:cs typeface="Arial" pitchFamily="34" charset="0"/>
              </a:rPr>
              <a:t>3- </a:t>
            </a:r>
            <a:r>
              <a:rPr lang="fr-FR" sz="1200" dirty="0" smtClean="0">
                <a:solidFill>
                  <a:schemeClr val="tx1">
                    <a:lumMod val="75000"/>
                    <a:lumOff val="25000"/>
                  </a:schemeClr>
                </a:solidFill>
                <a:latin typeface="Arial" pitchFamily="34" charset="0"/>
                <a:cs typeface="Arial" pitchFamily="34" charset="0"/>
              </a:rPr>
              <a:t>Voies </a:t>
            </a:r>
            <a:r>
              <a:rPr lang="fr-FR" sz="1200" dirty="0">
                <a:solidFill>
                  <a:schemeClr val="tx1">
                    <a:lumMod val="75000"/>
                    <a:lumOff val="25000"/>
                  </a:schemeClr>
                </a:solidFill>
                <a:latin typeface="Arial" pitchFamily="34" charset="0"/>
                <a:cs typeface="Arial" pitchFamily="34" charset="0"/>
              </a:rPr>
              <a:t>secondaires : chemins de petits lots , rue Ahmed </a:t>
            </a:r>
            <a:r>
              <a:rPr lang="fr-FR" sz="1200" dirty="0" err="1">
                <a:solidFill>
                  <a:schemeClr val="tx1">
                    <a:lumMod val="75000"/>
                    <a:lumOff val="25000"/>
                  </a:schemeClr>
                </a:solidFill>
                <a:latin typeface="Arial" pitchFamily="34" charset="0"/>
                <a:cs typeface="Arial" pitchFamily="34" charset="0"/>
              </a:rPr>
              <a:t>Magherbi</a:t>
            </a:r>
            <a:r>
              <a:rPr lang="fr-FR" sz="1200" dirty="0">
                <a:solidFill>
                  <a:schemeClr val="tx1">
                    <a:lumMod val="75000"/>
                    <a:lumOff val="25000"/>
                  </a:schemeClr>
                </a:solidFill>
                <a:latin typeface="Arial" pitchFamily="34" charset="0"/>
                <a:cs typeface="Arial" pitchFamily="34" charset="0"/>
              </a:rPr>
              <a:t> .</a:t>
            </a:r>
            <a:endParaRPr lang="fr-FR" sz="1200" dirty="0">
              <a:solidFill>
                <a:schemeClr val="tx1">
                  <a:lumMod val="75000"/>
                  <a:lumOff val="25000"/>
                </a:schemeClr>
              </a:solidFill>
            </a:endParaRPr>
          </a:p>
          <a:p>
            <a:endParaRPr lang="fr-FR" sz="1300" dirty="0">
              <a:latin typeface="Arial" pitchFamily="34" charset="0"/>
              <a:cs typeface="Arial" pitchFamily="34" charset="0"/>
            </a:endParaRPr>
          </a:p>
          <a:p>
            <a:pPr marL="187848" indent="-187848">
              <a:buFontTx/>
              <a:buChar char="-"/>
            </a:pPr>
            <a:endParaRPr lang="fr-FR" sz="1300" dirty="0">
              <a:latin typeface="Arial" pitchFamily="34" charset="0"/>
              <a:cs typeface="Arial" pitchFamily="34" charset="0"/>
            </a:endParaRPr>
          </a:p>
        </p:txBody>
      </p:sp>
      <p:grpSp>
        <p:nvGrpSpPr>
          <p:cNvPr id="49" name="Groupe 48"/>
          <p:cNvGrpSpPr/>
          <p:nvPr/>
        </p:nvGrpSpPr>
        <p:grpSpPr>
          <a:xfrm>
            <a:off x="583747" y="3474492"/>
            <a:ext cx="6189305" cy="6102883"/>
            <a:chOff x="673415" y="3670742"/>
            <a:chExt cx="6624736" cy="6102882"/>
          </a:xfrm>
        </p:grpSpPr>
        <p:sp>
          <p:nvSpPr>
            <p:cNvPr id="50" name="ZoneTexte 49"/>
            <p:cNvSpPr txBox="1"/>
            <p:nvPr/>
          </p:nvSpPr>
          <p:spPr>
            <a:xfrm>
              <a:off x="2447432" y="8639293"/>
              <a:ext cx="3104308" cy="284179"/>
            </a:xfrm>
            <a:prstGeom prst="rect">
              <a:avLst/>
            </a:prstGeom>
            <a:noFill/>
          </p:spPr>
          <p:txBody>
            <a:bodyPr wrap="square" lIns="104306" tIns="52153" rIns="104306" bIns="52153" rtlCol="0">
              <a:spAutoFit/>
            </a:bodyPr>
            <a:lstStyle/>
            <a:p>
              <a:r>
                <a:rPr lang="fr-FR" sz="1100" dirty="0">
                  <a:solidFill>
                    <a:srgbClr val="C00000"/>
                  </a:solidFill>
                  <a:latin typeface="Arial" pitchFamily="34" charset="0"/>
                  <a:cs typeface="Arial" pitchFamily="34" charset="0"/>
                </a:rPr>
                <a:t>CARTE D’ACCESSIBILITE</a:t>
              </a:r>
            </a:p>
          </p:txBody>
        </p:sp>
        <p:grpSp>
          <p:nvGrpSpPr>
            <p:cNvPr id="51" name="Groupe 50"/>
            <p:cNvGrpSpPr/>
            <p:nvPr/>
          </p:nvGrpSpPr>
          <p:grpSpPr>
            <a:xfrm>
              <a:off x="713558" y="3670742"/>
              <a:ext cx="6496955" cy="5013738"/>
              <a:chOff x="560654" y="3336497"/>
              <a:chExt cx="5892683" cy="4574720"/>
            </a:xfrm>
          </p:grpSpPr>
          <p:pic>
            <p:nvPicPr>
              <p:cNvPr id="94" name="Picture 2" descr="C:\Users\imad\Documents\accessibilité.PN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560654" y="3336497"/>
                <a:ext cx="5867397" cy="4495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 xmlns:a14="http://schemas.microsoft.com/office/drawing/2010/main">
                    <a:solidFill>
                      <a:srgbClr val="FFFFFF"/>
                    </a:solidFill>
                  </a14:hiddenFill>
                </a:ext>
              </a:extLst>
            </p:spPr>
          </p:pic>
          <p:cxnSp>
            <p:nvCxnSpPr>
              <p:cNvPr id="95" name="Connecteur droit 94"/>
              <p:cNvCxnSpPr/>
              <p:nvPr/>
            </p:nvCxnSpPr>
            <p:spPr>
              <a:xfrm flipH="1" flipV="1">
                <a:off x="4641793" y="7418128"/>
                <a:ext cx="731425" cy="48302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6" name="Connecteur droit 95"/>
              <p:cNvCxnSpPr/>
              <p:nvPr/>
            </p:nvCxnSpPr>
            <p:spPr>
              <a:xfrm flipH="1" flipV="1">
                <a:off x="3212952" y="6698950"/>
                <a:ext cx="1516838" cy="75592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7" name="Connecteur droit 96"/>
              <p:cNvCxnSpPr/>
              <p:nvPr/>
            </p:nvCxnSpPr>
            <p:spPr>
              <a:xfrm flipH="1" flipV="1">
                <a:off x="2763230" y="7122016"/>
                <a:ext cx="1837364" cy="78920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8" name="Connecteur droit 97"/>
              <p:cNvCxnSpPr/>
              <p:nvPr/>
            </p:nvCxnSpPr>
            <p:spPr>
              <a:xfrm flipH="1" flipV="1">
                <a:off x="3006245" y="6156176"/>
                <a:ext cx="3447092" cy="1656184"/>
              </a:xfrm>
              <a:prstGeom prst="line">
                <a:avLst/>
              </a:pr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99" name="Connecteur droit 98"/>
              <p:cNvCxnSpPr/>
              <p:nvPr/>
            </p:nvCxnSpPr>
            <p:spPr>
              <a:xfrm flipH="1" flipV="1">
                <a:off x="585938" y="5076056"/>
                <a:ext cx="1906958" cy="879064"/>
              </a:xfrm>
              <a:prstGeom prst="line">
                <a:avLst/>
              </a:pr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00" name="Flèche vers le haut 99"/>
              <p:cNvSpPr/>
              <p:nvPr/>
            </p:nvSpPr>
            <p:spPr>
              <a:xfrm rot="2440802">
                <a:off x="4464096" y="3402200"/>
                <a:ext cx="355393" cy="430510"/>
              </a:xfrm>
              <a:prstGeom prst="up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a:p>
            </p:txBody>
          </p:sp>
          <p:sp>
            <p:nvSpPr>
              <p:cNvPr id="101" name="Flèche vers le haut 100"/>
              <p:cNvSpPr/>
              <p:nvPr/>
            </p:nvSpPr>
            <p:spPr>
              <a:xfrm rot="13542264">
                <a:off x="1361721" y="7239614"/>
                <a:ext cx="355393" cy="430510"/>
              </a:xfrm>
              <a:prstGeom prst="up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a:p>
            </p:txBody>
          </p:sp>
          <p:sp>
            <p:nvSpPr>
              <p:cNvPr id="102" name="Flèche vers le haut 101"/>
              <p:cNvSpPr/>
              <p:nvPr/>
            </p:nvSpPr>
            <p:spPr>
              <a:xfrm rot="7493982">
                <a:off x="967838" y="5140940"/>
                <a:ext cx="318629" cy="310387"/>
              </a:xfrm>
              <a:prstGeom prst="up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103" name="Flèche vers le haut 102"/>
              <p:cNvSpPr/>
              <p:nvPr/>
            </p:nvSpPr>
            <p:spPr>
              <a:xfrm rot="17731551">
                <a:off x="4416107" y="6758879"/>
                <a:ext cx="318629" cy="310387"/>
              </a:xfrm>
              <a:prstGeom prst="up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104" name="Flèche vers le haut 103"/>
              <p:cNvSpPr/>
              <p:nvPr/>
            </p:nvSpPr>
            <p:spPr>
              <a:xfrm rot="17731551">
                <a:off x="4104874" y="7569319"/>
                <a:ext cx="160326" cy="326118"/>
              </a:xfrm>
              <a:prstGeom prst="up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fr-FR"/>
              </a:p>
            </p:txBody>
          </p:sp>
          <p:sp>
            <p:nvSpPr>
              <p:cNvPr id="105" name="Flèche vers le haut 104"/>
              <p:cNvSpPr/>
              <p:nvPr/>
            </p:nvSpPr>
            <p:spPr>
              <a:xfrm rot="17731551">
                <a:off x="5032711" y="7527063"/>
                <a:ext cx="160326" cy="326118"/>
              </a:xfrm>
              <a:prstGeom prst="up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fr-FR"/>
              </a:p>
            </p:txBody>
          </p:sp>
          <p:sp>
            <p:nvSpPr>
              <p:cNvPr id="106" name="ZoneTexte 105"/>
              <p:cNvSpPr txBox="1"/>
              <p:nvPr/>
            </p:nvSpPr>
            <p:spPr>
              <a:xfrm rot="20187225">
                <a:off x="621964" y="6860457"/>
                <a:ext cx="1490876" cy="523117"/>
              </a:xfrm>
              <a:prstGeom prst="rect">
                <a:avLst/>
              </a:prstGeom>
              <a:noFill/>
              <a:ln w="19050">
                <a:noFill/>
              </a:ln>
            </p:spPr>
            <p:txBody>
              <a:bodyPr wrap="square" rtlCol="0">
                <a:spAutoFit/>
              </a:bodyPr>
              <a:lstStyle/>
              <a:p>
                <a:r>
                  <a:rPr lang="fr-FR" sz="1500" b="1" dirty="0">
                    <a:solidFill>
                      <a:srgbClr val="002060"/>
                    </a:solidFill>
                    <a:latin typeface="Arial" pitchFamily="34" charset="0"/>
                    <a:cs typeface="Arial" pitchFamily="34" charset="0"/>
                  </a:rPr>
                  <a:t>VERS CHIFFA –ORAN </a:t>
                </a:r>
              </a:p>
            </p:txBody>
          </p:sp>
          <p:sp>
            <p:nvSpPr>
              <p:cNvPr id="107" name="ZoneTexte 106"/>
              <p:cNvSpPr txBox="1"/>
              <p:nvPr/>
            </p:nvSpPr>
            <p:spPr>
              <a:xfrm rot="214005">
                <a:off x="3613611" y="4663603"/>
                <a:ext cx="1757385" cy="348745"/>
              </a:xfrm>
              <a:prstGeom prst="rect">
                <a:avLst/>
              </a:prstGeom>
              <a:noFill/>
              <a:ln w="19050">
                <a:noFill/>
              </a:ln>
            </p:spPr>
            <p:txBody>
              <a:bodyPr wrap="square" rtlCol="0">
                <a:spAutoFit/>
              </a:bodyPr>
              <a:lstStyle/>
              <a:p>
                <a:r>
                  <a:rPr lang="fr-FR" sz="1800" b="1" dirty="0">
                    <a:latin typeface="Arial" pitchFamily="34" charset="0"/>
                    <a:cs typeface="Arial" pitchFamily="34" charset="0"/>
                  </a:rPr>
                  <a:t>VERS ALGER</a:t>
                </a:r>
              </a:p>
            </p:txBody>
          </p:sp>
          <p:sp>
            <p:nvSpPr>
              <p:cNvPr id="108" name="ZoneTexte 107"/>
              <p:cNvSpPr txBox="1"/>
              <p:nvPr/>
            </p:nvSpPr>
            <p:spPr>
              <a:xfrm rot="20187225">
                <a:off x="2269393" y="5342466"/>
                <a:ext cx="1490876" cy="552178"/>
              </a:xfrm>
              <a:prstGeom prst="rect">
                <a:avLst/>
              </a:prstGeom>
              <a:noFill/>
              <a:ln w="19050">
                <a:noFill/>
              </a:ln>
            </p:spPr>
            <p:txBody>
              <a:bodyPr wrap="square" rtlCol="0">
                <a:spAutoFit/>
              </a:bodyPr>
              <a:lstStyle/>
              <a:p>
                <a:r>
                  <a:rPr lang="fr-FR" sz="1600" b="1" dirty="0">
                    <a:solidFill>
                      <a:srgbClr val="002060"/>
                    </a:solidFill>
                    <a:latin typeface="Arial" pitchFamily="34" charset="0"/>
                    <a:cs typeface="Arial" pitchFamily="34" charset="0"/>
                  </a:rPr>
                  <a:t>GARE FERROVIARE</a:t>
                </a:r>
              </a:p>
            </p:txBody>
          </p:sp>
        </p:grpSp>
        <p:sp>
          <p:nvSpPr>
            <p:cNvPr id="52" name="Rectangle 51"/>
            <p:cNvSpPr/>
            <p:nvPr/>
          </p:nvSpPr>
          <p:spPr>
            <a:xfrm>
              <a:off x="673415" y="9010355"/>
              <a:ext cx="6509218" cy="707193"/>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rtlCol="0" anchor="ctr"/>
            <a:lstStyle/>
            <a:p>
              <a:pPr algn="ctr"/>
              <a:endParaRPr lang="fr-FR"/>
            </a:p>
          </p:txBody>
        </p:sp>
        <p:sp>
          <p:nvSpPr>
            <p:cNvPr id="53" name="Ellipse 52"/>
            <p:cNvSpPr/>
            <p:nvPr/>
          </p:nvSpPr>
          <p:spPr>
            <a:xfrm>
              <a:off x="701964" y="9168258"/>
              <a:ext cx="246376" cy="28794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rtlCol="0" anchor="ctr"/>
            <a:lstStyle/>
            <a:p>
              <a:pPr algn="ctr"/>
              <a:endParaRPr lang="fr-FR"/>
            </a:p>
          </p:txBody>
        </p:sp>
        <p:sp>
          <p:nvSpPr>
            <p:cNvPr id="54" name="ZoneTexte 53"/>
            <p:cNvSpPr txBox="1"/>
            <p:nvPr/>
          </p:nvSpPr>
          <p:spPr>
            <a:xfrm>
              <a:off x="1011151" y="9160000"/>
              <a:ext cx="1298031" cy="259213"/>
            </a:xfrm>
            <a:prstGeom prst="rect">
              <a:avLst/>
            </a:prstGeom>
            <a:noFill/>
          </p:spPr>
          <p:txBody>
            <a:bodyPr wrap="square" lIns="104306" tIns="52153" rIns="104306" bIns="52153" rtlCol="0">
              <a:spAutoFit/>
            </a:bodyPr>
            <a:lstStyle/>
            <a:p>
              <a:r>
                <a:rPr lang="fr-FR" sz="1000" dirty="0">
                  <a:solidFill>
                    <a:schemeClr val="tx1">
                      <a:lumMod val="65000"/>
                      <a:lumOff val="35000"/>
                    </a:schemeClr>
                  </a:solidFill>
                </a:rPr>
                <a:t>La gare ferroviaire</a:t>
              </a:r>
            </a:p>
          </p:txBody>
        </p:sp>
        <p:cxnSp>
          <p:nvCxnSpPr>
            <p:cNvPr id="55" name="Connecteur droit 54"/>
            <p:cNvCxnSpPr/>
            <p:nvPr/>
          </p:nvCxnSpPr>
          <p:spPr>
            <a:xfrm>
              <a:off x="686343" y="9636536"/>
              <a:ext cx="383868"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82" name="ZoneTexte 81"/>
            <p:cNvSpPr txBox="1"/>
            <p:nvPr/>
          </p:nvSpPr>
          <p:spPr>
            <a:xfrm>
              <a:off x="1040531" y="9514411"/>
              <a:ext cx="1298031" cy="259213"/>
            </a:xfrm>
            <a:prstGeom prst="rect">
              <a:avLst/>
            </a:prstGeom>
            <a:noFill/>
          </p:spPr>
          <p:txBody>
            <a:bodyPr wrap="square" lIns="104306" tIns="52153" rIns="104306" bIns="52153" rtlCol="0">
              <a:spAutoFit/>
            </a:bodyPr>
            <a:lstStyle/>
            <a:p>
              <a:r>
                <a:rPr lang="fr-FR" sz="1000" dirty="0">
                  <a:solidFill>
                    <a:schemeClr val="tx1">
                      <a:lumMod val="65000"/>
                      <a:lumOff val="35000"/>
                    </a:schemeClr>
                  </a:solidFill>
                </a:rPr>
                <a:t>Chemin de fer </a:t>
              </a:r>
            </a:p>
          </p:txBody>
        </p:sp>
        <p:sp>
          <p:nvSpPr>
            <p:cNvPr id="83" name="Flèche vers le haut 82"/>
            <p:cNvSpPr/>
            <p:nvPr/>
          </p:nvSpPr>
          <p:spPr>
            <a:xfrm rot="5400000">
              <a:off x="2491313" y="9173963"/>
              <a:ext cx="394683" cy="312307"/>
            </a:xfrm>
            <a:prstGeom prst="upArrow">
              <a:avLst/>
            </a:prstGeom>
          </p:spPr>
          <p:style>
            <a:lnRef idx="2">
              <a:schemeClr val="accent4">
                <a:shade val="50000"/>
              </a:schemeClr>
            </a:lnRef>
            <a:fillRef idx="1">
              <a:schemeClr val="accent4"/>
            </a:fillRef>
            <a:effectRef idx="0">
              <a:schemeClr val="accent4"/>
            </a:effectRef>
            <a:fontRef idx="minor">
              <a:schemeClr val="lt1"/>
            </a:fontRef>
          </p:style>
          <p:txBody>
            <a:bodyPr lIns="104306" tIns="52153" rIns="104306" bIns="52153" rtlCol="0" anchor="ctr"/>
            <a:lstStyle/>
            <a:p>
              <a:pPr algn="ctr"/>
              <a:endParaRPr lang="fr-FR"/>
            </a:p>
          </p:txBody>
        </p:sp>
        <p:sp>
          <p:nvSpPr>
            <p:cNvPr id="84" name="Flèche vers le haut 83"/>
            <p:cNvSpPr/>
            <p:nvPr/>
          </p:nvSpPr>
          <p:spPr>
            <a:xfrm rot="5400000">
              <a:off x="5110381" y="9116328"/>
              <a:ext cx="192735" cy="391799"/>
            </a:xfrm>
            <a:prstGeom prst="upArrow">
              <a:avLst/>
            </a:prstGeom>
          </p:spPr>
          <p:style>
            <a:lnRef idx="2">
              <a:schemeClr val="accent2">
                <a:shade val="50000"/>
              </a:schemeClr>
            </a:lnRef>
            <a:fillRef idx="1">
              <a:schemeClr val="accent2"/>
            </a:fillRef>
            <a:effectRef idx="0">
              <a:schemeClr val="accent2"/>
            </a:effectRef>
            <a:fontRef idx="minor">
              <a:schemeClr val="lt1"/>
            </a:fontRef>
          </p:style>
          <p:txBody>
            <a:bodyPr lIns="104306" tIns="52153" rIns="104306" bIns="52153" rtlCol="0" anchor="ctr"/>
            <a:lstStyle/>
            <a:p>
              <a:pPr algn="ctr"/>
              <a:endParaRPr lang="fr-FR"/>
            </a:p>
          </p:txBody>
        </p:sp>
        <p:sp>
          <p:nvSpPr>
            <p:cNvPr id="85" name="ZoneTexte 84"/>
            <p:cNvSpPr txBox="1"/>
            <p:nvPr/>
          </p:nvSpPr>
          <p:spPr>
            <a:xfrm>
              <a:off x="2839543" y="9193573"/>
              <a:ext cx="1870064" cy="259213"/>
            </a:xfrm>
            <a:prstGeom prst="rect">
              <a:avLst/>
            </a:prstGeom>
            <a:noFill/>
          </p:spPr>
          <p:txBody>
            <a:bodyPr wrap="square" lIns="104306" tIns="52153" rIns="104306" bIns="52153" rtlCol="0">
              <a:spAutoFit/>
            </a:bodyPr>
            <a:lstStyle/>
            <a:p>
              <a:pPr lvl="1"/>
              <a:r>
                <a:rPr lang="fr-FR" sz="1000" dirty="0">
                  <a:solidFill>
                    <a:schemeClr val="tx1">
                      <a:lumMod val="65000"/>
                      <a:lumOff val="35000"/>
                    </a:schemeClr>
                  </a:solidFill>
                </a:rPr>
                <a:t>Accès principale</a:t>
              </a:r>
            </a:p>
          </p:txBody>
        </p:sp>
        <p:sp>
          <p:nvSpPr>
            <p:cNvPr id="86" name="ZoneTexte 85"/>
            <p:cNvSpPr txBox="1"/>
            <p:nvPr/>
          </p:nvSpPr>
          <p:spPr>
            <a:xfrm>
              <a:off x="4984733" y="9186147"/>
              <a:ext cx="1918778" cy="259213"/>
            </a:xfrm>
            <a:prstGeom prst="rect">
              <a:avLst/>
            </a:prstGeom>
            <a:noFill/>
          </p:spPr>
          <p:txBody>
            <a:bodyPr wrap="square" lIns="104306" tIns="52153" rIns="104306" bIns="52153" rtlCol="0">
              <a:spAutoFit/>
            </a:bodyPr>
            <a:lstStyle/>
            <a:p>
              <a:pPr lvl="1"/>
              <a:r>
                <a:rPr lang="fr-FR" sz="1000" dirty="0">
                  <a:solidFill>
                    <a:schemeClr val="tx1">
                      <a:lumMod val="65000"/>
                      <a:lumOff val="35000"/>
                    </a:schemeClr>
                  </a:solidFill>
                </a:rPr>
                <a:t>Accès secondaire</a:t>
              </a:r>
            </a:p>
          </p:txBody>
        </p:sp>
        <p:cxnSp>
          <p:nvCxnSpPr>
            <p:cNvPr id="87" name="Connecteur droit 86"/>
            <p:cNvCxnSpPr/>
            <p:nvPr/>
          </p:nvCxnSpPr>
          <p:spPr>
            <a:xfrm>
              <a:off x="2153028" y="9641377"/>
              <a:ext cx="156154" cy="0"/>
            </a:xfrm>
            <a:prstGeom prst="line">
              <a:avLst/>
            </a:prstGeom>
            <a:ln>
              <a:solidFill>
                <a:srgbClr val="78B832"/>
              </a:solidFill>
            </a:ln>
          </p:spPr>
          <p:style>
            <a:lnRef idx="2">
              <a:schemeClr val="accent3"/>
            </a:lnRef>
            <a:fillRef idx="0">
              <a:schemeClr val="accent3"/>
            </a:fillRef>
            <a:effectRef idx="1">
              <a:schemeClr val="accent3"/>
            </a:effectRef>
            <a:fontRef idx="minor">
              <a:schemeClr val="tx1"/>
            </a:fontRef>
          </p:style>
        </p:cxnSp>
        <p:cxnSp>
          <p:nvCxnSpPr>
            <p:cNvPr id="88" name="Connecteur droit 87"/>
            <p:cNvCxnSpPr/>
            <p:nvPr/>
          </p:nvCxnSpPr>
          <p:spPr>
            <a:xfrm>
              <a:off x="2402433" y="9641377"/>
              <a:ext cx="156154" cy="0"/>
            </a:xfrm>
            <a:prstGeom prst="line">
              <a:avLst/>
            </a:prstGeom>
            <a:ln>
              <a:solidFill>
                <a:srgbClr val="78B832"/>
              </a:solidFill>
            </a:ln>
          </p:spPr>
          <p:style>
            <a:lnRef idx="2">
              <a:schemeClr val="accent3"/>
            </a:lnRef>
            <a:fillRef idx="0">
              <a:schemeClr val="accent3"/>
            </a:fillRef>
            <a:effectRef idx="1">
              <a:schemeClr val="accent3"/>
            </a:effectRef>
            <a:fontRef idx="minor">
              <a:schemeClr val="tx1"/>
            </a:fontRef>
          </p:style>
        </p:cxnSp>
        <p:sp>
          <p:nvSpPr>
            <p:cNvPr id="89" name="ZoneTexte 88"/>
            <p:cNvSpPr txBox="1"/>
            <p:nvPr/>
          </p:nvSpPr>
          <p:spPr>
            <a:xfrm>
              <a:off x="2023482" y="9514411"/>
              <a:ext cx="2423792" cy="259213"/>
            </a:xfrm>
            <a:prstGeom prst="rect">
              <a:avLst/>
            </a:prstGeom>
            <a:noFill/>
          </p:spPr>
          <p:txBody>
            <a:bodyPr wrap="square" lIns="104306" tIns="52153" rIns="104306" bIns="52153" rtlCol="0">
              <a:spAutoFit/>
            </a:bodyPr>
            <a:lstStyle/>
            <a:p>
              <a:pPr lvl="1"/>
              <a:r>
                <a:rPr lang="fr-FR" sz="1000" dirty="0">
                  <a:solidFill>
                    <a:schemeClr val="tx1">
                      <a:lumMod val="65000"/>
                      <a:lumOff val="35000"/>
                    </a:schemeClr>
                  </a:solidFill>
                </a:rPr>
                <a:t>Limites de la zone d’étude </a:t>
              </a:r>
            </a:p>
          </p:txBody>
        </p:sp>
        <p:cxnSp>
          <p:nvCxnSpPr>
            <p:cNvPr id="90" name="Connecteur droit 89"/>
            <p:cNvCxnSpPr/>
            <p:nvPr/>
          </p:nvCxnSpPr>
          <p:spPr>
            <a:xfrm>
              <a:off x="4254826" y="9641377"/>
              <a:ext cx="383868" cy="0"/>
            </a:xfrm>
            <a:prstGeom prst="line">
              <a:avLst/>
            </a:prstGeom>
            <a:ln/>
          </p:spPr>
          <p:style>
            <a:lnRef idx="2">
              <a:schemeClr val="accent6"/>
            </a:lnRef>
            <a:fillRef idx="0">
              <a:schemeClr val="accent6"/>
            </a:fillRef>
            <a:effectRef idx="1">
              <a:schemeClr val="accent6"/>
            </a:effectRef>
            <a:fontRef idx="minor">
              <a:schemeClr val="tx1"/>
            </a:fontRef>
          </p:style>
        </p:cxnSp>
        <p:sp>
          <p:nvSpPr>
            <p:cNvPr id="91" name="ZoneTexte 90"/>
            <p:cNvSpPr txBox="1"/>
            <p:nvPr/>
          </p:nvSpPr>
          <p:spPr>
            <a:xfrm>
              <a:off x="4126544" y="9497406"/>
              <a:ext cx="1641011" cy="266907"/>
            </a:xfrm>
            <a:prstGeom prst="rect">
              <a:avLst/>
            </a:prstGeom>
            <a:noFill/>
          </p:spPr>
          <p:txBody>
            <a:bodyPr wrap="square" lIns="104306" tIns="52153" rIns="104306" bIns="52153" rtlCol="0">
              <a:spAutoFit/>
            </a:bodyPr>
            <a:lstStyle/>
            <a:p>
              <a:pPr lvl="1"/>
              <a:r>
                <a:rPr lang="fr-FR" sz="1000" dirty="0">
                  <a:solidFill>
                    <a:schemeClr val="tx1">
                      <a:lumMod val="65000"/>
                      <a:lumOff val="35000"/>
                    </a:schemeClr>
                  </a:solidFill>
                </a:rPr>
                <a:t>voie principale</a:t>
              </a:r>
            </a:p>
          </p:txBody>
        </p:sp>
        <p:cxnSp>
          <p:nvCxnSpPr>
            <p:cNvPr id="92" name="Connecteur droit 91"/>
            <p:cNvCxnSpPr/>
            <p:nvPr/>
          </p:nvCxnSpPr>
          <p:spPr>
            <a:xfrm>
              <a:off x="5630456" y="9641376"/>
              <a:ext cx="313667" cy="0"/>
            </a:xfrm>
            <a:prstGeom prst="line">
              <a:avLst/>
            </a:prstGeom>
            <a:ln/>
          </p:spPr>
          <p:style>
            <a:lnRef idx="2">
              <a:schemeClr val="accent1"/>
            </a:lnRef>
            <a:fillRef idx="0">
              <a:schemeClr val="accent1"/>
            </a:fillRef>
            <a:effectRef idx="1">
              <a:schemeClr val="accent1"/>
            </a:effectRef>
            <a:fontRef idx="minor">
              <a:schemeClr val="tx1"/>
            </a:fontRef>
          </p:style>
        </p:cxnSp>
        <p:sp>
          <p:nvSpPr>
            <p:cNvPr id="93" name="ZoneTexte 92"/>
            <p:cNvSpPr txBox="1"/>
            <p:nvPr/>
          </p:nvSpPr>
          <p:spPr>
            <a:xfrm>
              <a:off x="5379373" y="9485825"/>
              <a:ext cx="1918778" cy="259213"/>
            </a:xfrm>
            <a:prstGeom prst="rect">
              <a:avLst/>
            </a:prstGeom>
            <a:noFill/>
          </p:spPr>
          <p:txBody>
            <a:bodyPr wrap="square" lIns="104306" tIns="52153" rIns="104306" bIns="52153" rtlCol="0">
              <a:spAutoFit/>
            </a:bodyPr>
            <a:lstStyle/>
            <a:p>
              <a:pPr lvl="1"/>
              <a:r>
                <a:rPr lang="fr-FR" sz="1000" dirty="0">
                  <a:solidFill>
                    <a:schemeClr val="tx1">
                      <a:lumMod val="65000"/>
                      <a:lumOff val="35000"/>
                    </a:schemeClr>
                  </a:solidFill>
                </a:rPr>
                <a:t>voies secondaire</a:t>
              </a:r>
            </a:p>
          </p:txBody>
        </p:sp>
      </p:grpSp>
      <p:sp>
        <p:nvSpPr>
          <p:cNvPr id="56" name="ZoneTexte 55"/>
          <p:cNvSpPr txBox="1"/>
          <p:nvPr/>
        </p:nvSpPr>
        <p:spPr>
          <a:xfrm>
            <a:off x="-1885643" y="918330"/>
            <a:ext cx="9980309" cy="375426"/>
          </a:xfrm>
          <a:prstGeom prst="rect">
            <a:avLst/>
          </a:prstGeom>
          <a:noFill/>
        </p:spPr>
        <p:txBody>
          <a:bodyPr wrap="square" lIns="100186" tIns="50093" rIns="100186" bIns="50093" rtlCol="0">
            <a:spAutoFit/>
          </a:bodyPr>
          <a:lstStyle/>
          <a:p>
            <a:pPr algn="ctr"/>
            <a:r>
              <a:rPr lang="fr-FR" sz="1700" b="1" dirty="0">
                <a:solidFill>
                  <a:schemeClr val="tx1">
                    <a:lumMod val="65000"/>
                    <a:lumOff val="35000"/>
                  </a:schemeClr>
                </a:solidFill>
                <a:cs typeface="Arial" pitchFamily="34" charset="0"/>
              </a:rPr>
              <a:t>8</a:t>
            </a:r>
            <a:r>
              <a:rPr lang="fr-FR" sz="1700" b="1" dirty="0" smtClean="0">
                <a:solidFill>
                  <a:schemeClr val="tx1">
                    <a:lumMod val="65000"/>
                    <a:lumOff val="35000"/>
                  </a:schemeClr>
                </a:solidFill>
                <a:cs typeface="Arial" pitchFamily="34" charset="0"/>
              </a:rPr>
              <a:t>-ZONE </a:t>
            </a:r>
            <a:r>
              <a:rPr lang="fr-FR" sz="1700" b="1" dirty="0">
                <a:solidFill>
                  <a:schemeClr val="tx1">
                    <a:lumMod val="65000"/>
                    <a:lumOff val="35000"/>
                  </a:schemeClr>
                </a:solidFill>
                <a:cs typeface="Arial" pitchFamily="34" charset="0"/>
              </a:rPr>
              <a:t>D’ÉTUDE</a:t>
            </a:r>
          </a:p>
        </p:txBody>
      </p:sp>
      <p:cxnSp>
        <p:nvCxnSpPr>
          <p:cNvPr id="57" name="Connecteur droit 56"/>
          <p:cNvCxnSpPr/>
          <p:nvPr/>
        </p:nvCxnSpPr>
        <p:spPr>
          <a:xfrm>
            <a:off x="6960682" y="3834533"/>
            <a:ext cx="0" cy="6565039"/>
          </a:xfrm>
          <a:prstGeom prst="line">
            <a:avLst/>
          </a:prstGeom>
          <a:ln w="127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58" name="Chevron 57"/>
          <p:cNvSpPr/>
          <p:nvPr/>
        </p:nvSpPr>
        <p:spPr>
          <a:xfrm>
            <a:off x="6343502" y="9811196"/>
            <a:ext cx="334257" cy="429338"/>
          </a:xfrm>
          <a:prstGeom prst="chevron">
            <a:avLst/>
          </a:prstGeom>
          <a:solidFill>
            <a:schemeClr val="accent6">
              <a:lumMod val="5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87813" tIns="43906" rIns="87813" bIns="43906" rtlCol="0" anchor="ctr"/>
          <a:lstStyle/>
          <a:p>
            <a:pPr algn="ctr"/>
            <a:endParaRPr lang="fr-FR">
              <a:solidFill>
                <a:schemeClr val="tx1"/>
              </a:solidFill>
            </a:endParaRPr>
          </a:p>
        </p:txBody>
      </p:sp>
      <p:cxnSp>
        <p:nvCxnSpPr>
          <p:cNvPr id="59" name="Connecteur droit 58"/>
          <p:cNvCxnSpPr/>
          <p:nvPr/>
        </p:nvCxnSpPr>
        <p:spPr>
          <a:xfrm>
            <a:off x="593389" y="9667180"/>
            <a:ext cx="5887260" cy="1959"/>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60" name="Rectangle 59"/>
          <p:cNvSpPr/>
          <p:nvPr/>
        </p:nvSpPr>
        <p:spPr>
          <a:xfrm>
            <a:off x="6823650" y="3834535"/>
            <a:ext cx="97152" cy="6561260"/>
          </a:xfrm>
          <a:prstGeom prst="rect">
            <a:avLst/>
          </a:prstGeom>
          <a:solidFill>
            <a:schemeClr val="accent6">
              <a:lumMod val="75000"/>
            </a:schemeClr>
          </a:solidFill>
          <a:ln w="12700">
            <a:solidFill>
              <a:schemeClr val="accent6">
                <a:lumMod val="75000"/>
              </a:schemeClr>
            </a:solidFill>
          </a:ln>
        </p:spPr>
        <p:style>
          <a:lnRef idx="2">
            <a:schemeClr val="accent2"/>
          </a:lnRef>
          <a:fillRef idx="1">
            <a:schemeClr val="lt1"/>
          </a:fillRef>
          <a:effectRef idx="0">
            <a:schemeClr val="accent2"/>
          </a:effectRef>
          <a:fontRef idx="minor">
            <a:schemeClr val="dk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Tree>
    <p:extLst>
      <p:ext uri="{BB962C8B-B14F-4D97-AF65-F5344CB8AC3E}">
        <p14:creationId xmlns="" xmlns:p14="http://schemas.microsoft.com/office/powerpoint/2010/main" val="41780240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rme en L 7"/>
          <p:cNvSpPr/>
          <p:nvPr/>
        </p:nvSpPr>
        <p:spPr>
          <a:xfrm rot="10800000" flipH="1" flipV="1">
            <a:off x="339350" y="9629837"/>
            <a:ext cx="596803" cy="829435"/>
          </a:xfrm>
          <a:prstGeom prst="corner">
            <a:avLst>
              <a:gd name="adj1" fmla="val 9240"/>
              <a:gd name="adj2" fmla="val 8631"/>
            </a:avLst>
          </a:prstGeom>
          <a:solidFill>
            <a:schemeClr val="tx1">
              <a:lumMod val="85000"/>
              <a:lumOff val="15000"/>
            </a:schemeClr>
          </a:solidFill>
          <a:ln w="12700">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
        <p:nvSpPr>
          <p:cNvPr id="4" name="Forme en L 3"/>
          <p:cNvSpPr/>
          <p:nvPr/>
        </p:nvSpPr>
        <p:spPr>
          <a:xfrm flipH="1" flipV="1">
            <a:off x="6199010" y="234131"/>
            <a:ext cx="693096" cy="829435"/>
          </a:xfrm>
          <a:prstGeom prst="corner">
            <a:avLst>
              <a:gd name="adj1" fmla="val 9240"/>
              <a:gd name="adj2" fmla="val 8631"/>
            </a:avLst>
          </a:prstGeom>
          <a:solidFill>
            <a:schemeClr val="tx1">
              <a:lumMod val="50000"/>
              <a:lumOff val="50000"/>
            </a:schemeClr>
          </a:solidFill>
          <a:ln w="12700">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
        <p:nvSpPr>
          <p:cNvPr id="9" name="Rectangle 8"/>
          <p:cNvSpPr/>
          <p:nvPr/>
        </p:nvSpPr>
        <p:spPr>
          <a:xfrm>
            <a:off x="353466" y="312715"/>
            <a:ext cx="6470186" cy="10083078"/>
          </a:xfrm>
          <a:prstGeom prst="rect">
            <a:avLst/>
          </a:prstGeom>
          <a:noFill/>
          <a:ln w="12700">
            <a:solidFill>
              <a:schemeClr val="tx1">
                <a:lumMod val="85000"/>
                <a:lumOff val="15000"/>
              </a:schemeClr>
            </a:solidFill>
          </a:ln>
        </p:spPr>
        <p:style>
          <a:lnRef idx="2">
            <a:schemeClr val="dk1"/>
          </a:lnRef>
          <a:fillRef idx="1">
            <a:schemeClr val="lt1"/>
          </a:fillRef>
          <a:effectRef idx="0">
            <a:schemeClr val="dk1"/>
          </a:effectRef>
          <a:fontRef idx="minor">
            <a:schemeClr val="dk1"/>
          </a:fontRef>
        </p:style>
        <p:txBody>
          <a:bodyPr lIns="87813" tIns="43906" rIns="87813" bIns="43906" rtlCol="0" anchor="ctr"/>
          <a:lstStyle/>
          <a:p>
            <a:pPr algn="ctr"/>
            <a:endParaRPr lang="ru-RU"/>
          </a:p>
        </p:txBody>
      </p:sp>
      <p:sp>
        <p:nvSpPr>
          <p:cNvPr id="17" name="Rectangle 16"/>
          <p:cNvSpPr/>
          <p:nvPr/>
        </p:nvSpPr>
        <p:spPr>
          <a:xfrm>
            <a:off x="353466" y="306201"/>
            <a:ext cx="6470186" cy="432410"/>
          </a:xfrm>
          <a:prstGeom prst="rect">
            <a:avLst/>
          </a:prstGeom>
          <a:solidFill>
            <a:schemeClr val="accent4">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87813" tIns="43906" rIns="87813" bIns="43906" rtlCol="0" anchor="ctr"/>
          <a:lstStyle/>
          <a:p>
            <a:pPr algn="ctr"/>
            <a:endParaRPr lang="fr-FR"/>
          </a:p>
        </p:txBody>
      </p:sp>
      <p:sp>
        <p:nvSpPr>
          <p:cNvPr id="18" name="Rectangle 17"/>
          <p:cNvSpPr/>
          <p:nvPr/>
        </p:nvSpPr>
        <p:spPr>
          <a:xfrm>
            <a:off x="453839" y="368969"/>
            <a:ext cx="5498223" cy="330645"/>
          </a:xfrm>
          <a:prstGeom prst="rect">
            <a:avLst/>
          </a:prstGeom>
        </p:spPr>
        <p:txBody>
          <a:bodyPr wrap="square" lIns="87813" tIns="43906" rIns="87813" bIns="43906">
            <a:spAutoFit/>
          </a:bodyPr>
          <a:lstStyle/>
          <a:p>
            <a:r>
              <a:rPr lang="fr-FR" sz="1500" dirty="0">
                <a:solidFill>
                  <a:schemeClr val="tx1">
                    <a:lumMod val="50000"/>
                    <a:lumOff val="50000"/>
                  </a:schemeClr>
                </a:solidFill>
                <a:latin typeface="Arial" pitchFamily="34" charset="0"/>
                <a:cs typeface="Arial" pitchFamily="34" charset="0"/>
              </a:rPr>
              <a:t> I-</a:t>
            </a:r>
            <a:r>
              <a:rPr lang="fr-FR" sz="1500" b="1" dirty="0">
                <a:solidFill>
                  <a:schemeClr val="accent1"/>
                </a:solidFill>
                <a:latin typeface="Arial" pitchFamily="34" charset="0"/>
                <a:cs typeface="Arial" pitchFamily="34" charset="0"/>
              </a:rPr>
              <a:t>APPROCHE URBAINE </a:t>
            </a:r>
            <a:endParaRPr lang="fr-FR" sz="1500" dirty="0"/>
          </a:p>
        </p:txBody>
      </p:sp>
      <p:sp>
        <p:nvSpPr>
          <p:cNvPr id="35" name="Espace réservé du numéro de diapositive 19"/>
          <p:cNvSpPr>
            <a:spLocks noGrp="1"/>
          </p:cNvSpPr>
          <p:nvPr>
            <p:ph type="sldNum" sz="quarter" idx="12"/>
          </p:nvPr>
        </p:nvSpPr>
        <p:spPr>
          <a:xfrm>
            <a:off x="5863463" y="9811196"/>
            <a:ext cx="402916" cy="464502"/>
          </a:xfrm>
          <a:ln>
            <a:noFill/>
          </a:ln>
        </p:spPr>
        <p:txBody>
          <a:bodyPr/>
          <a:lstStyle/>
          <a:p>
            <a:r>
              <a:rPr lang="fr-BE" dirty="0" smtClean="0">
                <a:solidFill>
                  <a:srgbClr val="8A0000"/>
                </a:solidFill>
              </a:rPr>
              <a:t>27</a:t>
            </a:r>
            <a:endParaRPr lang="fr-BE" dirty="0">
              <a:solidFill>
                <a:srgbClr val="8A0000"/>
              </a:solidFill>
            </a:endParaRPr>
          </a:p>
        </p:txBody>
      </p:sp>
      <p:sp>
        <p:nvSpPr>
          <p:cNvPr id="57" name="Rectangle 56"/>
          <p:cNvSpPr/>
          <p:nvPr/>
        </p:nvSpPr>
        <p:spPr>
          <a:xfrm>
            <a:off x="720130" y="1501581"/>
            <a:ext cx="1337255" cy="311724"/>
          </a:xfrm>
          <a:prstGeom prst="rect">
            <a:avLst/>
          </a:prstGeom>
        </p:spPr>
        <p:txBody>
          <a:bodyPr wrap="none" lIns="100186" tIns="50093" rIns="100186" bIns="50093">
            <a:spAutoFit/>
          </a:bodyPr>
          <a:lstStyle/>
          <a:p>
            <a:pPr algn="ctr"/>
            <a:r>
              <a:rPr lang="fr-FR" sz="1300" b="1" dirty="0">
                <a:solidFill>
                  <a:srgbClr val="C00000"/>
                </a:solidFill>
                <a:latin typeface="Arial" pitchFamily="34" charset="0"/>
                <a:cs typeface="Arial" pitchFamily="34" charset="0"/>
              </a:rPr>
              <a:t>5- les nœuds :</a:t>
            </a:r>
            <a:endParaRPr lang="fr-FR" sz="1500" b="1" dirty="0">
              <a:solidFill>
                <a:srgbClr val="C00000"/>
              </a:solidFill>
              <a:latin typeface="Arial" pitchFamily="34" charset="0"/>
              <a:cs typeface="Arial" pitchFamily="34" charset="0"/>
            </a:endParaRPr>
          </a:p>
        </p:txBody>
      </p:sp>
      <p:sp>
        <p:nvSpPr>
          <p:cNvPr id="58" name="ZoneTexte 57"/>
          <p:cNvSpPr txBox="1"/>
          <p:nvPr/>
        </p:nvSpPr>
        <p:spPr>
          <a:xfrm>
            <a:off x="720130" y="1641765"/>
            <a:ext cx="5965400" cy="1299105"/>
          </a:xfrm>
          <a:prstGeom prst="rect">
            <a:avLst/>
          </a:prstGeom>
          <a:noFill/>
        </p:spPr>
        <p:txBody>
          <a:bodyPr wrap="square" lIns="100186" tIns="50093" rIns="100186" bIns="50093" rtlCol="0">
            <a:spAutoFit/>
          </a:bodyPr>
          <a:lstStyle/>
          <a:p>
            <a:endParaRPr lang="fr-FR" sz="1300" dirty="0">
              <a:solidFill>
                <a:schemeClr val="tx1">
                  <a:lumMod val="75000"/>
                  <a:lumOff val="25000"/>
                </a:schemeClr>
              </a:solidFill>
              <a:latin typeface="Arial" pitchFamily="34" charset="0"/>
              <a:cs typeface="Arial" pitchFamily="34" charset="0"/>
            </a:endParaRPr>
          </a:p>
          <a:p>
            <a:r>
              <a:rPr lang="fr-FR" sz="1200" dirty="0">
                <a:solidFill>
                  <a:schemeClr val="tx1">
                    <a:lumMod val="65000"/>
                    <a:lumOff val="35000"/>
                  </a:schemeClr>
                </a:solidFill>
                <a:latin typeface="Arial" pitchFamily="34" charset="0"/>
                <a:cs typeface="Arial" pitchFamily="34" charset="0"/>
              </a:rPr>
              <a:t>-Au  niveau de la zone </a:t>
            </a:r>
            <a:r>
              <a:rPr lang="fr-FR" sz="1200" dirty="0" smtClean="0">
                <a:solidFill>
                  <a:schemeClr val="tx1">
                    <a:lumMod val="65000"/>
                    <a:lumOff val="35000"/>
                  </a:schemeClr>
                </a:solidFill>
                <a:latin typeface="Arial" pitchFamily="34" charset="0"/>
                <a:cs typeface="Arial" pitchFamily="34" charset="0"/>
              </a:rPr>
              <a:t>d’étude, </a:t>
            </a:r>
            <a:r>
              <a:rPr lang="fr-FR" sz="1200" dirty="0">
                <a:solidFill>
                  <a:schemeClr val="tx1">
                    <a:lumMod val="65000"/>
                    <a:lumOff val="35000"/>
                  </a:schemeClr>
                </a:solidFill>
                <a:latin typeface="Arial" pitchFamily="34" charset="0"/>
                <a:cs typeface="Arial" pitchFamily="34" charset="0"/>
              </a:rPr>
              <a:t>on démembre un seul </a:t>
            </a:r>
            <a:r>
              <a:rPr lang="fr-FR" sz="1200" dirty="0" smtClean="0">
                <a:solidFill>
                  <a:schemeClr val="tx1">
                    <a:lumMod val="65000"/>
                    <a:lumOff val="35000"/>
                  </a:schemeClr>
                </a:solidFill>
                <a:latin typeface="Arial" pitchFamily="34" charset="0"/>
                <a:cs typeface="Arial" pitchFamily="34" charset="0"/>
              </a:rPr>
              <a:t>. Il </a:t>
            </a:r>
            <a:r>
              <a:rPr lang="fr-FR" sz="1200" dirty="0">
                <a:solidFill>
                  <a:schemeClr val="tx1">
                    <a:lumMod val="65000"/>
                    <a:lumOff val="35000"/>
                  </a:schemeClr>
                </a:solidFill>
                <a:latin typeface="Arial" pitchFamily="34" charset="0"/>
                <a:cs typeface="Arial" pitchFamily="34" charset="0"/>
              </a:rPr>
              <a:t>est à l’échelle de la ville , du fait  qu’il est très fréquenté et sa situation importante  entre des voies qui sont à l’échelle de la ville : avenue Amara </a:t>
            </a:r>
            <a:r>
              <a:rPr lang="fr-FR" sz="1200" dirty="0" err="1">
                <a:solidFill>
                  <a:schemeClr val="tx1">
                    <a:lumMod val="65000"/>
                    <a:lumOff val="35000"/>
                  </a:schemeClr>
                </a:solidFill>
                <a:latin typeface="Arial" pitchFamily="34" charset="0"/>
                <a:cs typeface="Arial" pitchFamily="34" charset="0"/>
              </a:rPr>
              <a:t>youcef</a:t>
            </a:r>
            <a:r>
              <a:rPr lang="fr-FR" sz="1200" dirty="0">
                <a:solidFill>
                  <a:schemeClr val="tx1">
                    <a:lumMod val="65000"/>
                    <a:lumOff val="35000"/>
                  </a:schemeClr>
                </a:solidFill>
                <a:latin typeface="Arial" pitchFamily="34" charset="0"/>
                <a:cs typeface="Arial" pitchFamily="34" charset="0"/>
              </a:rPr>
              <a:t> et Boulevard Mohamed Boudiaf , c’est le seul arrêt sur l’avenue Amara Youcef </a:t>
            </a:r>
            <a:r>
              <a:rPr lang="fr-FR" sz="1300" dirty="0">
                <a:solidFill>
                  <a:schemeClr val="tx1">
                    <a:lumMod val="65000"/>
                    <a:lumOff val="35000"/>
                  </a:schemeClr>
                </a:solidFill>
                <a:latin typeface="Arial" pitchFamily="34" charset="0"/>
                <a:cs typeface="Arial" pitchFamily="34" charset="0"/>
              </a:rPr>
              <a:t>.</a:t>
            </a:r>
          </a:p>
          <a:p>
            <a:pPr marL="187848" indent="-187848">
              <a:buFontTx/>
              <a:buChar char="-"/>
            </a:pPr>
            <a:endParaRPr lang="fr-FR" sz="1300" dirty="0">
              <a:latin typeface="Arial" pitchFamily="34" charset="0"/>
              <a:cs typeface="Arial" pitchFamily="34" charset="0"/>
            </a:endParaRPr>
          </a:p>
        </p:txBody>
      </p:sp>
      <p:sp>
        <p:nvSpPr>
          <p:cNvPr id="59" name="Rectangle 58"/>
          <p:cNvSpPr/>
          <p:nvPr/>
        </p:nvSpPr>
        <p:spPr>
          <a:xfrm>
            <a:off x="747776" y="3023607"/>
            <a:ext cx="1382139" cy="311724"/>
          </a:xfrm>
          <a:prstGeom prst="rect">
            <a:avLst/>
          </a:prstGeom>
        </p:spPr>
        <p:txBody>
          <a:bodyPr wrap="none" lIns="100186" tIns="50093" rIns="100186" bIns="50093">
            <a:spAutoFit/>
          </a:bodyPr>
          <a:lstStyle/>
          <a:p>
            <a:pPr algn="ctr"/>
            <a:r>
              <a:rPr lang="fr-FR" sz="1300" b="1" dirty="0">
                <a:solidFill>
                  <a:srgbClr val="C00000"/>
                </a:solidFill>
                <a:latin typeface="Arial" pitchFamily="34" charset="0"/>
                <a:cs typeface="Arial" pitchFamily="34" charset="0"/>
              </a:rPr>
              <a:t>6- les repères :</a:t>
            </a:r>
            <a:endParaRPr lang="fr-FR" sz="1500" b="1" dirty="0">
              <a:solidFill>
                <a:srgbClr val="C00000"/>
              </a:solidFill>
              <a:latin typeface="Arial" pitchFamily="34" charset="0"/>
              <a:cs typeface="Arial" pitchFamily="34" charset="0"/>
            </a:endParaRPr>
          </a:p>
        </p:txBody>
      </p:sp>
      <p:sp>
        <p:nvSpPr>
          <p:cNvPr id="60" name="ZoneTexte 59"/>
          <p:cNvSpPr txBox="1"/>
          <p:nvPr/>
        </p:nvSpPr>
        <p:spPr>
          <a:xfrm>
            <a:off x="747774" y="3416252"/>
            <a:ext cx="5876128" cy="678011"/>
          </a:xfrm>
          <a:prstGeom prst="rect">
            <a:avLst/>
          </a:prstGeom>
          <a:noFill/>
        </p:spPr>
        <p:txBody>
          <a:bodyPr wrap="square" lIns="100186" tIns="50093" rIns="100186" bIns="50093" rtlCol="0">
            <a:spAutoFit/>
          </a:bodyPr>
          <a:lstStyle/>
          <a:p>
            <a:r>
              <a:rPr lang="fr-FR" sz="1200" dirty="0">
                <a:solidFill>
                  <a:schemeClr val="tx1">
                    <a:lumMod val="65000"/>
                    <a:lumOff val="35000"/>
                  </a:schemeClr>
                </a:solidFill>
                <a:latin typeface="Arial" pitchFamily="34" charset="0"/>
                <a:cs typeface="Arial" pitchFamily="34" charset="0"/>
              </a:rPr>
              <a:t>-les repères visuels sont inexistants du fait que les gabarits des constructions sont relativement </a:t>
            </a:r>
            <a:r>
              <a:rPr lang="fr-FR" sz="1200" dirty="0" smtClean="0">
                <a:solidFill>
                  <a:schemeClr val="tx1">
                    <a:lumMod val="65000"/>
                    <a:lumOff val="35000"/>
                  </a:schemeClr>
                </a:solidFill>
                <a:latin typeface="Arial" pitchFamily="34" charset="0"/>
                <a:cs typeface="Arial" pitchFamily="34" charset="0"/>
              </a:rPr>
              <a:t>plats </a:t>
            </a:r>
            <a:r>
              <a:rPr lang="fr-FR" sz="1200" dirty="0">
                <a:solidFill>
                  <a:schemeClr val="tx1">
                    <a:lumMod val="65000"/>
                    <a:lumOff val="35000"/>
                  </a:schemeClr>
                </a:solidFill>
                <a:latin typeface="Arial" pitchFamily="34" charset="0"/>
                <a:cs typeface="Arial" pitchFamily="34" charset="0"/>
              </a:rPr>
              <a:t>. Ce qui engendre une monotonie dans  la perception du paysage urbain .</a:t>
            </a:r>
          </a:p>
        </p:txBody>
      </p:sp>
      <p:sp>
        <p:nvSpPr>
          <p:cNvPr id="64" name="Rectangle 63"/>
          <p:cNvSpPr/>
          <p:nvPr/>
        </p:nvSpPr>
        <p:spPr>
          <a:xfrm>
            <a:off x="747774" y="4465527"/>
            <a:ext cx="2911404" cy="311724"/>
          </a:xfrm>
          <a:prstGeom prst="rect">
            <a:avLst/>
          </a:prstGeom>
        </p:spPr>
        <p:txBody>
          <a:bodyPr wrap="none" lIns="100186" tIns="50093" rIns="100186" bIns="50093">
            <a:spAutoFit/>
          </a:bodyPr>
          <a:lstStyle/>
          <a:p>
            <a:pPr algn="ctr"/>
            <a:r>
              <a:rPr lang="fr-FR" sz="1300" b="1" dirty="0">
                <a:solidFill>
                  <a:srgbClr val="C00000"/>
                </a:solidFill>
                <a:latin typeface="Arial" pitchFamily="34" charset="0"/>
                <a:cs typeface="Arial" pitchFamily="34" charset="0"/>
              </a:rPr>
              <a:t>7- lecture de la typologie du </a:t>
            </a:r>
            <a:r>
              <a:rPr lang="fr-FR" sz="1300" b="1" dirty="0" smtClean="0">
                <a:solidFill>
                  <a:srgbClr val="C00000"/>
                </a:solidFill>
                <a:latin typeface="Arial" pitchFamily="34" charset="0"/>
                <a:cs typeface="Arial" pitchFamily="34" charset="0"/>
              </a:rPr>
              <a:t>bâti:</a:t>
            </a:r>
            <a:endParaRPr lang="fr-FR" sz="1500" b="1" dirty="0">
              <a:solidFill>
                <a:srgbClr val="C00000"/>
              </a:solidFill>
              <a:latin typeface="Arial" pitchFamily="34" charset="0"/>
              <a:cs typeface="Arial" pitchFamily="34" charset="0"/>
            </a:endParaRPr>
          </a:p>
        </p:txBody>
      </p:sp>
      <p:sp>
        <p:nvSpPr>
          <p:cNvPr id="65" name="ZoneTexte 64"/>
          <p:cNvSpPr txBox="1"/>
          <p:nvPr/>
        </p:nvSpPr>
        <p:spPr>
          <a:xfrm>
            <a:off x="720130" y="4810502"/>
            <a:ext cx="5932300" cy="885042"/>
          </a:xfrm>
          <a:prstGeom prst="rect">
            <a:avLst/>
          </a:prstGeom>
          <a:noFill/>
        </p:spPr>
        <p:txBody>
          <a:bodyPr wrap="square" lIns="100186" tIns="50093" rIns="100186" bIns="50093" rtlCol="0">
            <a:spAutoFit/>
          </a:bodyPr>
          <a:lstStyle/>
          <a:p>
            <a:r>
              <a:rPr lang="fr-FR" sz="1200" dirty="0" smtClean="0">
                <a:solidFill>
                  <a:schemeClr val="tx1">
                    <a:lumMod val="65000"/>
                    <a:lumOff val="35000"/>
                  </a:schemeClr>
                </a:solidFill>
                <a:latin typeface="Arial" pitchFamily="34" charset="0"/>
                <a:cs typeface="Arial" pitchFamily="34" charset="0"/>
              </a:rPr>
              <a:t>-En général, </a:t>
            </a:r>
            <a:r>
              <a:rPr lang="fr-FR" sz="1200" dirty="0">
                <a:solidFill>
                  <a:schemeClr val="tx1">
                    <a:lumMod val="65000"/>
                    <a:lumOff val="35000"/>
                  </a:schemeClr>
                </a:solidFill>
                <a:latin typeface="Arial" pitchFamily="34" charset="0"/>
                <a:cs typeface="Arial" pitchFamily="34" charset="0"/>
              </a:rPr>
              <a:t>le quartier de la gare se caractérise par la dominance de la vocation résidentielle ( individuelle et collective ) qui présente 80% de l’aire d’études , ce qui est inadéquat avec la position du site à l’intérieur de la ville de Blida et sa vocation future </a:t>
            </a:r>
            <a:r>
              <a:rPr lang="fr-FR" sz="1200" dirty="0" smtClean="0">
                <a:solidFill>
                  <a:schemeClr val="tx1">
                    <a:lumMod val="65000"/>
                    <a:lumOff val="35000"/>
                  </a:schemeClr>
                </a:solidFill>
                <a:latin typeface="Arial" pitchFamily="34" charset="0"/>
                <a:cs typeface="Arial" pitchFamily="34" charset="0"/>
              </a:rPr>
              <a:t>. Le </a:t>
            </a:r>
            <a:r>
              <a:rPr lang="fr-FR" sz="1200" dirty="0">
                <a:solidFill>
                  <a:schemeClr val="tx1">
                    <a:lumMod val="65000"/>
                    <a:lumOff val="35000"/>
                  </a:schemeClr>
                </a:solidFill>
                <a:latin typeface="Arial" pitchFamily="34" charset="0"/>
                <a:cs typeface="Arial" pitchFamily="34" charset="0"/>
              </a:rPr>
              <a:t>site est </a:t>
            </a:r>
            <a:r>
              <a:rPr lang="fr-FR" sz="1200" dirty="0" smtClean="0">
                <a:solidFill>
                  <a:schemeClr val="tx1">
                    <a:lumMod val="65000"/>
                    <a:lumOff val="35000"/>
                  </a:schemeClr>
                </a:solidFill>
                <a:latin typeface="Arial" pitchFamily="34" charset="0"/>
                <a:cs typeface="Arial" pitchFamily="34" charset="0"/>
              </a:rPr>
              <a:t>doté aussi d’équipements</a:t>
            </a:r>
            <a:r>
              <a:rPr lang="fr-FR" sz="1300" dirty="0" smtClean="0">
                <a:solidFill>
                  <a:schemeClr val="tx1">
                    <a:lumMod val="65000"/>
                    <a:lumOff val="35000"/>
                  </a:schemeClr>
                </a:solidFill>
                <a:latin typeface="Arial" pitchFamily="34" charset="0"/>
                <a:cs typeface="Arial" pitchFamily="34" charset="0"/>
              </a:rPr>
              <a:t>.</a:t>
            </a:r>
            <a:endParaRPr lang="fr-FR" sz="1300" dirty="0">
              <a:solidFill>
                <a:schemeClr val="tx1">
                  <a:lumMod val="65000"/>
                  <a:lumOff val="35000"/>
                </a:schemeClr>
              </a:solidFill>
              <a:latin typeface="Arial" pitchFamily="34" charset="0"/>
              <a:cs typeface="Arial" pitchFamily="34" charset="0"/>
            </a:endParaRPr>
          </a:p>
        </p:txBody>
      </p:sp>
      <p:grpSp>
        <p:nvGrpSpPr>
          <p:cNvPr id="66" name="Groupe 65"/>
          <p:cNvGrpSpPr/>
          <p:nvPr/>
        </p:nvGrpSpPr>
        <p:grpSpPr>
          <a:xfrm>
            <a:off x="792138" y="7669792"/>
            <a:ext cx="5868441" cy="1183913"/>
            <a:chOff x="406649" y="6156176"/>
            <a:chExt cx="5461975" cy="1012372"/>
          </a:xfrm>
        </p:grpSpPr>
        <p:sp>
          <p:nvSpPr>
            <p:cNvPr id="67" name="Rectangle 66"/>
            <p:cNvSpPr/>
            <p:nvPr/>
          </p:nvSpPr>
          <p:spPr>
            <a:xfrm>
              <a:off x="432943" y="6156176"/>
              <a:ext cx="1747400" cy="258742"/>
            </a:xfrm>
            <a:prstGeom prst="rect">
              <a:avLst/>
            </a:prstGeom>
          </p:spPr>
          <p:txBody>
            <a:bodyPr wrap="none">
              <a:spAutoFit/>
            </a:bodyPr>
            <a:lstStyle/>
            <a:p>
              <a:pPr algn="ctr"/>
              <a:r>
                <a:rPr lang="fr-FR" sz="1300" b="1" dirty="0">
                  <a:solidFill>
                    <a:srgbClr val="C00000"/>
                  </a:solidFill>
                  <a:latin typeface="Arial" pitchFamily="34" charset="0"/>
                  <a:cs typeface="Arial" pitchFamily="34" charset="0"/>
                </a:rPr>
                <a:t>9- lecture de gabarit :</a:t>
              </a:r>
              <a:endParaRPr lang="fr-FR" sz="1500" b="1" dirty="0">
                <a:solidFill>
                  <a:srgbClr val="C00000"/>
                </a:solidFill>
                <a:latin typeface="Arial" pitchFamily="34" charset="0"/>
                <a:cs typeface="Arial" pitchFamily="34" charset="0"/>
              </a:endParaRPr>
            </a:p>
          </p:txBody>
        </p:sp>
        <p:sp>
          <p:nvSpPr>
            <p:cNvPr id="68" name="ZoneTexte 67"/>
            <p:cNvSpPr txBox="1"/>
            <p:nvPr/>
          </p:nvSpPr>
          <p:spPr>
            <a:xfrm>
              <a:off x="406649" y="6433175"/>
              <a:ext cx="5461975" cy="735373"/>
            </a:xfrm>
            <a:prstGeom prst="rect">
              <a:avLst/>
            </a:prstGeom>
            <a:noFill/>
          </p:spPr>
          <p:txBody>
            <a:bodyPr wrap="square" rtlCol="0">
              <a:spAutoFit/>
            </a:bodyPr>
            <a:lstStyle/>
            <a:p>
              <a:r>
                <a:rPr lang="fr-FR" sz="1200" dirty="0">
                  <a:solidFill>
                    <a:schemeClr val="tx1">
                      <a:lumMod val="65000"/>
                      <a:lumOff val="35000"/>
                    </a:schemeClr>
                  </a:solidFill>
                  <a:latin typeface="Arial" pitchFamily="34" charset="0"/>
                  <a:cs typeface="Arial" pitchFamily="34" charset="0"/>
                </a:rPr>
                <a:t>-Notre aire d’étude présente un gabarit </a:t>
              </a:r>
              <a:r>
                <a:rPr lang="fr-FR" sz="1200" dirty="0" smtClean="0">
                  <a:solidFill>
                    <a:schemeClr val="tx1">
                      <a:lumMod val="65000"/>
                      <a:lumOff val="35000"/>
                    </a:schemeClr>
                  </a:solidFill>
                  <a:latin typeface="Arial" pitchFamily="34" charset="0"/>
                  <a:cs typeface="Arial" pitchFamily="34" charset="0"/>
                </a:rPr>
                <a:t>diversifié </a:t>
              </a:r>
              <a:r>
                <a:rPr lang="fr-FR" sz="1200" dirty="0">
                  <a:solidFill>
                    <a:schemeClr val="tx1">
                      <a:lumMod val="65000"/>
                      <a:lumOff val="35000"/>
                    </a:schemeClr>
                  </a:solidFill>
                  <a:latin typeface="Arial" pitchFamily="34" charset="0"/>
                  <a:cs typeface="Arial" pitchFamily="34" charset="0"/>
                </a:rPr>
                <a:t>, allant du simple RDC jusqu’à R+2 , dont la plus forte densité se présente par l’équipement de l’OPGI au boulevard des 20 mètres . Le quartier présente un gabarit qui varie entre R+1 et R+7 , le bâti </a:t>
              </a:r>
              <a:r>
                <a:rPr lang="fr-FR" sz="1200" dirty="0" smtClean="0">
                  <a:solidFill>
                    <a:schemeClr val="tx1">
                      <a:lumMod val="65000"/>
                      <a:lumOff val="35000"/>
                    </a:schemeClr>
                  </a:solidFill>
                  <a:latin typeface="Arial" pitchFamily="34" charset="0"/>
                  <a:cs typeface="Arial" pitchFamily="34" charset="0"/>
                </a:rPr>
                <a:t>à </a:t>
              </a:r>
              <a:r>
                <a:rPr lang="fr-FR" sz="1200" dirty="0">
                  <a:solidFill>
                    <a:schemeClr val="tx1">
                      <a:lumMod val="65000"/>
                      <a:lumOff val="35000"/>
                    </a:schemeClr>
                  </a:solidFill>
                  <a:latin typeface="Arial" pitchFamily="34" charset="0"/>
                  <a:cs typeface="Arial" pitchFamily="34" charset="0"/>
                </a:rPr>
                <a:t>moyen gabarit se trouve le long de l’avenue Amara Youcef </a:t>
              </a:r>
              <a:r>
                <a:rPr lang="fr-FR" sz="1200" dirty="0">
                  <a:solidFill>
                    <a:schemeClr val="tx1">
                      <a:lumMod val="75000"/>
                      <a:lumOff val="25000"/>
                    </a:schemeClr>
                  </a:solidFill>
                  <a:latin typeface="Arial" pitchFamily="34" charset="0"/>
                  <a:cs typeface="Arial" pitchFamily="34" charset="0"/>
                </a:rPr>
                <a:t>.</a:t>
              </a:r>
            </a:p>
          </p:txBody>
        </p:sp>
      </p:grpSp>
      <p:sp>
        <p:nvSpPr>
          <p:cNvPr id="69" name="Rectangle 68"/>
          <p:cNvSpPr/>
          <p:nvPr/>
        </p:nvSpPr>
        <p:spPr>
          <a:xfrm>
            <a:off x="805289" y="6227874"/>
            <a:ext cx="1670679" cy="311724"/>
          </a:xfrm>
          <a:prstGeom prst="rect">
            <a:avLst/>
          </a:prstGeom>
        </p:spPr>
        <p:txBody>
          <a:bodyPr wrap="none" lIns="100186" tIns="50093" rIns="100186" bIns="50093">
            <a:spAutoFit/>
          </a:bodyPr>
          <a:lstStyle/>
          <a:p>
            <a:pPr algn="ctr"/>
            <a:r>
              <a:rPr lang="fr-FR" sz="1300" b="1" dirty="0">
                <a:solidFill>
                  <a:srgbClr val="C00000"/>
                </a:solidFill>
                <a:latin typeface="Arial" pitchFamily="34" charset="0"/>
                <a:cs typeface="Arial" pitchFamily="34" charset="0"/>
              </a:rPr>
              <a:t>8- la perméabilité :</a:t>
            </a:r>
            <a:endParaRPr lang="fr-FR" sz="1500" b="1" dirty="0">
              <a:solidFill>
                <a:srgbClr val="C00000"/>
              </a:solidFill>
              <a:latin typeface="Arial" pitchFamily="34" charset="0"/>
              <a:cs typeface="Arial" pitchFamily="34" charset="0"/>
            </a:endParaRPr>
          </a:p>
        </p:txBody>
      </p:sp>
      <p:sp>
        <p:nvSpPr>
          <p:cNvPr id="70" name="ZoneTexte 69"/>
          <p:cNvSpPr txBox="1"/>
          <p:nvPr/>
        </p:nvSpPr>
        <p:spPr>
          <a:xfrm>
            <a:off x="747897" y="6587988"/>
            <a:ext cx="5976543" cy="486904"/>
          </a:xfrm>
          <a:prstGeom prst="rect">
            <a:avLst/>
          </a:prstGeom>
          <a:noFill/>
        </p:spPr>
        <p:txBody>
          <a:bodyPr wrap="square" lIns="100186" tIns="50093" rIns="100186" bIns="50093" rtlCol="0">
            <a:spAutoFit/>
          </a:bodyPr>
          <a:lstStyle/>
          <a:p>
            <a:r>
              <a:rPr lang="fr-FR" sz="1200" dirty="0" smtClean="0">
                <a:solidFill>
                  <a:schemeClr val="tx1">
                    <a:lumMod val="65000"/>
                    <a:lumOff val="35000"/>
                  </a:schemeClr>
                </a:solidFill>
                <a:latin typeface="Arial" pitchFamily="34" charset="0"/>
                <a:cs typeface="Arial" pitchFamily="34" charset="0"/>
              </a:rPr>
              <a:t>-L’avenue </a:t>
            </a:r>
            <a:r>
              <a:rPr lang="fr-FR" sz="1200" dirty="0">
                <a:solidFill>
                  <a:schemeClr val="tx1">
                    <a:lumMod val="65000"/>
                    <a:lumOff val="35000"/>
                  </a:schemeClr>
                </a:solidFill>
                <a:latin typeface="Arial" pitchFamily="34" charset="0"/>
                <a:cs typeface="Arial" pitchFamily="34" charset="0"/>
              </a:rPr>
              <a:t>Amara Youcef présente une grande </a:t>
            </a:r>
            <a:r>
              <a:rPr lang="fr-FR" sz="1200" dirty="0" smtClean="0">
                <a:solidFill>
                  <a:schemeClr val="tx1">
                    <a:lumMod val="65000"/>
                    <a:lumOff val="35000"/>
                  </a:schemeClr>
                </a:solidFill>
                <a:latin typeface="Arial" pitchFamily="34" charset="0"/>
                <a:cs typeface="Arial" pitchFamily="34" charset="0"/>
              </a:rPr>
              <a:t>perméabilité, </a:t>
            </a:r>
            <a:r>
              <a:rPr lang="fr-FR" sz="1200" dirty="0">
                <a:solidFill>
                  <a:schemeClr val="tx1">
                    <a:lumMod val="65000"/>
                    <a:lumOff val="35000"/>
                  </a:schemeClr>
                </a:solidFill>
                <a:latin typeface="Arial" pitchFamily="34" charset="0"/>
                <a:cs typeface="Arial" pitchFamily="34" charset="0"/>
              </a:rPr>
              <a:t>du fait qu’elle est droite , </a:t>
            </a:r>
            <a:r>
              <a:rPr lang="fr-FR" sz="1200" dirty="0" smtClean="0">
                <a:solidFill>
                  <a:schemeClr val="tx1">
                    <a:lumMod val="65000"/>
                    <a:lumOff val="35000"/>
                  </a:schemeClr>
                </a:solidFill>
                <a:latin typeface="Arial" pitchFamily="34" charset="0"/>
                <a:cs typeface="Arial" pitchFamily="34" charset="0"/>
              </a:rPr>
              <a:t>             mais </a:t>
            </a:r>
            <a:r>
              <a:rPr lang="fr-FR" sz="1200" dirty="0">
                <a:solidFill>
                  <a:schemeClr val="tx1">
                    <a:lumMod val="65000"/>
                    <a:lumOff val="35000"/>
                  </a:schemeClr>
                </a:solidFill>
                <a:latin typeface="Arial" pitchFamily="34" charset="0"/>
                <a:cs typeface="Arial" pitchFamily="34" charset="0"/>
              </a:rPr>
              <a:t>elle est limité par la rupture de la voie ferroviaire .</a:t>
            </a:r>
          </a:p>
        </p:txBody>
      </p:sp>
      <p:sp>
        <p:nvSpPr>
          <p:cNvPr id="24" name="ZoneTexte 23"/>
          <p:cNvSpPr txBox="1"/>
          <p:nvPr/>
        </p:nvSpPr>
        <p:spPr>
          <a:xfrm>
            <a:off x="-1885643" y="918330"/>
            <a:ext cx="9980309" cy="375426"/>
          </a:xfrm>
          <a:prstGeom prst="rect">
            <a:avLst/>
          </a:prstGeom>
          <a:noFill/>
        </p:spPr>
        <p:txBody>
          <a:bodyPr wrap="square" lIns="100186" tIns="50093" rIns="100186" bIns="50093" rtlCol="0">
            <a:spAutoFit/>
          </a:bodyPr>
          <a:lstStyle/>
          <a:p>
            <a:pPr algn="ctr"/>
            <a:r>
              <a:rPr lang="fr-FR" sz="1700" b="1" dirty="0">
                <a:solidFill>
                  <a:schemeClr val="tx1">
                    <a:lumMod val="65000"/>
                    <a:lumOff val="35000"/>
                  </a:schemeClr>
                </a:solidFill>
                <a:cs typeface="Arial" pitchFamily="34" charset="0"/>
              </a:rPr>
              <a:t>8</a:t>
            </a:r>
            <a:r>
              <a:rPr lang="fr-FR" sz="1700" b="1" dirty="0" smtClean="0">
                <a:solidFill>
                  <a:schemeClr val="tx1">
                    <a:lumMod val="65000"/>
                    <a:lumOff val="35000"/>
                  </a:schemeClr>
                </a:solidFill>
                <a:cs typeface="Arial" pitchFamily="34" charset="0"/>
              </a:rPr>
              <a:t>-ZONE </a:t>
            </a:r>
            <a:r>
              <a:rPr lang="fr-FR" sz="1700" b="1" dirty="0">
                <a:solidFill>
                  <a:schemeClr val="tx1">
                    <a:lumMod val="65000"/>
                    <a:lumOff val="35000"/>
                  </a:schemeClr>
                </a:solidFill>
                <a:cs typeface="Arial" pitchFamily="34" charset="0"/>
              </a:rPr>
              <a:t>D’ÉTUDE</a:t>
            </a:r>
          </a:p>
        </p:txBody>
      </p:sp>
      <p:cxnSp>
        <p:nvCxnSpPr>
          <p:cNvPr id="25" name="Connecteur droit 24"/>
          <p:cNvCxnSpPr/>
          <p:nvPr/>
        </p:nvCxnSpPr>
        <p:spPr>
          <a:xfrm>
            <a:off x="6960682" y="3834533"/>
            <a:ext cx="0" cy="6565039"/>
          </a:xfrm>
          <a:prstGeom prst="line">
            <a:avLst/>
          </a:prstGeom>
          <a:ln w="127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26" name="Chevron 25"/>
          <p:cNvSpPr/>
          <p:nvPr/>
        </p:nvSpPr>
        <p:spPr>
          <a:xfrm>
            <a:off x="6343502" y="9811196"/>
            <a:ext cx="334257" cy="429338"/>
          </a:xfrm>
          <a:prstGeom prst="chevron">
            <a:avLst/>
          </a:prstGeom>
          <a:solidFill>
            <a:schemeClr val="accent6">
              <a:lumMod val="5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87813" tIns="43906" rIns="87813" bIns="43906" rtlCol="0" anchor="ctr"/>
          <a:lstStyle/>
          <a:p>
            <a:pPr algn="ctr"/>
            <a:endParaRPr lang="fr-FR">
              <a:solidFill>
                <a:schemeClr val="tx1"/>
              </a:solidFill>
            </a:endParaRPr>
          </a:p>
        </p:txBody>
      </p:sp>
      <p:cxnSp>
        <p:nvCxnSpPr>
          <p:cNvPr id="27" name="Connecteur droit 26"/>
          <p:cNvCxnSpPr/>
          <p:nvPr/>
        </p:nvCxnSpPr>
        <p:spPr>
          <a:xfrm>
            <a:off x="593389" y="9667180"/>
            <a:ext cx="5887260" cy="1959"/>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6823650" y="3834535"/>
            <a:ext cx="97152" cy="6561260"/>
          </a:xfrm>
          <a:prstGeom prst="rect">
            <a:avLst/>
          </a:prstGeom>
          <a:solidFill>
            <a:schemeClr val="accent6">
              <a:lumMod val="75000"/>
            </a:schemeClr>
          </a:solidFill>
          <a:ln w="12700">
            <a:solidFill>
              <a:schemeClr val="accent6">
                <a:lumMod val="75000"/>
              </a:schemeClr>
            </a:solidFill>
          </a:ln>
        </p:spPr>
        <p:style>
          <a:lnRef idx="2">
            <a:schemeClr val="accent2"/>
          </a:lnRef>
          <a:fillRef idx="1">
            <a:schemeClr val="lt1"/>
          </a:fillRef>
          <a:effectRef idx="0">
            <a:schemeClr val="accent2"/>
          </a:effectRef>
          <a:fontRef idx="minor">
            <a:schemeClr val="dk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Tree>
    <p:extLst>
      <p:ext uri="{BB962C8B-B14F-4D97-AF65-F5344CB8AC3E}">
        <p14:creationId xmlns="" xmlns:p14="http://schemas.microsoft.com/office/powerpoint/2010/main" val="14796736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rme en L 7"/>
          <p:cNvSpPr/>
          <p:nvPr/>
        </p:nvSpPr>
        <p:spPr>
          <a:xfrm rot="10800000" flipH="1" flipV="1">
            <a:off x="288082" y="9629837"/>
            <a:ext cx="596803" cy="829435"/>
          </a:xfrm>
          <a:prstGeom prst="corner">
            <a:avLst>
              <a:gd name="adj1" fmla="val 9240"/>
              <a:gd name="adj2" fmla="val 8631"/>
            </a:avLst>
          </a:prstGeom>
          <a:solidFill>
            <a:schemeClr val="tx1">
              <a:lumMod val="85000"/>
              <a:lumOff val="15000"/>
            </a:schemeClr>
          </a:solidFill>
          <a:ln w="12700">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
        <p:nvSpPr>
          <p:cNvPr id="4" name="Forme en L 3"/>
          <p:cNvSpPr/>
          <p:nvPr/>
        </p:nvSpPr>
        <p:spPr>
          <a:xfrm flipH="1" flipV="1">
            <a:off x="6199010" y="234131"/>
            <a:ext cx="693096" cy="829435"/>
          </a:xfrm>
          <a:prstGeom prst="corner">
            <a:avLst>
              <a:gd name="adj1" fmla="val 9240"/>
              <a:gd name="adj2" fmla="val 8631"/>
            </a:avLst>
          </a:prstGeom>
          <a:solidFill>
            <a:schemeClr val="tx1">
              <a:lumMod val="50000"/>
              <a:lumOff val="50000"/>
            </a:schemeClr>
          </a:solidFill>
          <a:ln w="12700">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
        <p:nvSpPr>
          <p:cNvPr id="9" name="Rectangle 8"/>
          <p:cNvSpPr/>
          <p:nvPr/>
        </p:nvSpPr>
        <p:spPr>
          <a:xfrm>
            <a:off x="353466" y="312715"/>
            <a:ext cx="6470186" cy="10083078"/>
          </a:xfrm>
          <a:prstGeom prst="rect">
            <a:avLst/>
          </a:prstGeom>
          <a:noFill/>
          <a:ln w="12700">
            <a:solidFill>
              <a:schemeClr val="tx1">
                <a:lumMod val="85000"/>
                <a:lumOff val="15000"/>
              </a:schemeClr>
            </a:solidFill>
          </a:ln>
        </p:spPr>
        <p:style>
          <a:lnRef idx="2">
            <a:schemeClr val="dk1"/>
          </a:lnRef>
          <a:fillRef idx="1">
            <a:schemeClr val="lt1"/>
          </a:fillRef>
          <a:effectRef idx="0">
            <a:schemeClr val="dk1"/>
          </a:effectRef>
          <a:fontRef idx="minor">
            <a:schemeClr val="dk1"/>
          </a:fontRef>
        </p:style>
        <p:txBody>
          <a:bodyPr lIns="87813" tIns="43906" rIns="87813" bIns="43906" rtlCol="0" anchor="ctr"/>
          <a:lstStyle/>
          <a:p>
            <a:pPr algn="ctr"/>
            <a:endParaRPr lang="ru-RU"/>
          </a:p>
        </p:txBody>
      </p:sp>
      <p:sp>
        <p:nvSpPr>
          <p:cNvPr id="17" name="Rectangle 16"/>
          <p:cNvSpPr/>
          <p:nvPr/>
        </p:nvSpPr>
        <p:spPr>
          <a:xfrm>
            <a:off x="353466" y="306201"/>
            <a:ext cx="6470186" cy="432410"/>
          </a:xfrm>
          <a:prstGeom prst="rect">
            <a:avLst/>
          </a:prstGeom>
          <a:solidFill>
            <a:schemeClr val="accent4">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87813" tIns="43906" rIns="87813" bIns="43906" rtlCol="0" anchor="ctr"/>
          <a:lstStyle/>
          <a:p>
            <a:pPr algn="ctr"/>
            <a:endParaRPr lang="fr-FR"/>
          </a:p>
        </p:txBody>
      </p:sp>
      <p:sp>
        <p:nvSpPr>
          <p:cNvPr id="18" name="Rectangle 17"/>
          <p:cNvSpPr/>
          <p:nvPr/>
        </p:nvSpPr>
        <p:spPr>
          <a:xfrm>
            <a:off x="453839" y="368969"/>
            <a:ext cx="5498223" cy="330645"/>
          </a:xfrm>
          <a:prstGeom prst="rect">
            <a:avLst/>
          </a:prstGeom>
        </p:spPr>
        <p:txBody>
          <a:bodyPr wrap="square" lIns="87813" tIns="43906" rIns="87813" bIns="43906">
            <a:spAutoFit/>
          </a:bodyPr>
          <a:lstStyle/>
          <a:p>
            <a:r>
              <a:rPr lang="fr-FR" sz="1500" dirty="0">
                <a:solidFill>
                  <a:schemeClr val="tx1">
                    <a:lumMod val="50000"/>
                    <a:lumOff val="50000"/>
                  </a:schemeClr>
                </a:solidFill>
                <a:latin typeface="Arial" pitchFamily="34" charset="0"/>
                <a:cs typeface="Arial" pitchFamily="34" charset="0"/>
              </a:rPr>
              <a:t> I-</a:t>
            </a:r>
            <a:r>
              <a:rPr lang="fr-FR" sz="1500" b="1" dirty="0">
                <a:solidFill>
                  <a:schemeClr val="accent1"/>
                </a:solidFill>
                <a:latin typeface="Arial" pitchFamily="34" charset="0"/>
                <a:cs typeface="Arial" pitchFamily="34" charset="0"/>
              </a:rPr>
              <a:t>APPROCHE URBAINE </a:t>
            </a:r>
            <a:endParaRPr lang="fr-FR" sz="1500" dirty="0"/>
          </a:p>
        </p:txBody>
      </p:sp>
      <p:sp>
        <p:nvSpPr>
          <p:cNvPr id="35" name="Espace réservé du numéro de diapositive 19"/>
          <p:cNvSpPr>
            <a:spLocks noGrp="1"/>
          </p:cNvSpPr>
          <p:nvPr>
            <p:ph type="sldNum" sz="quarter" idx="12"/>
          </p:nvPr>
        </p:nvSpPr>
        <p:spPr>
          <a:xfrm>
            <a:off x="5863463" y="9811196"/>
            <a:ext cx="402916" cy="464502"/>
          </a:xfrm>
          <a:ln>
            <a:noFill/>
          </a:ln>
        </p:spPr>
        <p:txBody>
          <a:bodyPr/>
          <a:lstStyle/>
          <a:p>
            <a:r>
              <a:rPr lang="fr-BE" dirty="0" smtClean="0">
                <a:solidFill>
                  <a:srgbClr val="8A0000"/>
                </a:solidFill>
              </a:rPr>
              <a:t>28</a:t>
            </a:r>
            <a:endParaRPr lang="fr-BE" dirty="0">
              <a:solidFill>
                <a:srgbClr val="8A0000"/>
              </a:solidFill>
            </a:endParaRPr>
          </a:p>
        </p:txBody>
      </p:sp>
      <p:grpSp>
        <p:nvGrpSpPr>
          <p:cNvPr id="61" name="Groupe 60"/>
          <p:cNvGrpSpPr/>
          <p:nvPr/>
        </p:nvGrpSpPr>
        <p:grpSpPr>
          <a:xfrm>
            <a:off x="664248" y="1649306"/>
            <a:ext cx="5881311" cy="1566299"/>
            <a:chOff x="3757911" y="1021030"/>
            <a:chExt cx="2759897" cy="1339353"/>
          </a:xfrm>
        </p:grpSpPr>
        <p:sp>
          <p:nvSpPr>
            <p:cNvPr id="62" name="Rectangle 61"/>
            <p:cNvSpPr/>
            <p:nvPr/>
          </p:nvSpPr>
          <p:spPr>
            <a:xfrm>
              <a:off x="3757911" y="1021030"/>
              <a:ext cx="698224" cy="250023"/>
            </a:xfrm>
            <a:prstGeom prst="rect">
              <a:avLst/>
            </a:prstGeom>
          </p:spPr>
          <p:txBody>
            <a:bodyPr wrap="none">
              <a:spAutoFit/>
            </a:bodyPr>
            <a:lstStyle/>
            <a:p>
              <a:pPr algn="ctr"/>
              <a:r>
                <a:rPr lang="fr-FR" sz="1300" b="1" dirty="0">
                  <a:solidFill>
                    <a:srgbClr val="C00000"/>
                  </a:solidFill>
                  <a:latin typeface="Arial" pitchFamily="34" charset="0"/>
                  <a:cs typeface="Arial" pitchFamily="34" charset="0"/>
                </a:rPr>
                <a:t>10- État du </a:t>
              </a:r>
              <a:r>
                <a:rPr lang="fr-FR" sz="1300" b="1" dirty="0" smtClean="0">
                  <a:solidFill>
                    <a:srgbClr val="C00000"/>
                  </a:solidFill>
                  <a:latin typeface="Arial" pitchFamily="34" charset="0"/>
                  <a:cs typeface="Arial" pitchFamily="34" charset="0"/>
                </a:rPr>
                <a:t>bâti </a:t>
              </a:r>
              <a:r>
                <a:rPr lang="fr-FR" sz="1300" b="1" dirty="0">
                  <a:solidFill>
                    <a:srgbClr val="C00000"/>
                  </a:solidFill>
                  <a:latin typeface="Arial" pitchFamily="34" charset="0"/>
                  <a:cs typeface="Arial" pitchFamily="34" charset="0"/>
                </a:rPr>
                <a:t>:</a:t>
              </a:r>
              <a:endParaRPr lang="fr-FR" sz="1500" b="1" dirty="0">
                <a:solidFill>
                  <a:srgbClr val="C00000"/>
                </a:solidFill>
                <a:latin typeface="Arial" pitchFamily="34" charset="0"/>
                <a:cs typeface="Arial" pitchFamily="34" charset="0"/>
              </a:endParaRPr>
            </a:p>
          </p:txBody>
        </p:sp>
        <p:sp>
          <p:nvSpPr>
            <p:cNvPr id="63" name="ZoneTexte 62"/>
            <p:cNvSpPr txBox="1"/>
            <p:nvPr/>
          </p:nvSpPr>
          <p:spPr>
            <a:xfrm>
              <a:off x="3771277" y="1333973"/>
              <a:ext cx="2746531" cy="1026410"/>
            </a:xfrm>
            <a:prstGeom prst="rect">
              <a:avLst/>
            </a:prstGeom>
            <a:noFill/>
          </p:spPr>
          <p:txBody>
            <a:bodyPr wrap="square" rtlCol="0">
              <a:spAutoFit/>
            </a:bodyPr>
            <a:lstStyle/>
            <a:p>
              <a:r>
                <a:rPr lang="fr-FR" sz="1200" dirty="0" smtClean="0">
                  <a:solidFill>
                    <a:schemeClr val="tx1">
                      <a:lumMod val="65000"/>
                      <a:lumOff val="35000"/>
                    </a:schemeClr>
                  </a:solidFill>
                  <a:latin typeface="Arial" pitchFamily="34" charset="0"/>
                  <a:cs typeface="Arial" pitchFamily="34" charset="0"/>
                </a:rPr>
                <a:t>-La </a:t>
              </a:r>
              <a:r>
                <a:rPr lang="fr-FR" sz="1200" dirty="0">
                  <a:solidFill>
                    <a:schemeClr val="tx1">
                      <a:lumMod val="65000"/>
                      <a:lumOff val="35000"/>
                    </a:schemeClr>
                  </a:solidFill>
                  <a:latin typeface="Arial" pitchFamily="34" charset="0"/>
                  <a:cs typeface="Arial" pitchFamily="34" charset="0"/>
                </a:rPr>
                <a:t>localisation et la distribution des </a:t>
              </a:r>
              <a:r>
                <a:rPr lang="fr-FR" sz="1200" dirty="0" smtClean="0">
                  <a:solidFill>
                    <a:schemeClr val="tx1">
                      <a:lumMod val="65000"/>
                      <a:lumOff val="35000"/>
                    </a:schemeClr>
                  </a:solidFill>
                  <a:latin typeface="Arial" pitchFamily="34" charset="0"/>
                  <a:cs typeface="Arial" pitchFamily="34" charset="0"/>
                </a:rPr>
                <a:t>bâtis présentent  </a:t>
              </a:r>
              <a:r>
                <a:rPr lang="fr-FR" sz="1200" dirty="0">
                  <a:solidFill>
                    <a:schemeClr val="tx1">
                      <a:lumMod val="65000"/>
                      <a:lumOff val="35000"/>
                    </a:schemeClr>
                  </a:solidFill>
                  <a:latin typeface="Arial" pitchFamily="34" charset="0"/>
                  <a:cs typeface="Arial" pitchFamily="34" charset="0"/>
                </a:rPr>
                <a:t>une diversité dans l’état .</a:t>
              </a:r>
            </a:p>
            <a:p>
              <a:r>
                <a:rPr lang="fr-FR" sz="1200" dirty="0">
                  <a:solidFill>
                    <a:schemeClr val="tx1">
                      <a:lumMod val="65000"/>
                      <a:lumOff val="35000"/>
                    </a:schemeClr>
                  </a:solidFill>
                  <a:latin typeface="Arial" pitchFamily="34" charset="0"/>
                  <a:cs typeface="Arial" pitchFamily="34" charset="0"/>
                </a:rPr>
                <a:t>Dans </a:t>
              </a:r>
              <a:r>
                <a:rPr lang="fr-FR" sz="1200" dirty="0" smtClean="0">
                  <a:solidFill>
                    <a:schemeClr val="tx1">
                      <a:lumMod val="65000"/>
                      <a:lumOff val="35000"/>
                    </a:schemeClr>
                  </a:solidFill>
                  <a:latin typeface="Arial" pitchFamily="34" charset="0"/>
                  <a:cs typeface="Arial" pitchFamily="34" charset="0"/>
                </a:rPr>
                <a:t>l’ensemble, </a:t>
              </a:r>
              <a:r>
                <a:rPr lang="fr-FR" sz="1200" dirty="0">
                  <a:solidFill>
                    <a:schemeClr val="tx1">
                      <a:lumMod val="65000"/>
                      <a:lumOff val="35000"/>
                    </a:schemeClr>
                  </a:solidFill>
                  <a:latin typeface="Arial" pitchFamily="34" charset="0"/>
                  <a:cs typeface="Arial" pitchFamily="34" charset="0"/>
                </a:rPr>
                <a:t>le bâti qui se trouve sur l’axe Amara Youcef est en bon état  à l’exception de quelques bâtis </a:t>
              </a:r>
              <a:r>
                <a:rPr lang="fr-FR" sz="1200" dirty="0" smtClean="0">
                  <a:solidFill>
                    <a:schemeClr val="tx1">
                      <a:lumMod val="65000"/>
                      <a:lumOff val="35000"/>
                    </a:schemeClr>
                  </a:solidFill>
                  <a:latin typeface="Arial" pitchFamily="34" charset="0"/>
                  <a:cs typeface="Arial" pitchFamily="34" charset="0"/>
                </a:rPr>
                <a:t>vétustes </a:t>
              </a:r>
              <a:r>
                <a:rPr lang="fr-FR" sz="1200" dirty="0">
                  <a:solidFill>
                    <a:schemeClr val="tx1">
                      <a:lumMod val="65000"/>
                      <a:lumOff val="35000"/>
                    </a:schemeClr>
                  </a:solidFill>
                  <a:latin typeface="Arial" pitchFamily="34" charset="0"/>
                  <a:cs typeface="Arial" pitchFamily="34" charset="0"/>
                </a:rPr>
                <a:t>, des </a:t>
              </a:r>
              <a:r>
                <a:rPr lang="fr-FR" sz="1200" dirty="0" smtClean="0">
                  <a:solidFill>
                    <a:schemeClr val="tx1">
                      <a:lumMod val="65000"/>
                      <a:lumOff val="35000"/>
                    </a:schemeClr>
                  </a:solidFill>
                  <a:latin typeface="Arial" pitchFamily="34" charset="0"/>
                  <a:cs typeface="Arial" pitchFamily="34" charset="0"/>
                </a:rPr>
                <a:t>bâtis </a:t>
              </a:r>
              <a:r>
                <a:rPr lang="fr-FR" sz="1200" dirty="0">
                  <a:solidFill>
                    <a:schemeClr val="tx1">
                      <a:lumMod val="65000"/>
                      <a:lumOff val="35000"/>
                    </a:schemeClr>
                  </a:solidFill>
                  <a:latin typeface="Arial" pitchFamily="34" charset="0"/>
                  <a:cs typeface="Arial" pitchFamily="34" charset="0"/>
                </a:rPr>
                <a:t>en moyen état qui sont au dessus du boulevard des  mètres .</a:t>
              </a:r>
            </a:p>
            <a:p>
              <a:r>
                <a:rPr lang="fr-FR" sz="1200" dirty="0">
                  <a:solidFill>
                    <a:schemeClr val="tx1">
                      <a:lumMod val="65000"/>
                      <a:lumOff val="35000"/>
                    </a:schemeClr>
                  </a:solidFill>
                  <a:latin typeface="Arial" pitchFamily="34" charset="0"/>
                  <a:cs typeface="Arial" pitchFamily="34" charset="0"/>
                </a:rPr>
                <a:t>En </a:t>
              </a:r>
              <a:r>
                <a:rPr lang="fr-FR" sz="1200" dirty="0" smtClean="0">
                  <a:solidFill>
                    <a:schemeClr val="tx1">
                      <a:lumMod val="65000"/>
                      <a:lumOff val="35000"/>
                    </a:schemeClr>
                  </a:solidFill>
                  <a:latin typeface="Arial" pitchFamily="34" charset="0"/>
                  <a:cs typeface="Arial" pitchFamily="34" charset="0"/>
                </a:rPr>
                <a:t>revanche, </a:t>
              </a:r>
              <a:r>
                <a:rPr lang="fr-FR" sz="1200" dirty="0">
                  <a:solidFill>
                    <a:schemeClr val="tx1">
                      <a:lumMod val="65000"/>
                      <a:lumOff val="35000"/>
                    </a:schemeClr>
                  </a:solidFill>
                  <a:latin typeface="Arial" pitchFamily="34" charset="0"/>
                  <a:cs typeface="Arial" pitchFamily="34" charset="0"/>
                </a:rPr>
                <a:t>le quartier de la gare est constitué d’un cadre </a:t>
              </a:r>
              <a:r>
                <a:rPr lang="fr-FR" sz="1200" dirty="0" smtClean="0">
                  <a:solidFill>
                    <a:schemeClr val="tx1">
                      <a:lumMod val="65000"/>
                      <a:lumOff val="35000"/>
                    </a:schemeClr>
                  </a:solidFill>
                  <a:latin typeface="Arial" pitchFamily="34" charset="0"/>
                  <a:cs typeface="Arial" pitchFamily="34" charset="0"/>
                </a:rPr>
                <a:t>bâti </a:t>
              </a:r>
              <a:r>
                <a:rPr lang="fr-FR" sz="1200" dirty="0">
                  <a:solidFill>
                    <a:schemeClr val="tx1">
                      <a:lumMod val="65000"/>
                      <a:lumOff val="35000"/>
                    </a:schemeClr>
                  </a:solidFill>
                  <a:latin typeface="Arial" pitchFamily="34" charset="0"/>
                  <a:cs typeface="Arial" pitchFamily="34" charset="0"/>
                </a:rPr>
                <a:t>en état de vétusté </a:t>
              </a:r>
              <a:r>
                <a:rPr lang="fr-FR" sz="1200" dirty="0" smtClean="0">
                  <a:solidFill>
                    <a:schemeClr val="tx1">
                      <a:lumMod val="65000"/>
                      <a:lumOff val="35000"/>
                    </a:schemeClr>
                  </a:solidFill>
                  <a:latin typeface="Arial" pitchFamily="34" charset="0"/>
                  <a:cs typeface="Arial" pitchFamily="34" charset="0"/>
                </a:rPr>
                <a:t>avancé, </a:t>
              </a:r>
              <a:r>
                <a:rPr lang="fr-FR" sz="1200" dirty="0">
                  <a:solidFill>
                    <a:schemeClr val="tx1">
                      <a:lumMod val="65000"/>
                      <a:lumOff val="35000"/>
                    </a:schemeClr>
                  </a:solidFill>
                  <a:latin typeface="Arial" pitchFamily="34" charset="0"/>
                  <a:cs typeface="Arial" pitchFamily="34" charset="0"/>
                </a:rPr>
                <a:t>sauf </a:t>
              </a:r>
              <a:r>
                <a:rPr lang="fr-FR" sz="1200" dirty="0" smtClean="0">
                  <a:solidFill>
                    <a:schemeClr val="tx1">
                      <a:lumMod val="65000"/>
                      <a:lumOff val="35000"/>
                    </a:schemeClr>
                  </a:solidFill>
                  <a:latin typeface="Arial" pitchFamily="34" charset="0"/>
                  <a:cs typeface="Arial" pitchFamily="34" charset="0"/>
                </a:rPr>
                <a:t>quelques </a:t>
              </a:r>
              <a:r>
                <a:rPr lang="fr-FR" sz="1200" dirty="0">
                  <a:solidFill>
                    <a:schemeClr val="tx1">
                      <a:lumMod val="65000"/>
                      <a:lumOff val="35000"/>
                    </a:schemeClr>
                  </a:solidFill>
                  <a:latin typeface="Arial" pitchFamily="34" charset="0"/>
                  <a:cs typeface="Arial" pitchFamily="34" charset="0"/>
                </a:rPr>
                <a:t>équipements . </a:t>
              </a:r>
            </a:p>
          </p:txBody>
        </p:sp>
      </p:grpSp>
      <p:sp>
        <p:nvSpPr>
          <p:cNvPr id="71" name="Rectangle 70"/>
          <p:cNvSpPr/>
          <p:nvPr/>
        </p:nvSpPr>
        <p:spPr>
          <a:xfrm>
            <a:off x="432098" y="3746649"/>
            <a:ext cx="4176464" cy="311724"/>
          </a:xfrm>
          <a:prstGeom prst="rect">
            <a:avLst/>
          </a:prstGeom>
        </p:spPr>
        <p:txBody>
          <a:bodyPr wrap="square" lIns="100186" tIns="50093" rIns="100186" bIns="50093">
            <a:spAutoFit/>
          </a:bodyPr>
          <a:lstStyle/>
          <a:p>
            <a:pPr algn="ctr"/>
            <a:r>
              <a:rPr lang="fr-FR" sz="1300" b="1" dirty="0">
                <a:solidFill>
                  <a:srgbClr val="C00000"/>
                </a:solidFill>
                <a:latin typeface="Arial" pitchFamily="34" charset="0"/>
                <a:cs typeface="Arial" pitchFamily="34" charset="0"/>
              </a:rPr>
              <a:t>11- Industrie ouvrage ferroviaire et entrepôt :</a:t>
            </a:r>
            <a:endParaRPr lang="fr-FR" sz="1500" b="1" dirty="0">
              <a:solidFill>
                <a:srgbClr val="C00000"/>
              </a:solidFill>
              <a:latin typeface="Arial" pitchFamily="34" charset="0"/>
              <a:cs typeface="Arial" pitchFamily="34" charset="0"/>
            </a:endParaRPr>
          </a:p>
        </p:txBody>
      </p:sp>
      <p:sp>
        <p:nvSpPr>
          <p:cNvPr id="72" name="ZoneTexte 71"/>
          <p:cNvSpPr txBox="1"/>
          <p:nvPr/>
        </p:nvSpPr>
        <p:spPr>
          <a:xfrm>
            <a:off x="700712" y="4122564"/>
            <a:ext cx="5931764" cy="1649467"/>
          </a:xfrm>
          <a:prstGeom prst="rect">
            <a:avLst/>
          </a:prstGeom>
          <a:noFill/>
        </p:spPr>
        <p:txBody>
          <a:bodyPr wrap="square" lIns="100186" tIns="50093" rIns="100186" bIns="50093" rtlCol="0">
            <a:spAutoFit/>
          </a:bodyPr>
          <a:lstStyle/>
          <a:p>
            <a:r>
              <a:rPr lang="fr-FR" sz="1200" dirty="0" smtClean="0">
                <a:solidFill>
                  <a:schemeClr val="tx1">
                    <a:lumMod val="65000"/>
                    <a:lumOff val="35000"/>
                  </a:schemeClr>
                </a:solidFill>
                <a:latin typeface="Arial" pitchFamily="34" charset="0"/>
                <a:cs typeface="Arial" pitchFamily="34" charset="0"/>
              </a:rPr>
              <a:t>-L’existence </a:t>
            </a:r>
            <a:r>
              <a:rPr lang="fr-FR" sz="1200" dirty="0">
                <a:solidFill>
                  <a:schemeClr val="tx1">
                    <a:lumMod val="65000"/>
                    <a:lumOff val="35000"/>
                  </a:schemeClr>
                </a:solidFill>
                <a:latin typeface="Arial" pitchFamily="34" charset="0"/>
                <a:cs typeface="Arial" pitchFamily="34" charset="0"/>
              </a:rPr>
              <a:t>d’un moulin ( non exploité ) de </a:t>
            </a:r>
            <a:r>
              <a:rPr lang="fr-FR" sz="1200" dirty="0" smtClean="0">
                <a:solidFill>
                  <a:schemeClr val="tx1">
                    <a:lumMod val="65000"/>
                    <a:lumOff val="35000"/>
                  </a:schemeClr>
                </a:solidFill>
                <a:latin typeface="Arial" pitchFamily="34" charset="0"/>
                <a:cs typeface="Arial" pitchFamily="34" charset="0"/>
              </a:rPr>
              <a:t>quelques entrepôts  </a:t>
            </a:r>
            <a:r>
              <a:rPr lang="fr-FR" sz="1200" dirty="0">
                <a:solidFill>
                  <a:schemeClr val="tx1">
                    <a:lumMod val="65000"/>
                    <a:lumOff val="35000"/>
                  </a:schemeClr>
                </a:solidFill>
                <a:latin typeface="Arial" pitchFamily="34" charset="0"/>
                <a:cs typeface="Arial" pitchFamily="34" charset="0"/>
              </a:rPr>
              <a:t>de </a:t>
            </a:r>
            <a:r>
              <a:rPr lang="fr-FR" sz="1200" dirty="0" smtClean="0">
                <a:solidFill>
                  <a:schemeClr val="tx1">
                    <a:lumMod val="65000"/>
                    <a:lumOff val="35000"/>
                  </a:schemeClr>
                </a:solidFill>
                <a:latin typeface="Arial" pitchFamily="34" charset="0"/>
                <a:cs typeface="Arial" pitchFamily="34" charset="0"/>
              </a:rPr>
              <a:t>certaines sociétés </a:t>
            </a:r>
            <a:r>
              <a:rPr lang="fr-FR" sz="1200" dirty="0">
                <a:solidFill>
                  <a:schemeClr val="tx1">
                    <a:lumMod val="65000"/>
                    <a:lumOff val="35000"/>
                  </a:schemeClr>
                </a:solidFill>
                <a:latin typeface="Arial" pitchFamily="34" charset="0"/>
                <a:cs typeface="Arial" pitchFamily="34" charset="0"/>
              </a:rPr>
              <a:t>notamment la SNTF , SEMPAC , EDIMCO </a:t>
            </a:r>
            <a:r>
              <a:rPr lang="fr-FR" sz="1200" dirty="0" smtClean="0">
                <a:solidFill>
                  <a:schemeClr val="tx1">
                    <a:lumMod val="65000"/>
                    <a:lumOff val="35000"/>
                  </a:schemeClr>
                </a:solidFill>
                <a:latin typeface="Arial" pitchFamily="34" charset="0"/>
                <a:cs typeface="Arial" pitchFamily="34" charset="0"/>
              </a:rPr>
              <a:t>, </a:t>
            </a:r>
            <a:r>
              <a:rPr lang="fr-FR" sz="1200" dirty="0">
                <a:solidFill>
                  <a:schemeClr val="tx1">
                    <a:lumMod val="65000"/>
                    <a:lumOff val="35000"/>
                  </a:schemeClr>
                </a:solidFill>
                <a:latin typeface="Arial" pitchFamily="34" charset="0"/>
                <a:cs typeface="Arial" pitchFamily="34" charset="0"/>
              </a:rPr>
              <a:t>le triage des trains , halls des marchandises , présentent avec leurs vétustés et leurs localisation en contradiction avec l’environnement urbain , ce qui affecte sensiblement la structure urbaine de la zone .</a:t>
            </a:r>
          </a:p>
          <a:p>
            <a:r>
              <a:rPr lang="fr-FR" sz="1200" dirty="0">
                <a:solidFill>
                  <a:schemeClr val="tx1">
                    <a:lumMod val="65000"/>
                    <a:lumOff val="35000"/>
                  </a:schemeClr>
                </a:solidFill>
                <a:latin typeface="Arial" pitchFamily="34" charset="0"/>
                <a:cs typeface="Arial" pitchFamily="34" charset="0"/>
              </a:rPr>
              <a:t>- </a:t>
            </a:r>
            <a:r>
              <a:rPr lang="fr-FR" sz="1200" dirty="0" smtClean="0">
                <a:solidFill>
                  <a:schemeClr val="tx1">
                    <a:lumMod val="65000"/>
                    <a:lumOff val="35000"/>
                  </a:schemeClr>
                </a:solidFill>
                <a:latin typeface="Arial" pitchFamily="34" charset="0"/>
                <a:cs typeface="Arial" pitchFamily="34" charset="0"/>
              </a:rPr>
              <a:t>Une </a:t>
            </a:r>
            <a:r>
              <a:rPr lang="fr-FR" sz="1200" dirty="0">
                <a:solidFill>
                  <a:schemeClr val="tx1">
                    <a:lumMod val="65000"/>
                    <a:lumOff val="35000"/>
                  </a:schemeClr>
                </a:solidFill>
                <a:latin typeface="Arial" pitchFamily="34" charset="0"/>
                <a:cs typeface="Arial" pitchFamily="34" charset="0"/>
              </a:rPr>
              <a:t>opération de réorganisation urbaine s’impose dans le but de rehausser le cadre de la zone . </a:t>
            </a:r>
          </a:p>
          <a:p>
            <a:pPr marL="187848" indent="-187848">
              <a:buFontTx/>
              <a:buChar char="-"/>
            </a:pPr>
            <a:endParaRPr lang="fr-FR" sz="1300" dirty="0">
              <a:latin typeface="Arial" pitchFamily="34" charset="0"/>
              <a:cs typeface="Arial" pitchFamily="34" charset="0"/>
            </a:endParaRPr>
          </a:p>
        </p:txBody>
      </p:sp>
      <p:grpSp>
        <p:nvGrpSpPr>
          <p:cNvPr id="73" name="Groupe 72"/>
          <p:cNvGrpSpPr/>
          <p:nvPr/>
        </p:nvGrpSpPr>
        <p:grpSpPr>
          <a:xfrm>
            <a:off x="720132" y="6205784"/>
            <a:ext cx="5760519" cy="1950102"/>
            <a:chOff x="-2964300" y="6176151"/>
            <a:chExt cx="6066609" cy="1667546"/>
          </a:xfrm>
        </p:grpSpPr>
        <p:sp>
          <p:nvSpPr>
            <p:cNvPr id="74" name="Rectangle 73"/>
            <p:cNvSpPr/>
            <p:nvPr/>
          </p:nvSpPr>
          <p:spPr>
            <a:xfrm>
              <a:off x="-2964300" y="6176151"/>
              <a:ext cx="2075110" cy="258743"/>
            </a:xfrm>
            <a:prstGeom prst="rect">
              <a:avLst/>
            </a:prstGeom>
          </p:spPr>
          <p:txBody>
            <a:bodyPr wrap="none">
              <a:spAutoFit/>
            </a:bodyPr>
            <a:lstStyle/>
            <a:p>
              <a:pPr algn="ctr"/>
              <a:r>
                <a:rPr lang="fr-FR" sz="1300" b="1" dirty="0">
                  <a:solidFill>
                    <a:srgbClr val="C00000"/>
                  </a:solidFill>
                  <a:latin typeface="Arial" pitchFamily="34" charset="0"/>
                  <a:cs typeface="Arial" pitchFamily="34" charset="0"/>
                </a:rPr>
                <a:t>12- lecture de gabarit </a:t>
              </a:r>
              <a:r>
                <a:rPr lang="fr-FR" sz="1300" b="1" dirty="0">
                  <a:solidFill>
                    <a:schemeClr val="tx1">
                      <a:lumMod val="65000"/>
                      <a:lumOff val="35000"/>
                    </a:schemeClr>
                  </a:solidFill>
                  <a:latin typeface="Arial" pitchFamily="34" charset="0"/>
                  <a:cs typeface="Arial" pitchFamily="34" charset="0"/>
                </a:rPr>
                <a:t>:</a:t>
              </a:r>
              <a:endParaRPr lang="fr-FR" sz="1500" b="1" dirty="0">
                <a:solidFill>
                  <a:schemeClr val="tx1">
                    <a:lumMod val="65000"/>
                    <a:lumOff val="35000"/>
                  </a:schemeClr>
                </a:solidFill>
                <a:latin typeface="Arial" pitchFamily="34" charset="0"/>
                <a:cs typeface="Arial" pitchFamily="34" charset="0"/>
              </a:endParaRPr>
            </a:p>
          </p:txBody>
        </p:sp>
        <p:sp>
          <p:nvSpPr>
            <p:cNvPr id="75" name="ZoneTexte 74"/>
            <p:cNvSpPr txBox="1"/>
            <p:nvPr/>
          </p:nvSpPr>
          <p:spPr>
            <a:xfrm>
              <a:off x="-2964300" y="6488310"/>
              <a:ext cx="6066609" cy="1355387"/>
            </a:xfrm>
            <a:prstGeom prst="rect">
              <a:avLst/>
            </a:prstGeom>
            <a:noFill/>
          </p:spPr>
          <p:txBody>
            <a:bodyPr wrap="square" rtlCol="0">
              <a:spAutoFit/>
            </a:bodyPr>
            <a:lstStyle/>
            <a:p>
              <a:r>
                <a:rPr lang="fr-FR" sz="1200" dirty="0" smtClean="0">
                  <a:solidFill>
                    <a:schemeClr val="tx1">
                      <a:lumMod val="65000"/>
                      <a:lumOff val="35000"/>
                    </a:schemeClr>
                  </a:solidFill>
                  <a:latin typeface="Arial" pitchFamily="34" charset="0"/>
                  <a:cs typeface="Arial" pitchFamily="34" charset="0"/>
                </a:rPr>
                <a:t>-La </a:t>
              </a:r>
              <a:r>
                <a:rPr lang="fr-FR" sz="1200" dirty="0">
                  <a:solidFill>
                    <a:schemeClr val="tx1">
                      <a:lumMod val="65000"/>
                      <a:lumOff val="35000"/>
                    </a:schemeClr>
                  </a:solidFill>
                  <a:latin typeface="Arial" pitchFamily="34" charset="0"/>
                  <a:cs typeface="Arial" pitchFamily="34" charset="0"/>
                </a:rPr>
                <a:t>gare actuelle de Blida présente un certain nombre de problèmes qui se résument comme suit :</a:t>
              </a:r>
            </a:p>
            <a:p>
              <a:r>
                <a:rPr lang="fr-FR" sz="1200" dirty="0">
                  <a:solidFill>
                    <a:schemeClr val="tx1">
                      <a:lumMod val="65000"/>
                      <a:lumOff val="35000"/>
                    </a:schemeClr>
                  </a:solidFill>
                  <a:latin typeface="Arial" pitchFamily="34" charset="0"/>
                  <a:cs typeface="Arial" pitchFamily="34" charset="0"/>
                </a:rPr>
                <a:t>1- </a:t>
              </a:r>
              <a:r>
                <a:rPr lang="fr-FR" sz="1200" dirty="0" smtClean="0">
                  <a:solidFill>
                    <a:schemeClr val="tx1">
                      <a:lumMod val="65000"/>
                      <a:lumOff val="35000"/>
                    </a:schemeClr>
                  </a:solidFill>
                  <a:latin typeface="Arial" pitchFamily="34" charset="0"/>
                  <a:cs typeface="Arial" pitchFamily="34" charset="0"/>
                </a:rPr>
                <a:t>La </a:t>
              </a:r>
              <a:r>
                <a:rPr lang="fr-FR" sz="1200" dirty="0">
                  <a:solidFill>
                    <a:schemeClr val="tx1">
                      <a:lumMod val="65000"/>
                      <a:lumOff val="35000"/>
                    </a:schemeClr>
                  </a:solidFill>
                  <a:latin typeface="Arial" pitchFamily="34" charset="0"/>
                  <a:cs typeface="Arial" pitchFamily="34" charset="0"/>
                </a:rPr>
                <a:t>non adaptation </a:t>
              </a:r>
              <a:r>
                <a:rPr lang="fr-FR" sz="1200" dirty="0" smtClean="0">
                  <a:solidFill>
                    <a:schemeClr val="tx1">
                      <a:lumMod val="65000"/>
                      <a:lumOff val="35000"/>
                    </a:schemeClr>
                  </a:solidFill>
                  <a:latin typeface="Arial" pitchFamily="34" charset="0"/>
                  <a:cs typeface="Arial" pitchFamily="34" charset="0"/>
                </a:rPr>
                <a:t>aux </a:t>
              </a:r>
              <a:r>
                <a:rPr lang="fr-FR" sz="1200" dirty="0">
                  <a:solidFill>
                    <a:schemeClr val="tx1">
                      <a:lumMod val="65000"/>
                      <a:lumOff val="35000"/>
                    </a:schemeClr>
                  </a:solidFill>
                  <a:latin typeface="Arial" pitchFamily="34" charset="0"/>
                  <a:cs typeface="Arial" pitchFamily="34" charset="0"/>
                </a:rPr>
                <a:t>nouvelles </a:t>
              </a:r>
              <a:r>
                <a:rPr lang="fr-FR" sz="1200" dirty="0" smtClean="0">
                  <a:solidFill>
                    <a:schemeClr val="tx1">
                      <a:lumMod val="65000"/>
                      <a:lumOff val="35000"/>
                    </a:schemeClr>
                  </a:solidFill>
                  <a:latin typeface="Arial" pitchFamily="34" charset="0"/>
                  <a:cs typeface="Arial" pitchFamily="34" charset="0"/>
                </a:rPr>
                <a:t>normes</a:t>
              </a:r>
              <a:r>
                <a:rPr lang="fr-FR" sz="1200" dirty="0">
                  <a:solidFill>
                    <a:schemeClr val="tx1">
                      <a:lumMod val="65000"/>
                      <a:lumOff val="35000"/>
                    </a:schemeClr>
                  </a:solidFill>
                  <a:latin typeface="Arial" pitchFamily="34" charset="0"/>
                  <a:cs typeface="Arial" pitchFamily="34" charset="0"/>
                </a:rPr>
                <a:t> </a:t>
              </a:r>
              <a:r>
                <a:rPr lang="fr-FR" sz="1200" dirty="0" smtClean="0">
                  <a:solidFill>
                    <a:schemeClr val="tx1">
                      <a:lumMod val="65000"/>
                      <a:lumOff val="35000"/>
                    </a:schemeClr>
                  </a:solidFill>
                  <a:latin typeface="Arial" pitchFamily="34" charset="0"/>
                  <a:cs typeface="Arial" pitchFamily="34" charset="0"/>
                </a:rPr>
                <a:t>des </a:t>
              </a:r>
              <a:r>
                <a:rPr lang="fr-FR" sz="1200" dirty="0">
                  <a:solidFill>
                    <a:schemeClr val="tx1">
                      <a:lumMod val="65000"/>
                      <a:lumOff val="35000"/>
                    </a:schemeClr>
                  </a:solidFill>
                  <a:latin typeface="Arial" pitchFamily="34" charset="0"/>
                  <a:cs typeface="Arial" pitchFamily="34" charset="0"/>
                </a:rPr>
                <a:t>espaces d’accueil et d’information </a:t>
              </a:r>
            </a:p>
            <a:p>
              <a:r>
                <a:rPr lang="fr-FR" sz="1200" dirty="0">
                  <a:solidFill>
                    <a:schemeClr val="tx1">
                      <a:lumMod val="65000"/>
                      <a:lumOff val="35000"/>
                    </a:schemeClr>
                  </a:solidFill>
                  <a:latin typeface="Arial" pitchFamily="34" charset="0"/>
                  <a:cs typeface="Arial" pitchFamily="34" charset="0"/>
                </a:rPr>
                <a:t>2- </a:t>
              </a:r>
              <a:r>
                <a:rPr lang="fr-FR" sz="1200" dirty="0" smtClean="0">
                  <a:solidFill>
                    <a:schemeClr val="tx1">
                      <a:lumMod val="65000"/>
                      <a:lumOff val="35000"/>
                    </a:schemeClr>
                  </a:solidFill>
                  <a:latin typeface="Arial" pitchFamily="34" charset="0"/>
                  <a:cs typeface="Arial" pitchFamily="34" charset="0"/>
                </a:rPr>
                <a:t>La </a:t>
              </a:r>
              <a:r>
                <a:rPr lang="fr-FR" sz="1200" dirty="0">
                  <a:solidFill>
                    <a:schemeClr val="tx1">
                      <a:lumMod val="65000"/>
                      <a:lumOff val="35000"/>
                    </a:schemeClr>
                  </a:solidFill>
                  <a:latin typeface="Arial" pitchFamily="34" charset="0"/>
                  <a:cs typeface="Arial" pitchFamily="34" charset="0"/>
                </a:rPr>
                <a:t>non-conformité avec les exigences de sécurité : passerelles ..etc. </a:t>
              </a:r>
            </a:p>
            <a:p>
              <a:r>
                <a:rPr lang="fr-FR" sz="1200" dirty="0">
                  <a:solidFill>
                    <a:schemeClr val="tx1">
                      <a:lumMod val="65000"/>
                      <a:lumOff val="35000"/>
                    </a:schemeClr>
                  </a:solidFill>
                  <a:latin typeface="Arial" pitchFamily="34" charset="0"/>
                  <a:cs typeface="Arial" pitchFamily="34" charset="0"/>
                </a:rPr>
                <a:t>3- </a:t>
              </a:r>
              <a:r>
                <a:rPr lang="fr-FR" sz="1200" dirty="0" smtClean="0">
                  <a:solidFill>
                    <a:schemeClr val="tx1">
                      <a:lumMod val="65000"/>
                      <a:lumOff val="35000"/>
                    </a:schemeClr>
                  </a:solidFill>
                  <a:latin typeface="Arial" pitchFamily="34" charset="0"/>
                  <a:cs typeface="Arial" pitchFamily="34" charset="0"/>
                </a:rPr>
                <a:t>Dégradation </a:t>
              </a:r>
              <a:r>
                <a:rPr lang="fr-FR" sz="1200" dirty="0">
                  <a:solidFill>
                    <a:schemeClr val="tx1">
                      <a:lumMod val="65000"/>
                      <a:lumOff val="35000"/>
                    </a:schemeClr>
                  </a:solidFill>
                  <a:latin typeface="Arial" pitchFamily="34" charset="0"/>
                  <a:cs typeface="Arial" pitchFamily="34" charset="0"/>
                </a:rPr>
                <a:t>de la qualité du service , d’attente et de </a:t>
              </a:r>
              <a:r>
                <a:rPr lang="fr-FR" sz="1200" dirty="0" smtClean="0">
                  <a:solidFill>
                    <a:schemeClr val="tx1">
                      <a:lumMod val="65000"/>
                      <a:lumOff val="35000"/>
                    </a:schemeClr>
                  </a:solidFill>
                  <a:latin typeface="Arial" pitchFamily="34" charset="0"/>
                  <a:cs typeface="Arial" pitchFamily="34" charset="0"/>
                </a:rPr>
                <a:t>consommations. </a:t>
              </a:r>
              <a:endParaRPr lang="fr-FR" sz="1200" dirty="0">
                <a:solidFill>
                  <a:schemeClr val="tx1">
                    <a:lumMod val="65000"/>
                    <a:lumOff val="35000"/>
                  </a:schemeClr>
                </a:solidFill>
                <a:latin typeface="Arial" pitchFamily="34" charset="0"/>
                <a:cs typeface="Arial" pitchFamily="34" charset="0"/>
              </a:endParaRPr>
            </a:p>
            <a:p>
              <a:r>
                <a:rPr lang="fr-FR" sz="1200" dirty="0">
                  <a:solidFill>
                    <a:schemeClr val="tx1">
                      <a:lumMod val="65000"/>
                      <a:lumOff val="35000"/>
                    </a:schemeClr>
                  </a:solidFill>
                  <a:latin typeface="Arial" pitchFamily="34" charset="0"/>
                  <a:cs typeface="Arial" pitchFamily="34" charset="0"/>
                </a:rPr>
                <a:t>4- </a:t>
              </a:r>
              <a:r>
                <a:rPr lang="fr-FR" sz="1200" dirty="0" smtClean="0">
                  <a:solidFill>
                    <a:schemeClr val="tx1">
                      <a:lumMod val="65000"/>
                      <a:lumOff val="35000"/>
                    </a:schemeClr>
                  </a:solidFill>
                  <a:latin typeface="Arial" pitchFamily="34" charset="0"/>
                  <a:cs typeface="Arial" pitchFamily="34" charset="0"/>
                </a:rPr>
                <a:t>Ne </a:t>
              </a:r>
              <a:r>
                <a:rPr lang="fr-FR" sz="1200" dirty="0">
                  <a:solidFill>
                    <a:schemeClr val="tx1">
                      <a:lumMod val="65000"/>
                      <a:lumOff val="35000"/>
                    </a:schemeClr>
                  </a:solidFill>
                  <a:latin typeface="Arial" pitchFamily="34" charset="0"/>
                  <a:cs typeface="Arial" pitchFamily="34" charset="0"/>
                </a:rPr>
                <a:t>joue pas son rôle dans la dynamique urbaine et ne reflète pas son statut dans la </a:t>
              </a:r>
              <a:r>
                <a:rPr lang="fr-FR" sz="1200" dirty="0" smtClean="0">
                  <a:solidFill>
                    <a:schemeClr val="tx1">
                      <a:lumMod val="65000"/>
                      <a:lumOff val="35000"/>
                    </a:schemeClr>
                  </a:solidFill>
                  <a:latin typeface="Arial" pitchFamily="34" charset="0"/>
                  <a:cs typeface="Arial" pitchFamily="34" charset="0"/>
                </a:rPr>
                <a:t>ville. </a:t>
              </a:r>
              <a:endParaRPr lang="fr-FR" sz="1200" dirty="0">
                <a:solidFill>
                  <a:schemeClr val="tx1">
                    <a:lumMod val="65000"/>
                    <a:lumOff val="35000"/>
                  </a:schemeClr>
                </a:solidFill>
                <a:latin typeface="Arial" pitchFamily="34" charset="0"/>
                <a:cs typeface="Arial" pitchFamily="34" charset="0"/>
              </a:endParaRPr>
            </a:p>
            <a:p>
              <a:endParaRPr lang="fr-FR" sz="1300" dirty="0">
                <a:latin typeface="Arial" pitchFamily="34" charset="0"/>
                <a:cs typeface="Arial" pitchFamily="34" charset="0"/>
              </a:endParaRPr>
            </a:p>
          </p:txBody>
        </p:sp>
      </p:grpSp>
      <p:sp>
        <p:nvSpPr>
          <p:cNvPr id="21" name="ZoneTexte 20"/>
          <p:cNvSpPr txBox="1"/>
          <p:nvPr/>
        </p:nvSpPr>
        <p:spPr>
          <a:xfrm>
            <a:off x="-1885643" y="918330"/>
            <a:ext cx="9980309" cy="375426"/>
          </a:xfrm>
          <a:prstGeom prst="rect">
            <a:avLst/>
          </a:prstGeom>
          <a:noFill/>
        </p:spPr>
        <p:txBody>
          <a:bodyPr wrap="square" lIns="100186" tIns="50093" rIns="100186" bIns="50093" rtlCol="0">
            <a:spAutoFit/>
          </a:bodyPr>
          <a:lstStyle/>
          <a:p>
            <a:pPr algn="ctr"/>
            <a:r>
              <a:rPr lang="fr-FR" sz="1700" b="1" dirty="0">
                <a:solidFill>
                  <a:schemeClr val="tx1">
                    <a:lumMod val="65000"/>
                    <a:lumOff val="35000"/>
                  </a:schemeClr>
                </a:solidFill>
                <a:cs typeface="Arial" pitchFamily="34" charset="0"/>
              </a:rPr>
              <a:t>8</a:t>
            </a:r>
            <a:r>
              <a:rPr lang="fr-FR" sz="1700" b="1" dirty="0" smtClean="0">
                <a:solidFill>
                  <a:schemeClr val="tx1">
                    <a:lumMod val="65000"/>
                    <a:lumOff val="35000"/>
                  </a:schemeClr>
                </a:solidFill>
                <a:cs typeface="Arial" pitchFamily="34" charset="0"/>
              </a:rPr>
              <a:t>-ZONE </a:t>
            </a:r>
            <a:r>
              <a:rPr lang="fr-FR" sz="1700" b="1" dirty="0">
                <a:solidFill>
                  <a:schemeClr val="tx1">
                    <a:lumMod val="65000"/>
                    <a:lumOff val="35000"/>
                  </a:schemeClr>
                </a:solidFill>
                <a:cs typeface="Arial" pitchFamily="34" charset="0"/>
              </a:rPr>
              <a:t>D’ÉTUDE</a:t>
            </a:r>
          </a:p>
        </p:txBody>
      </p:sp>
      <p:cxnSp>
        <p:nvCxnSpPr>
          <p:cNvPr id="22" name="Connecteur droit 21"/>
          <p:cNvCxnSpPr/>
          <p:nvPr/>
        </p:nvCxnSpPr>
        <p:spPr>
          <a:xfrm>
            <a:off x="6960682" y="3834533"/>
            <a:ext cx="0" cy="6565039"/>
          </a:xfrm>
          <a:prstGeom prst="line">
            <a:avLst/>
          </a:prstGeom>
          <a:ln w="127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23" name="Chevron 22"/>
          <p:cNvSpPr/>
          <p:nvPr/>
        </p:nvSpPr>
        <p:spPr>
          <a:xfrm>
            <a:off x="6343502" y="9811196"/>
            <a:ext cx="334257" cy="429338"/>
          </a:xfrm>
          <a:prstGeom prst="chevron">
            <a:avLst/>
          </a:prstGeom>
          <a:solidFill>
            <a:schemeClr val="accent6">
              <a:lumMod val="5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87813" tIns="43906" rIns="87813" bIns="43906" rtlCol="0" anchor="ctr"/>
          <a:lstStyle/>
          <a:p>
            <a:pPr algn="ctr"/>
            <a:endParaRPr lang="fr-FR">
              <a:solidFill>
                <a:schemeClr val="tx1"/>
              </a:solidFill>
            </a:endParaRPr>
          </a:p>
        </p:txBody>
      </p:sp>
      <p:cxnSp>
        <p:nvCxnSpPr>
          <p:cNvPr id="24" name="Connecteur droit 23"/>
          <p:cNvCxnSpPr/>
          <p:nvPr/>
        </p:nvCxnSpPr>
        <p:spPr>
          <a:xfrm>
            <a:off x="593389" y="9667180"/>
            <a:ext cx="5887260" cy="1959"/>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6823650" y="3834535"/>
            <a:ext cx="97152" cy="6561260"/>
          </a:xfrm>
          <a:prstGeom prst="rect">
            <a:avLst/>
          </a:prstGeom>
          <a:solidFill>
            <a:schemeClr val="accent6">
              <a:lumMod val="75000"/>
            </a:schemeClr>
          </a:solidFill>
          <a:ln w="12700">
            <a:solidFill>
              <a:schemeClr val="accent6">
                <a:lumMod val="75000"/>
              </a:schemeClr>
            </a:solidFill>
          </a:ln>
        </p:spPr>
        <p:style>
          <a:lnRef idx="2">
            <a:schemeClr val="accent2"/>
          </a:lnRef>
          <a:fillRef idx="1">
            <a:schemeClr val="lt1"/>
          </a:fillRef>
          <a:effectRef idx="0">
            <a:schemeClr val="accent2"/>
          </a:effectRef>
          <a:fontRef idx="minor">
            <a:schemeClr val="dk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Tree>
    <p:extLst>
      <p:ext uri="{BB962C8B-B14F-4D97-AF65-F5344CB8AC3E}">
        <p14:creationId xmlns="" xmlns:p14="http://schemas.microsoft.com/office/powerpoint/2010/main" val="19561922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rme en L 7"/>
          <p:cNvSpPr/>
          <p:nvPr/>
        </p:nvSpPr>
        <p:spPr>
          <a:xfrm rot="10800000" flipH="1" flipV="1">
            <a:off x="339350" y="9629837"/>
            <a:ext cx="596803" cy="829435"/>
          </a:xfrm>
          <a:prstGeom prst="corner">
            <a:avLst>
              <a:gd name="adj1" fmla="val 9240"/>
              <a:gd name="adj2" fmla="val 8631"/>
            </a:avLst>
          </a:prstGeom>
          <a:solidFill>
            <a:schemeClr val="tx1">
              <a:lumMod val="85000"/>
              <a:lumOff val="15000"/>
            </a:schemeClr>
          </a:solidFill>
          <a:ln w="12700">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
        <p:nvSpPr>
          <p:cNvPr id="4" name="Forme en L 3"/>
          <p:cNvSpPr/>
          <p:nvPr/>
        </p:nvSpPr>
        <p:spPr>
          <a:xfrm flipH="1" flipV="1">
            <a:off x="6199010" y="234131"/>
            <a:ext cx="693096" cy="829435"/>
          </a:xfrm>
          <a:prstGeom prst="corner">
            <a:avLst>
              <a:gd name="adj1" fmla="val 9240"/>
              <a:gd name="adj2" fmla="val 8631"/>
            </a:avLst>
          </a:prstGeom>
          <a:solidFill>
            <a:schemeClr val="tx1">
              <a:lumMod val="50000"/>
              <a:lumOff val="50000"/>
            </a:schemeClr>
          </a:solidFill>
          <a:ln w="12700">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
        <p:nvSpPr>
          <p:cNvPr id="9" name="Rectangle 8"/>
          <p:cNvSpPr/>
          <p:nvPr/>
        </p:nvSpPr>
        <p:spPr>
          <a:xfrm>
            <a:off x="353466" y="312715"/>
            <a:ext cx="6470186" cy="10083078"/>
          </a:xfrm>
          <a:prstGeom prst="rect">
            <a:avLst/>
          </a:prstGeom>
          <a:noFill/>
          <a:ln w="12700">
            <a:solidFill>
              <a:schemeClr val="tx1">
                <a:lumMod val="85000"/>
                <a:lumOff val="15000"/>
              </a:schemeClr>
            </a:solidFill>
          </a:ln>
        </p:spPr>
        <p:style>
          <a:lnRef idx="2">
            <a:schemeClr val="dk1"/>
          </a:lnRef>
          <a:fillRef idx="1">
            <a:schemeClr val="lt1"/>
          </a:fillRef>
          <a:effectRef idx="0">
            <a:schemeClr val="dk1"/>
          </a:effectRef>
          <a:fontRef idx="minor">
            <a:schemeClr val="dk1"/>
          </a:fontRef>
        </p:style>
        <p:txBody>
          <a:bodyPr lIns="87813" tIns="43906" rIns="87813" bIns="43906" rtlCol="0" anchor="ctr"/>
          <a:lstStyle/>
          <a:p>
            <a:pPr algn="ctr"/>
            <a:endParaRPr lang="ru-RU"/>
          </a:p>
        </p:txBody>
      </p:sp>
      <p:sp>
        <p:nvSpPr>
          <p:cNvPr id="17" name="Rectangle 16"/>
          <p:cNvSpPr/>
          <p:nvPr/>
        </p:nvSpPr>
        <p:spPr>
          <a:xfrm>
            <a:off x="353466" y="306201"/>
            <a:ext cx="6470186" cy="432410"/>
          </a:xfrm>
          <a:prstGeom prst="rect">
            <a:avLst/>
          </a:prstGeom>
          <a:solidFill>
            <a:schemeClr val="accent4">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87813" tIns="43906" rIns="87813" bIns="43906" rtlCol="0" anchor="ctr"/>
          <a:lstStyle/>
          <a:p>
            <a:pPr algn="ctr"/>
            <a:endParaRPr lang="fr-FR"/>
          </a:p>
        </p:txBody>
      </p:sp>
      <p:sp>
        <p:nvSpPr>
          <p:cNvPr id="18" name="Rectangle 17"/>
          <p:cNvSpPr/>
          <p:nvPr/>
        </p:nvSpPr>
        <p:spPr>
          <a:xfrm>
            <a:off x="453839" y="368969"/>
            <a:ext cx="5498223" cy="330645"/>
          </a:xfrm>
          <a:prstGeom prst="rect">
            <a:avLst/>
          </a:prstGeom>
        </p:spPr>
        <p:txBody>
          <a:bodyPr wrap="square" lIns="87813" tIns="43906" rIns="87813" bIns="43906">
            <a:spAutoFit/>
          </a:bodyPr>
          <a:lstStyle/>
          <a:p>
            <a:r>
              <a:rPr lang="fr-FR" sz="1500" dirty="0">
                <a:solidFill>
                  <a:schemeClr val="tx1">
                    <a:lumMod val="50000"/>
                    <a:lumOff val="50000"/>
                  </a:schemeClr>
                </a:solidFill>
                <a:latin typeface="Arial" pitchFamily="34" charset="0"/>
                <a:cs typeface="Arial" pitchFamily="34" charset="0"/>
              </a:rPr>
              <a:t> I-</a:t>
            </a:r>
            <a:r>
              <a:rPr lang="fr-FR" sz="1500" b="1" dirty="0">
                <a:solidFill>
                  <a:schemeClr val="accent1"/>
                </a:solidFill>
                <a:latin typeface="Arial" pitchFamily="34" charset="0"/>
                <a:cs typeface="Arial" pitchFamily="34" charset="0"/>
              </a:rPr>
              <a:t>APPROCHE URBAINE </a:t>
            </a:r>
            <a:endParaRPr lang="fr-FR" sz="1500" dirty="0"/>
          </a:p>
        </p:txBody>
      </p:sp>
      <p:sp>
        <p:nvSpPr>
          <p:cNvPr id="35" name="Espace réservé du numéro de diapositive 19"/>
          <p:cNvSpPr>
            <a:spLocks noGrp="1"/>
          </p:cNvSpPr>
          <p:nvPr>
            <p:ph type="sldNum" sz="quarter" idx="12"/>
          </p:nvPr>
        </p:nvSpPr>
        <p:spPr>
          <a:xfrm>
            <a:off x="5863463" y="9811196"/>
            <a:ext cx="402916" cy="464502"/>
          </a:xfrm>
          <a:ln>
            <a:noFill/>
          </a:ln>
        </p:spPr>
        <p:txBody>
          <a:bodyPr/>
          <a:lstStyle/>
          <a:p>
            <a:r>
              <a:rPr lang="fr-BE" dirty="0" smtClean="0">
                <a:solidFill>
                  <a:srgbClr val="8A0000"/>
                </a:solidFill>
              </a:rPr>
              <a:t>29</a:t>
            </a:r>
            <a:endParaRPr lang="fr-BE" dirty="0">
              <a:solidFill>
                <a:srgbClr val="8A0000"/>
              </a:solidFill>
            </a:endParaRPr>
          </a:p>
        </p:txBody>
      </p:sp>
      <p:sp>
        <p:nvSpPr>
          <p:cNvPr id="32" name="Arrondir un rectangle avec un coin diagonal 31"/>
          <p:cNvSpPr/>
          <p:nvPr/>
        </p:nvSpPr>
        <p:spPr>
          <a:xfrm>
            <a:off x="634633" y="3425395"/>
            <a:ext cx="5913367" cy="2357862"/>
          </a:xfrm>
          <a:prstGeom prst="round2DiagRect">
            <a:avLst/>
          </a:prstGeom>
          <a:ln/>
        </p:spPr>
        <p:style>
          <a:lnRef idx="1">
            <a:schemeClr val="accent1"/>
          </a:lnRef>
          <a:fillRef idx="2">
            <a:schemeClr val="accent1"/>
          </a:fillRef>
          <a:effectRef idx="1">
            <a:schemeClr val="accent1"/>
          </a:effectRef>
          <a:fontRef idx="minor">
            <a:schemeClr val="dk1"/>
          </a:fontRef>
        </p:style>
        <p:txBody>
          <a:bodyPr lIns="100186" tIns="50093" rIns="100186" bIns="50093" rtlCol="0" anchor="ctr"/>
          <a:lstStyle/>
          <a:p>
            <a:pPr marL="313080" indent="-313080" algn="ctr">
              <a:buFont typeface="Arial" pitchFamily="34" charset="0"/>
              <a:buChar char="•"/>
            </a:pPr>
            <a:r>
              <a:rPr lang="fr-FR" sz="1900" dirty="0">
                <a:solidFill>
                  <a:schemeClr val="tx2">
                    <a:lumMod val="50000"/>
                  </a:schemeClr>
                </a:solidFill>
              </a:rPr>
              <a:t>Comment transformer la gare de Blida qui n’est habituellement qu’un lieu de  passage en un lieu de vie et d’animation </a:t>
            </a:r>
          </a:p>
          <a:p>
            <a:pPr marL="313080" indent="-313080" algn="ctr">
              <a:buFont typeface="Arial" pitchFamily="34" charset="0"/>
              <a:buChar char="•"/>
            </a:pPr>
            <a:r>
              <a:rPr lang="fr-FR" sz="1900" dirty="0" smtClean="0">
                <a:solidFill>
                  <a:schemeClr val="tx2">
                    <a:lumMod val="50000"/>
                  </a:schemeClr>
                </a:solidFill>
              </a:rPr>
              <a:t>Quelle </a:t>
            </a:r>
            <a:r>
              <a:rPr lang="fr-FR" sz="1900" dirty="0">
                <a:solidFill>
                  <a:schemeClr val="tx2">
                    <a:lumMod val="50000"/>
                  </a:schemeClr>
                </a:solidFill>
              </a:rPr>
              <a:t>est la meilleure façon d’articuler les deux entités urbaine du quartier de la gare  à travers un projet repère , fonctionnel , tout en répondant aux objectifs  et au normes actuelles </a:t>
            </a:r>
          </a:p>
        </p:txBody>
      </p:sp>
      <p:sp>
        <p:nvSpPr>
          <p:cNvPr id="33" name="ZoneTexte 32"/>
          <p:cNvSpPr txBox="1"/>
          <p:nvPr/>
        </p:nvSpPr>
        <p:spPr>
          <a:xfrm>
            <a:off x="-1679915" y="2468480"/>
            <a:ext cx="9980309" cy="423203"/>
          </a:xfrm>
          <a:prstGeom prst="rect">
            <a:avLst/>
          </a:prstGeom>
          <a:noFill/>
        </p:spPr>
        <p:txBody>
          <a:bodyPr wrap="square" lIns="100186" tIns="50093" rIns="100186" bIns="50093" rtlCol="0">
            <a:spAutoFit/>
          </a:bodyPr>
          <a:lstStyle/>
          <a:p>
            <a:pPr algn="ctr"/>
            <a:r>
              <a:rPr lang="fr-FR" b="1" dirty="0" smtClean="0">
                <a:solidFill>
                  <a:schemeClr val="tx1">
                    <a:lumMod val="50000"/>
                    <a:lumOff val="50000"/>
                  </a:schemeClr>
                </a:solidFill>
                <a:latin typeface="Arial" pitchFamily="34" charset="0"/>
                <a:cs typeface="Arial" pitchFamily="34" charset="0"/>
              </a:rPr>
              <a:t>PROBLEMATIQUE</a:t>
            </a:r>
            <a:endParaRPr lang="fr-FR" b="1" dirty="0">
              <a:solidFill>
                <a:schemeClr val="tx1">
                  <a:lumMod val="50000"/>
                  <a:lumOff val="50000"/>
                </a:schemeClr>
              </a:solidFill>
              <a:latin typeface="Arial" pitchFamily="34" charset="0"/>
              <a:cs typeface="Arial" pitchFamily="34" charset="0"/>
            </a:endParaRPr>
          </a:p>
        </p:txBody>
      </p:sp>
      <p:cxnSp>
        <p:nvCxnSpPr>
          <p:cNvPr id="14" name="Connecteur droit 13"/>
          <p:cNvCxnSpPr/>
          <p:nvPr/>
        </p:nvCxnSpPr>
        <p:spPr>
          <a:xfrm>
            <a:off x="6960682" y="3834533"/>
            <a:ext cx="0" cy="6565039"/>
          </a:xfrm>
          <a:prstGeom prst="line">
            <a:avLst/>
          </a:prstGeom>
          <a:ln w="127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5" name="Chevron 14"/>
          <p:cNvSpPr/>
          <p:nvPr/>
        </p:nvSpPr>
        <p:spPr>
          <a:xfrm>
            <a:off x="6343502" y="9811196"/>
            <a:ext cx="334257" cy="429338"/>
          </a:xfrm>
          <a:prstGeom prst="chevron">
            <a:avLst/>
          </a:prstGeom>
          <a:solidFill>
            <a:schemeClr val="accent6">
              <a:lumMod val="5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87813" tIns="43906" rIns="87813" bIns="43906" rtlCol="0" anchor="ctr"/>
          <a:lstStyle/>
          <a:p>
            <a:pPr algn="ctr"/>
            <a:endParaRPr lang="fr-FR">
              <a:solidFill>
                <a:schemeClr val="tx1"/>
              </a:solidFill>
            </a:endParaRPr>
          </a:p>
        </p:txBody>
      </p:sp>
      <p:cxnSp>
        <p:nvCxnSpPr>
          <p:cNvPr id="16" name="Connecteur droit 15"/>
          <p:cNvCxnSpPr/>
          <p:nvPr/>
        </p:nvCxnSpPr>
        <p:spPr>
          <a:xfrm>
            <a:off x="593389" y="9667180"/>
            <a:ext cx="5887260" cy="1959"/>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6823650" y="3834535"/>
            <a:ext cx="97152" cy="6561260"/>
          </a:xfrm>
          <a:prstGeom prst="rect">
            <a:avLst/>
          </a:prstGeom>
          <a:solidFill>
            <a:schemeClr val="accent6">
              <a:lumMod val="75000"/>
            </a:schemeClr>
          </a:solidFill>
          <a:ln w="12700">
            <a:solidFill>
              <a:schemeClr val="accent6">
                <a:lumMod val="75000"/>
              </a:schemeClr>
            </a:solidFill>
          </a:ln>
        </p:spPr>
        <p:style>
          <a:lnRef idx="2">
            <a:schemeClr val="accent2"/>
          </a:lnRef>
          <a:fillRef idx="1">
            <a:schemeClr val="lt1"/>
          </a:fillRef>
          <a:effectRef idx="0">
            <a:schemeClr val="accent2"/>
          </a:effectRef>
          <a:fontRef idx="minor">
            <a:schemeClr val="dk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Tree>
    <p:extLst>
      <p:ext uri="{BB962C8B-B14F-4D97-AF65-F5344CB8AC3E}">
        <p14:creationId xmlns="" xmlns:p14="http://schemas.microsoft.com/office/powerpoint/2010/main" val="3209052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rme en L 7"/>
          <p:cNvSpPr/>
          <p:nvPr/>
        </p:nvSpPr>
        <p:spPr>
          <a:xfrm rot="10800000" flipH="1" flipV="1">
            <a:off x="288082" y="9629837"/>
            <a:ext cx="596803" cy="829435"/>
          </a:xfrm>
          <a:prstGeom prst="corner">
            <a:avLst>
              <a:gd name="adj1" fmla="val 9240"/>
              <a:gd name="adj2" fmla="val 8631"/>
            </a:avLst>
          </a:prstGeom>
          <a:solidFill>
            <a:schemeClr val="tx1">
              <a:lumMod val="85000"/>
              <a:lumOff val="15000"/>
            </a:schemeClr>
          </a:solidFill>
          <a:ln w="12700">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
        <p:nvSpPr>
          <p:cNvPr id="4" name="Forme en L 3"/>
          <p:cNvSpPr/>
          <p:nvPr/>
        </p:nvSpPr>
        <p:spPr>
          <a:xfrm flipH="1" flipV="1">
            <a:off x="6199010" y="234131"/>
            <a:ext cx="693096" cy="829435"/>
          </a:xfrm>
          <a:prstGeom prst="corner">
            <a:avLst>
              <a:gd name="adj1" fmla="val 9240"/>
              <a:gd name="adj2" fmla="val 8631"/>
            </a:avLst>
          </a:prstGeom>
          <a:solidFill>
            <a:schemeClr val="tx1">
              <a:lumMod val="50000"/>
              <a:lumOff val="50000"/>
            </a:schemeClr>
          </a:solidFill>
          <a:ln w="12700">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
        <p:nvSpPr>
          <p:cNvPr id="9" name="Rectangle 8"/>
          <p:cNvSpPr/>
          <p:nvPr/>
        </p:nvSpPr>
        <p:spPr>
          <a:xfrm>
            <a:off x="353466" y="312715"/>
            <a:ext cx="6470186" cy="10083078"/>
          </a:xfrm>
          <a:prstGeom prst="rect">
            <a:avLst/>
          </a:prstGeom>
          <a:noFill/>
          <a:ln w="12700">
            <a:solidFill>
              <a:schemeClr val="tx1">
                <a:lumMod val="85000"/>
                <a:lumOff val="15000"/>
              </a:schemeClr>
            </a:solidFill>
          </a:ln>
        </p:spPr>
        <p:style>
          <a:lnRef idx="2">
            <a:schemeClr val="dk1"/>
          </a:lnRef>
          <a:fillRef idx="1">
            <a:schemeClr val="lt1"/>
          </a:fillRef>
          <a:effectRef idx="0">
            <a:schemeClr val="dk1"/>
          </a:effectRef>
          <a:fontRef idx="minor">
            <a:schemeClr val="dk1"/>
          </a:fontRef>
        </p:style>
        <p:txBody>
          <a:bodyPr lIns="87813" tIns="43906" rIns="87813" bIns="43906" rtlCol="0" anchor="ctr"/>
          <a:lstStyle/>
          <a:p>
            <a:pPr algn="ctr"/>
            <a:endParaRPr lang="ru-RU"/>
          </a:p>
        </p:txBody>
      </p:sp>
      <p:sp>
        <p:nvSpPr>
          <p:cNvPr id="17" name="Rectangle 16"/>
          <p:cNvSpPr/>
          <p:nvPr/>
        </p:nvSpPr>
        <p:spPr>
          <a:xfrm>
            <a:off x="353466" y="306201"/>
            <a:ext cx="6470186" cy="432410"/>
          </a:xfrm>
          <a:prstGeom prst="rect">
            <a:avLst/>
          </a:prstGeom>
          <a:solidFill>
            <a:schemeClr val="accent4">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87813" tIns="43906" rIns="87813" bIns="43906" rtlCol="0" anchor="ctr"/>
          <a:lstStyle/>
          <a:p>
            <a:pPr algn="ctr"/>
            <a:endParaRPr lang="fr-FR" dirty="0"/>
          </a:p>
        </p:txBody>
      </p:sp>
      <p:sp>
        <p:nvSpPr>
          <p:cNvPr id="18" name="Rectangle 17"/>
          <p:cNvSpPr/>
          <p:nvPr/>
        </p:nvSpPr>
        <p:spPr>
          <a:xfrm>
            <a:off x="453839" y="368969"/>
            <a:ext cx="5498223" cy="330645"/>
          </a:xfrm>
          <a:prstGeom prst="rect">
            <a:avLst/>
          </a:prstGeom>
        </p:spPr>
        <p:txBody>
          <a:bodyPr wrap="square" lIns="87813" tIns="43906" rIns="87813" bIns="43906">
            <a:spAutoFit/>
          </a:bodyPr>
          <a:lstStyle/>
          <a:p>
            <a:r>
              <a:rPr lang="fr-FR" sz="1500" dirty="0">
                <a:solidFill>
                  <a:schemeClr val="tx1">
                    <a:lumMod val="50000"/>
                    <a:lumOff val="50000"/>
                  </a:schemeClr>
                </a:solidFill>
                <a:latin typeface="Arial" pitchFamily="34" charset="0"/>
                <a:cs typeface="Arial" pitchFamily="34" charset="0"/>
              </a:rPr>
              <a:t> I-</a:t>
            </a:r>
            <a:r>
              <a:rPr lang="fr-FR" sz="1500" b="1" dirty="0">
                <a:solidFill>
                  <a:schemeClr val="accent1"/>
                </a:solidFill>
                <a:latin typeface="Arial" pitchFamily="34" charset="0"/>
                <a:cs typeface="Arial" pitchFamily="34" charset="0"/>
              </a:rPr>
              <a:t>APPROCHE URBAINE </a:t>
            </a:r>
            <a:endParaRPr lang="fr-FR" sz="1500" dirty="0"/>
          </a:p>
        </p:txBody>
      </p:sp>
      <p:cxnSp>
        <p:nvCxnSpPr>
          <p:cNvPr id="20" name="Connecteur droit 19"/>
          <p:cNvCxnSpPr/>
          <p:nvPr/>
        </p:nvCxnSpPr>
        <p:spPr>
          <a:xfrm>
            <a:off x="353466" y="738192"/>
            <a:ext cx="6470186" cy="1"/>
          </a:xfrm>
          <a:prstGeom prst="line">
            <a:avLst/>
          </a:prstGeom>
          <a:ln>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
        <p:nvSpPr>
          <p:cNvPr id="35" name="Espace réservé du numéro de diapositive 19"/>
          <p:cNvSpPr>
            <a:spLocks noGrp="1"/>
          </p:cNvSpPr>
          <p:nvPr>
            <p:ph type="sldNum" sz="quarter" idx="12"/>
          </p:nvPr>
        </p:nvSpPr>
        <p:spPr>
          <a:xfrm>
            <a:off x="5863463" y="9811196"/>
            <a:ext cx="402916" cy="464502"/>
          </a:xfrm>
          <a:ln>
            <a:noFill/>
          </a:ln>
        </p:spPr>
        <p:txBody>
          <a:bodyPr/>
          <a:lstStyle/>
          <a:p>
            <a:r>
              <a:rPr lang="fr-BE" dirty="0" smtClean="0">
                <a:solidFill>
                  <a:srgbClr val="8A0000"/>
                </a:solidFill>
              </a:rPr>
              <a:t>12</a:t>
            </a:r>
            <a:endParaRPr lang="fr-BE" dirty="0">
              <a:solidFill>
                <a:srgbClr val="8A0000"/>
              </a:solidFill>
            </a:endParaRPr>
          </a:p>
        </p:txBody>
      </p:sp>
      <p:sp>
        <p:nvSpPr>
          <p:cNvPr id="31" name="ZoneTexte 30"/>
          <p:cNvSpPr txBox="1"/>
          <p:nvPr/>
        </p:nvSpPr>
        <p:spPr>
          <a:xfrm>
            <a:off x="388707" y="1017976"/>
            <a:ext cx="3083731" cy="410272"/>
          </a:xfrm>
          <a:prstGeom prst="rect">
            <a:avLst/>
          </a:prstGeom>
          <a:noFill/>
        </p:spPr>
        <p:txBody>
          <a:bodyPr wrap="square" lIns="87813" tIns="43906" rIns="87813" bIns="43906" rtlCol="0">
            <a:spAutoFit/>
          </a:bodyPr>
          <a:lstStyle/>
          <a:p>
            <a:endParaRPr lang="fr-FR" dirty="0"/>
          </a:p>
        </p:txBody>
      </p:sp>
      <p:sp>
        <p:nvSpPr>
          <p:cNvPr id="24" name="ZoneTexte 23"/>
          <p:cNvSpPr txBox="1"/>
          <p:nvPr/>
        </p:nvSpPr>
        <p:spPr>
          <a:xfrm>
            <a:off x="1954627" y="1242382"/>
            <a:ext cx="4460895" cy="423203"/>
          </a:xfrm>
          <a:prstGeom prst="rect">
            <a:avLst/>
          </a:prstGeom>
          <a:noFill/>
        </p:spPr>
        <p:txBody>
          <a:bodyPr wrap="square" lIns="100186" tIns="50093" rIns="100186" bIns="50093" rtlCol="0">
            <a:spAutoFit/>
          </a:bodyPr>
          <a:lstStyle/>
          <a:p>
            <a:r>
              <a:rPr lang="fr-FR" b="1" dirty="0" smtClean="0">
                <a:solidFill>
                  <a:schemeClr val="tx1">
                    <a:lumMod val="65000"/>
                    <a:lumOff val="35000"/>
                  </a:schemeClr>
                </a:solidFill>
              </a:rPr>
              <a:t>1- INTRODUCTION</a:t>
            </a:r>
            <a:endParaRPr lang="fr-FR" sz="1700" b="1" dirty="0">
              <a:solidFill>
                <a:schemeClr val="tx1">
                  <a:lumMod val="65000"/>
                  <a:lumOff val="35000"/>
                </a:schemeClr>
              </a:solidFill>
            </a:endParaRPr>
          </a:p>
        </p:txBody>
      </p:sp>
      <p:sp>
        <p:nvSpPr>
          <p:cNvPr id="30" name="ZoneTexte 29"/>
          <p:cNvSpPr txBox="1"/>
          <p:nvPr/>
        </p:nvSpPr>
        <p:spPr>
          <a:xfrm>
            <a:off x="696157" y="2178351"/>
            <a:ext cx="5784497" cy="2382041"/>
          </a:xfrm>
          <a:prstGeom prst="rect">
            <a:avLst/>
          </a:prstGeom>
          <a:solidFill>
            <a:schemeClr val="accent4">
              <a:lumMod val="40000"/>
              <a:lumOff val="60000"/>
            </a:schemeClr>
          </a:solidFill>
        </p:spPr>
        <p:txBody>
          <a:bodyPr wrap="square" lIns="100186" tIns="50093" rIns="100186" bIns="50093" rtlCol="0">
            <a:spAutoFit/>
          </a:bodyPr>
          <a:lstStyle/>
          <a:p>
            <a:r>
              <a:rPr lang="fr-FR" sz="1300" dirty="0">
                <a:solidFill>
                  <a:schemeClr val="tx1">
                    <a:lumMod val="65000"/>
                    <a:lumOff val="35000"/>
                  </a:schemeClr>
                </a:solidFill>
                <a:latin typeface="Arial" pitchFamily="34" charset="0"/>
                <a:cs typeface="Arial" pitchFamily="34" charset="0"/>
              </a:rPr>
              <a:t>- La démarche projectuelle du projet  d’architecture doit reposer sur un ensemble de paramètres qui constituent autant d’outils conceptuels auxquels l’architecte n’hésite pas à faire appel lors du processus conceptuel .</a:t>
            </a:r>
          </a:p>
          <a:p>
            <a:r>
              <a:rPr lang="fr-FR" sz="1300" dirty="0">
                <a:solidFill>
                  <a:schemeClr val="tx1">
                    <a:lumMod val="65000"/>
                    <a:lumOff val="35000"/>
                  </a:schemeClr>
                </a:solidFill>
                <a:latin typeface="Arial" pitchFamily="34" charset="0"/>
                <a:cs typeface="Arial" pitchFamily="34" charset="0"/>
              </a:rPr>
              <a:t>L’architecte , à travers son projet , a pour mission de faire la synthèse de ces données , qu’elles soient </a:t>
            </a:r>
            <a:r>
              <a:rPr lang="fr-FR" sz="1300" dirty="0" smtClean="0">
                <a:solidFill>
                  <a:schemeClr val="tx1">
                    <a:lumMod val="65000"/>
                    <a:lumOff val="35000"/>
                  </a:schemeClr>
                </a:solidFill>
                <a:latin typeface="Arial" pitchFamily="34" charset="0"/>
                <a:cs typeface="Arial" pitchFamily="34" charset="0"/>
              </a:rPr>
              <a:t>inhérentes </a:t>
            </a:r>
            <a:r>
              <a:rPr lang="fr-FR" sz="1300" dirty="0">
                <a:solidFill>
                  <a:schemeClr val="tx1">
                    <a:lumMod val="65000"/>
                    <a:lumOff val="35000"/>
                  </a:schemeClr>
                </a:solidFill>
                <a:latin typeface="Arial" pitchFamily="34" charset="0"/>
                <a:cs typeface="Arial" pitchFamily="34" charset="0"/>
              </a:rPr>
              <a:t>au cadre urbain , au site d’intervention , à la thématique abordée ,au programme adopté ou encore aux aspects conceptuels et techniques .</a:t>
            </a:r>
          </a:p>
          <a:p>
            <a:r>
              <a:rPr lang="fr-FR" sz="1300" dirty="0">
                <a:solidFill>
                  <a:schemeClr val="tx1">
                    <a:lumMod val="65000"/>
                    <a:lumOff val="35000"/>
                  </a:schemeClr>
                </a:solidFill>
                <a:latin typeface="Arial" pitchFamily="34" charset="0"/>
                <a:cs typeface="Arial" pitchFamily="34" charset="0"/>
              </a:rPr>
              <a:t>C’est l’ensemble de ce parcours que nous allons tenter de retracer et que nous vous invitons à accomplir avec nous, à travers notre projet de fin d’études.1</a:t>
            </a:r>
          </a:p>
        </p:txBody>
      </p:sp>
      <p:sp>
        <p:nvSpPr>
          <p:cNvPr id="3" name="ZoneTexte 2"/>
          <p:cNvSpPr txBox="1"/>
          <p:nvPr/>
        </p:nvSpPr>
        <p:spPr>
          <a:xfrm>
            <a:off x="504106" y="9739188"/>
            <a:ext cx="5502858" cy="521767"/>
          </a:xfrm>
          <a:prstGeom prst="rect">
            <a:avLst/>
          </a:prstGeom>
          <a:noFill/>
        </p:spPr>
        <p:txBody>
          <a:bodyPr wrap="square" lIns="87828" tIns="43914" rIns="87828" bIns="43914" rtlCol="0">
            <a:spAutoFit/>
          </a:bodyPr>
          <a:lstStyle/>
          <a:p>
            <a:r>
              <a:rPr lang="fr-FR" sz="900" dirty="0">
                <a:solidFill>
                  <a:schemeClr val="tx1">
                    <a:lumMod val="65000"/>
                    <a:lumOff val="35000"/>
                  </a:schemeClr>
                </a:solidFill>
                <a:latin typeface="Arial" pitchFamily="34" charset="0"/>
                <a:cs typeface="Arial" pitchFamily="34" charset="0"/>
              </a:rPr>
              <a:t>1- ce dossier a été rédigé a partir des analyses présentées par </a:t>
            </a:r>
            <a:r>
              <a:rPr lang="fr-FR" sz="900" dirty="0" err="1">
                <a:solidFill>
                  <a:schemeClr val="tx1">
                    <a:lumMod val="65000"/>
                    <a:lumOff val="35000"/>
                  </a:schemeClr>
                </a:solidFill>
                <a:latin typeface="Arial" pitchFamily="34" charset="0"/>
                <a:cs typeface="Arial" pitchFamily="34" charset="0"/>
              </a:rPr>
              <a:t>antonie</a:t>
            </a:r>
            <a:r>
              <a:rPr lang="fr-FR" sz="900" dirty="0">
                <a:solidFill>
                  <a:schemeClr val="tx1">
                    <a:lumMod val="65000"/>
                    <a:lumOff val="35000"/>
                  </a:schemeClr>
                </a:solidFill>
                <a:latin typeface="Arial" pitchFamily="34" charset="0"/>
                <a:cs typeface="Arial" pitchFamily="34" charset="0"/>
              </a:rPr>
              <a:t> </a:t>
            </a:r>
            <a:r>
              <a:rPr lang="fr-FR" sz="900" dirty="0" err="1">
                <a:solidFill>
                  <a:schemeClr val="tx1">
                    <a:lumMod val="65000"/>
                    <a:lumOff val="35000"/>
                  </a:schemeClr>
                </a:solidFill>
                <a:latin typeface="Arial" pitchFamily="34" charset="0"/>
                <a:cs typeface="Arial" pitchFamily="34" charset="0"/>
              </a:rPr>
              <a:t>frémont</a:t>
            </a:r>
            <a:r>
              <a:rPr lang="fr-FR" sz="900" dirty="0">
                <a:solidFill>
                  <a:schemeClr val="tx1">
                    <a:lumMod val="65000"/>
                    <a:lumOff val="35000"/>
                  </a:schemeClr>
                </a:solidFill>
                <a:latin typeface="Arial" pitchFamily="34" charset="0"/>
                <a:cs typeface="Arial" pitchFamily="34" charset="0"/>
              </a:rPr>
              <a:t> , Michel </a:t>
            </a:r>
            <a:r>
              <a:rPr lang="fr-FR" sz="900" dirty="0" err="1">
                <a:solidFill>
                  <a:schemeClr val="tx1">
                    <a:lumMod val="65000"/>
                    <a:lumOff val="35000"/>
                  </a:schemeClr>
                </a:solidFill>
                <a:latin typeface="Arial" pitchFamily="34" charset="0"/>
                <a:cs typeface="Arial" pitchFamily="34" charset="0"/>
              </a:rPr>
              <a:t>svay</a:t>
            </a:r>
            <a:r>
              <a:rPr lang="fr-FR" sz="900" dirty="0">
                <a:solidFill>
                  <a:schemeClr val="tx1">
                    <a:lumMod val="65000"/>
                    <a:lumOff val="35000"/>
                  </a:schemeClr>
                </a:solidFill>
                <a:latin typeface="Arial" pitchFamily="34" charset="0"/>
                <a:cs typeface="Arial" pitchFamily="34" charset="0"/>
              </a:rPr>
              <a:t> (université de paris ), Nina </a:t>
            </a:r>
            <a:r>
              <a:rPr lang="fr-FR" sz="900" dirty="0" err="1">
                <a:solidFill>
                  <a:schemeClr val="tx1">
                    <a:lumMod val="65000"/>
                    <a:lumOff val="35000"/>
                  </a:schemeClr>
                </a:solidFill>
                <a:latin typeface="Arial" pitchFamily="34" charset="0"/>
                <a:cs typeface="Arial" pitchFamily="34" charset="0"/>
              </a:rPr>
              <a:t>Kousnetzoff</a:t>
            </a:r>
            <a:r>
              <a:rPr lang="fr-FR" sz="900" dirty="0">
                <a:solidFill>
                  <a:schemeClr val="tx1">
                    <a:lumMod val="65000"/>
                    <a:lumOff val="35000"/>
                  </a:schemeClr>
                </a:solidFill>
                <a:latin typeface="Arial" pitchFamily="34" charset="0"/>
                <a:cs typeface="Arial" pitchFamily="34" charset="0"/>
              </a:rPr>
              <a:t> et Mary </a:t>
            </a:r>
            <a:r>
              <a:rPr lang="fr-FR" sz="900" dirty="0" err="1">
                <a:solidFill>
                  <a:schemeClr val="tx1">
                    <a:lumMod val="65000"/>
                    <a:lumOff val="35000"/>
                  </a:schemeClr>
                </a:solidFill>
                <a:latin typeface="Arial" pitchFamily="34" charset="0"/>
                <a:cs typeface="Arial" pitchFamily="34" charset="0"/>
              </a:rPr>
              <a:t>crass</a:t>
            </a:r>
            <a:r>
              <a:rPr lang="fr-FR" sz="900" dirty="0">
                <a:solidFill>
                  <a:schemeClr val="tx1">
                    <a:lumMod val="65000"/>
                    <a:lumOff val="35000"/>
                  </a:schemeClr>
                </a:solidFill>
                <a:latin typeface="Arial" pitchFamily="34" charset="0"/>
                <a:cs typeface="Arial" pitchFamily="34" charset="0"/>
              </a:rPr>
              <a:t> , lors du rendez-vous de la mondialisation du 20 septembre 2007 </a:t>
            </a:r>
            <a:r>
              <a:rPr lang="fr-FR" sz="900" dirty="0">
                <a:latin typeface="Arial" pitchFamily="34" charset="0"/>
                <a:cs typeface="Arial" pitchFamily="34" charset="0"/>
              </a:rPr>
              <a:t>. </a:t>
            </a:r>
            <a:endParaRPr lang="fr-FR" sz="1000" dirty="0">
              <a:latin typeface="Arial" pitchFamily="34" charset="0"/>
              <a:cs typeface="Arial" pitchFamily="34" charset="0"/>
            </a:endParaRPr>
          </a:p>
        </p:txBody>
      </p:sp>
      <p:sp>
        <p:nvSpPr>
          <p:cNvPr id="25" name="Rectangle 24"/>
          <p:cNvSpPr/>
          <p:nvPr/>
        </p:nvSpPr>
        <p:spPr>
          <a:xfrm>
            <a:off x="6823650" y="3834535"/>
            <a:ext cx="97152" cy="6561260"/>
          </a:xfrm>
          <a:prstGeom prst="rect">
            <a:avLst/>
          </a:prstGeom>
          <a:solidFill>
            <a:schemeClr val="accent6">
              <a:lumMod val="75000"/>
            </a:schemeClr>
          </a:solidFill>
          <a:ln w="12700">
            <a:solidFill>
              <a:schemeClr val="accent6">
                <a:lumMod val="75000"/>
              </a:schemeClr>
            </a:solidFill>
          </a:ln>
        </p:spPr>
        <p:style>
          <a:lnRef idx="2">
            <a:schemeClr val="accent2"/>
          </a:lnRef>
          <a:fillRef idx="1">
            <a:schemeClr val="lt1"/>
          </a:fillRef>
          <a:effectRef idx="0">
            <a:schemeClr val="accent2"/>
          </a:effectRef>
          <a:fontRef idx="minor">
            <a:schemeClr val="dk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cxnSp>
        <p:nvCxnSpPr>
          <p:cNvPr id="26" name="Connecteur droit 25"/>
          <p:cNvCxnSpPr/>
          <p:nvPr/>
        </p:nvCxnSpPr>
        <p:spPr>
          <a:xfrm>
            <a:off x="6960682" y="3834533"/>
            <a:ext cx="0" cy="6565039"/>
          </a:xfrm>
          <a:prstGeom prst="line">
            <a:avLst/>
          </a:prstGeom>
          <a:ln w="127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27" name="Chevron 26"/>
          <p:cNvSpPr/>
          <p:nvPr/>
        </p:nvSpPr>
        <p:spPr>
          <a:xfrm>
            <a:off x="6343502" y="9811196"/>
            <a:ext cx="334257" cy="429338"/>
          </a:xfrm>
          <a:prstGeom prst="chevron">
            <a:avLst/>
          </a:prstGeom>
          <a:solidFill>
            <a:schemeClr val="accent6">
              <a:lumMod val="5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87813" tIns="43906" rIns="87813" bIns="43906" rtlCol="0" anchor="ctr"/>
          <a:lstStyle/>
          <a:p>
            <a:pPr algn="ctr"/>
            <a:endParaRPr lang="fr-FR">
              <a:solidFill>
                <a:schemeClr val="tx1"/>
              </a:solidFill>
            </a:endParaRPr>
          </a:p>
        </p:txBody>
      </p:sp>
      <p:cxnSp>
        <p:nvCxnSpPr>
          <p:cNvPr id="28" name="Connecteur droit 27"/>
          <p:cNvCxnSpPr/>
          <p:nvPr/>
        </p:nvCxnSpPr>
        <p:spPr>
          <a:xfrm>
            <a:off x="593389" y="9667180"/>
            <a:ext cx="5887260" cy="1959"/>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67625942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rme en L 7"/>
          <p:cNvSpPr/>
          <p:nvPr/>
        </p:nvSpPr>
        <p:spPr>
          <a:xfrm rot="10800000" flipH="1" flipV="1">
            <a:off x="288082" y="9629837"/>
            <a:ext cx="596803" cy="829435"/>
          </a:xfrm>
          <a:prstGeom prst="corner">
            <a:avLst>
              <a:gd name="adj1" fmla="val 9240"/>
              <a:gd name="adj2" fmla="val 8631"/>
            </a:avLst>
          </a:prstGeom>
          <a:solidFill>
            <a:schemeClr val="tx1">
              <a:lumMod val="85000"/>
              <a:lumOff val="15000"/>
            </a:schemeClr>
          </a:solidFill>
          <a:ln w="12700">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
        <p:nvSpPr>
          <p:cNvPr id="4" name="Forme en L 3"/>
          <p:cNvSpPr/>
          <p:nvPr/>
        </p:nvSpPr>
        <p:spPr>
          <a:xfrm flipH="1" flipV="1">
            <a:off x="6199010" y="234131"/>
            <a:ext cx="693096" cy="829435"/>
          </a:xfrm>
          <a:prstGeom prst="corner">
            <a:avLst>
              <a:gd name="adj1" fmla="val 9240"/>
              <a:gd name="adj2" fmla="val 8631"/>
            </a:avLst>
          </a:prstGeom>
          <a:solidFill>
            <a:schemeClr val="tx1">
              <a:lumMod val="50000"/>
              <a:lumOff val="50000"/>
            </a:schemeClr>
          </a:solidFill>
          <a:ln w="12700">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
        <p:nvSpPr>
          <p:cNvPr id="9" name="Rectangle 8"/>
          <p:cNvSpPr/>
          <p:nvPr/>
        </p:nvSpPr>
        <p:spPr>
          <a:xfrm>
            <a:off x="353466" y="312715"/>
            <a:ext cx="6470186" cy="10083078"/>
          </a:xfrm>
          <a:prstGeom prst="rect">
            <a:avLst/>
          </a:prstGeom>
          <a:noFill/>
          <a:ln w="12700">
            <a:solidFill>
              <a:schemeClr val="tx1">
                <a:lumMod val="85000"/>
                <a:lumOff val="15000"/>
              </a:schemeClr>
            </a:solidFill>
          </a:ln>
        </p:spPr>
        <p:style>
          <a:lnRef idx="2">
            <a:schemeClr val="dk1"/>
          </a:lnRef>
          <a:fillRef idx="1">
            <a:schemeClr val="lt1"/>
          </a:fillRef>
          <a:effectRef idx="0">
            <a:schemeClr val="dk1"/>
          </a:effectRef>
          <a:fontRef idx="minor">
            <a:schemeClr val="dk1"/>
          </a:fontRef>
        </p:style>
        <p:txBody>
          <a:bodyPr lIns="87813" tIns="43906" rIns="87813" bIns="43906" rtlCol="0" anchor="ctr"/>
          <a:lstStyle/>
          <a:p>
            <a:pPr algn="ctr"/>
            <a:endParaRPr lang="ru-RU"/>
          </a:p>
        </p:txBody>
      </p:sp>
      <p:sp>
        <p:nvSpPr>
          <p:cNvPr id="17" name="Rectangle 16"/>
          <p:cNvSpPr/>
          <p:nvPr/>
        </p:nvSpPr>
        <p:spPr>
          <a:xfrm>
            <a:off x="353466" y="306201"/>
            <a:ext cx="6470186" cy="432410"/>
          </a:xfrm>
          <a:prstGeom prst="rect">
            <a:avLst/>
          </a:prstGeom>
          <a:solidFill>
            <a:schemeClr val="accent4">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87813" tIns="43906" rIns="87813" bIns="43906" rtlCol="0" anchor="ctr"/>
          <a:lstStyle/>
          <a:p>
            <a:pPr algn="ctr"/>
            <a:endParaRPr lang="fr-FR"/>
          </a:p>
        </p:txBody>
      </p:sp>
      <p:sp>
        <p:nvSpPr>
          <p:cNvPr id="18" name="Rectangle 17"/>
          <p:cNvSpPr/>
          <p:nvPr/>
        </p:nvSpPr>
        <p:spPr>
          <a:xfrm>
            <a:off x="453839" y="368969"/>
            <a:ext cx="5498223" cy="330645"/>
          </a:xfrm>
          <a:prstGeom prst="rect">
            <a:avLst/>
          </a:prstGeom>
        </p:spPr>
        <p:txBody>
          <a:bodyPr wrap="square" lIns="87813" tIns="43906" rIns="87813" bIns="43906">
            <a:spAutoFit/>
          </a:bodyPr>
          <a:lstStyle/>
          <a:p>
            <a:r>
              <a:rPr lang="fr-FR" sz="1500" dirty="0">
                <a:solidFill>
                  <a:schemeClr val="tx1">
                    <a:lumMod val="50000"/>
                    <a:lumOff val="50000"/>
                  </a:schemeClr>
                </a:solidFill>
                <a:latin typeface="Arial" pitchFamily="34" charset="0"/>
                <a:cs typeface="Arial" pitchFamily="34" charset="0"/>
              </a:rPr>
              <a:t> I-</a:t>
            </a:r>
            <a:r>
              <a:rPr lang="fr-FR" sz="1500" b="1" dirty="0">
                <a:solidFill>
                  <a:schemeClr val="accent1"/>
                </a:solidFill>
                <a:latin typeface="Arial" pitchFamily="34" charset="0"/>
                <a:cs typeface="Arial" pitchFamily="34" charset="0"/>
              </a:rPr>
              <a:t>APPROCHE URBAINE </a:t>
            </a:r>
            <a:endParaRPr lang="fr-FR" sz="1500" dirty="0"/>
          </a:p>
        </p:txBody>
      </p:sp>
      <p:sp>
        <p:nvSpPr>
          <p:cNvPr id="35" name="Espace réservé du numéro de diapositive 19"/>
          <p:cNvSpPr>
            <a:spLocks noGrp="1"/>
          </p:cNvSpPr>
          <p:nvPr>
            <p:ph type="sldNum" sz="quarter" idx="12"/>
          </p:nvPr>
        </p:nvSpPr>
        <p:spPr>
          <a:xfrm>
            <a:off x="5863463" y="9811196"/>
            <a:ext cx="402916" cy="464502"/>
          </a:xfrm>
          <a:ln>
            <a:noFill/>
          </a:ln>
        </p:spPr>
        <p:txBody>
          <a:bodyPr/>
          <a:lstStyle/>
          <a:p>
            <a:r>
              <a:rPr lang="fr-BE" dirty="0" smtClean="0">
                <a:solidFill>
                  <a:srgbClr val="8A0000"/>
                </a:solidFill>
              </a:rPr>
              <a:t>30</a:t>
            </a:r>
            <a:endParaRPr lang="fr-BE" dirty="0">
              <a:solidFill>
                <a:srgbClr val="8A0000"/>
              </a:solidFill>
            </a:endParaRPr>
          </a:p>
        </p:txBody>
      </p:sp>
      <p:sp>
        <p:nvSpPr>
          <p:cNvPr id="14" name="ZoneTexte 13"/>
          <p:cNvSpPr txBox="1"/>
          <p:nvPr/>
        </p:nvSpPr>
        <p:spPr>
          <a:xfrm>
            <a:off x="-1975388" y="810194"/>
            <a:ext cx="9980309" cy="375426"/>
          </a:xfrm>
          <a:prstGeom prst="rect">
            <a:avLst/>
          </a:prstGeom>
          <a:noFill/>
        </p:spPr>
        <p:txBody>
          <a:bodyPr wrap="square" lIns="100186" tIns="50093" rIns="100186" bIns="50093" rtlCol="0">
            <a:spAutoFit/>
          </a:bodyPr>
          <a:lstStyle/>
          <a:p>
            <a:pPr algn="ctr"/>
            <a:r>
              <a:rPr lang="fr-FR" sz="1700" b="1" dirty="0">
                <a:solidFill>
                  <a:schemeClr val="tx1">
                    <a:lumMod val="65000"/>
                    <a:lumOff val="35000"/>
                  </a:schemeClr>
                </a:solidFill>
                <a:cs typeface="Arial" pitchFamily="34" charset="0"/>
              </a:rPr>
              <a:t>9-PROPOSTION URABIANE </a:t>
            </a:r>
          </a:p>
        </p:txBody>
      </p:sp>
      <p:sp>
        <p:nvSpPr>
          <p:cNvPr id="16" name="Rectangle 15"/>
          <p:cNvSpPr/>
          <p:nvPr/>
        </p:nvSpPr>
        <p:spPr>
          <a:xfrm>
            <a:off x="678025" y="1173622"/>
            <a:ext cx="2735735" cy="311724"/>
          </a:xfrm>
          <a:prstGeom prst="rect">
            <a:avLst/>
          </a:prstGeom>
        </p:spPr>
        <p:txBody>
          <a:bodyPr wrap="square" lIns="100186" tIns="50093" rIns="100186" bIns="50093">
            <a:spAutoFit/>
          </a:bodyPr>
          <a:lstStyle/>
          <a:p>
            <a:r>
              <a:rPr lang="fr-FR" sz="1300" b="1" dirty="0">
                <a:solidFill>
                  <a:srgbClr val="002060"/>
                </a:solidFill>
                <a:latin typeface="Arial" pitchFamily="34" charset="0"/>
                <a:cs typeface="Arial" pitchFamily="34" charset="0"/>
              </a:rPr>
              <a:t>INTRODUCTION </a:t>
            </a:r>
            <a:r>
              <a:rPr lang="fr-FR" sz="1200" b="1" dirty="0">
                <a:solidFill>
                  <a:schemeClr val="tx1">
                    <a:lumMod val="65000"/>
                    <a:lumOff val="35000"/>
                  </a:schemeClr>
                </a:solidFill>
                <a:latin typeface="Arial" pitchFamily="34" charset="0"/>
                <a:cs typeface="Arial" pitchFamily="34" charset="0"/>
              </a:rPr>
              <a:t>:</a:t>
            </a:r>
          </a:p>
        </p:txBody>
      </p:sp>
      <p:sp>
        <p:nvSpPr>
          <p:cNvPr id="19" name="ZoneTexte 18"/>
          <p:cNvSpPr txBox="1"/>
          <p:nvPr/>
        </p:nvSpPr>
        <p:spPr>
          <a:xfrm>
            <a:off x="604976" y="1706068"/>
            <a:ext cx="2851458" cy="7350799"/>
          </a:xfrm>
          <a:prstGeom prst="rect">
            <a:avLst/>
          </a:prstGeom>
          <a:solidFill>
            <a:schemeClr val="tx2">
              <a:lumMod val="20000"/>
              <a:lumOff val="80000"/>
            </a:schemeClr>
          </a:solidFill>
        </p:spPr>
        <p:txBody>
          <a:bodyPr wrap="square" lIns="100186" tIns="50093" rIns="100186" bIns="50093" rtlCol="0">
            <a:spAutoFit/>
          </a:bodyPr>
          <a:lstStyle/>
          <a:p>
            <a:r>
              <a:rPr lang="fr-FR" sz="1300" dirty="0">
                <a:solidFill>
                  <a:schemeClr val="tx1">
                    <a:lumMod val="65000"/>
                    <a:lumOff val="35000"/>
                  </a:schemeClr>
                </a:solidFill>
                <a:latin typeface="Arial" pitchFamily="34" charset="0"/>
                <a:cs typeface="Arial" pitchFamily="34" charset="0"/>
              </a:rPr>
              <a:t>Les agents chargés de la sécurité des lieux et des biens appartenant à la SNTF ont du mal à mener à bien leur </a:t>
            </a:r>
            <a:r>
              <a:rPr lang="fr-FR" sz="1300" dirty="0" smtClean="0">
                <a:solidFill>
                  <a:schemeClr val="tx1">
                    <a:lumMod val="65000"/>
                    <a:lumOff val="35000"/>
                  </a:schemeClr>
                </a:solidFill>
                <a:latin typeface="Arial" pitchFamily="34" charset="0"/>
                <a:cs typeface="Arial" pitchFamily="34" charset="0"/>
              </a:rPr>
              <a:t>mission, </a:t>
            </a:r>
            <a:r>
              <a:rPr lang="fr-FR" sz="1300" dirty="0">
                <a:solidFill>
                  <a:schemeClr val="tx1">
                    <a:lumMod val="65000"/>
                    <a:lumOff val="35000"/>
                  </a:schemeClr>
                </a:solidFill>
                <a:latin typeface="Arial" pitchFamily="34" charset="0"/>
                <a:cs typeface="Arial" pitchFamily="34" charset="0"/>
              </a:rPr>
              <a:t>surtout lorsqu’il s’agit de travail </a:t>
            </a:r>
            <a:r>
              <a:rPr lang="fr-FR" sz="1300" dirty="0" smtClean="0">
                <a:solidFill>
                  <a:schemeClr val="tx1">
                    <a:lumMod val="65000"/>
                    <a:lumOff val="35000"/>
                  </a:schemeClr>
                </a:solidFill>
                <a:latin typeface="Arial" pitchFamily="34" charset="0"/>
                <a:cs typeface="Arial" pitchFamily="34" charset="0"/>
              </a:rPr>
              <a:t>nocturne, </a:t>
            </a:r>
            <a:r>
              <a:rPr lang="fr-FR" sz="1300" dirty="0">
                <a:solidFill>
                  <a:schemeClr val="tx1">
                    <a:lumMod val="65000"/>
                    <a:lumOff val="35000"/>
                  </a:schemeClr>
                </a:solidFill>
                <a:latin typeface="Arial" pitchFamily="34" charset="0"/>
                <a:cs typeface="Arial" pitchFamily="34" charset="0"/>
              </a:rPr>
              <a:t>à cause de l’absence de l’éclairage. La gare ferroviaire de la ville de Blida semble devenir, ces dernières années, le lieu propice où l’on peut s’adonner en toute quiétude à toutes les formes de délinquance. Consommation de drogue et de boissons alcoolisées, prostitution, vol de biens appartenant à la Société nationale du transport ferroviaire (SNTF) et de céréales transportés par cette </a:t>
            </a:r>
            <a:r>
              <a:rPr lang="fr-FR" sz="1300" dirty="0" smtClean="0">
                <a:solidFill>
                  <a:schemeClr val="tx1">
                    <a:lumMod val="65000"/>
                    <a:lumOff val="35000"/>
                  </a:schemeClr>
                </a:solidFill>
                <a:latin typeface="Arial" pitchFamily="34" charset="0"/>
                <a:cs typeface="Arial" pitchFamily="34" charset="0"/>
              </a:rPr>
              <a:t>société, </a:t>
            </a:r>
            <a:r>
              <a:rPr lang="fr-FR" sz="1300" dirty="0">
                <a:solidFill>
                  <a:schemeClr val="tx1">
                    <a:lumMod val="65000"/>
                    <a:lumOff val="35000"/>
                  </a:schemeClr>
                </a:solidFill>
                <a:latin typeface="Arial" pitchFamily="34" charset="0"/>
                <a:cs typeface="Arial" pitchFamily="34" charset="0"/>
              </a:rPr>
              <a:t>par de jeunes adolescents, cas de pédophilie sont autant d’amères vérités qui se produisent régulièrement au niveau de cette </a:t>
            </a:r>
            <a:r>
              <a:rPr lang="fr-FR" sz="1300" dirty="0" smtClean="0">
                <a:solidFill>
                  <a:schemeClr val="tx1">
                    <a:lumMod val="65000"/>
                    <a:lumOff val="35000"/>
                  </a:schemeClr>
                </a:solidFill>
                <a:latin typeface="Arial" pitchFamily="34" charset="0"/>
                <a:cs typeface="Arial" pitchFamily="34" charset="0"/>
              </a:rPr>
              <a:t>gare, </a:t>
            </a:r>
            <a:r>
              <a:rPr lang="fr-FR" sz="1300" dirty="0">
                <a:solidFill>
                  <a:schemeClr val="tx1">
                    <a:lumMod val="65000"/>
                    <a:lumOff val="35000"/>
                  </a:schemeClr>
                </a:solidFill>
                <a:latin typeface="Arial" pitchFamily="34" charset="0"/>
                <a:cs typeface="Arial" pitchFamily="34" charset="0"/>
              </a:rPr>
              <a:t>qui figure parmi les plus anciennes du pays. Ces phénomènes sont surtout encouragés par les accès faciles vers ce </a:t>
            </a:r>
            <a:r>
              <a:rPr lang="fr-FR" sz="1300" dirty="0" smtClean="0">
                <a:solidFill>
                  <a:schemeClr val="tx1">
                    <a:lumMod val="65000"/>
                    <a:lumOff val="35000"/>
                  </a:schemeClr>
                </a:solidFill>
                <a:latin typeface="Arial" pitchFamily="34" charset="0"/>
                <a:cs typeface="Arial" pitchFamily="34" charset="0"/>
              </a:rPr>
              <a:t>lieu, </a:t>
            </a:r>
            <a:r>
              <a:rPr lang="fr-FR" sz="1300" dirty="0">
                <a:solidFill>
                  <a:schemeClr val="tx1">
                    <a:lumMod val="65000"/>
                    <a:lumOff val="35000"/>
                  </a:schemeClr>
                </a:solidFill>
                <a:latin typeface="Arial" pitchFamily="34" charset="0"/>
                <a:cs typeface="Arial" pitchFamily="34" charset="0"/>
              </a:rPr>
              <a:t>puisqu’ils ne sont pas clôturés par des barrières afin d’empêcher les non-voyageurs à pénétrer dans la gare ferroviaire. Cela a été aussi la cause de plusieurs accidents mortels dont les victimes sont généralement des enfants insouciants en quête d’aventure dans le monde « mystérieux » des rails. </a:t>
            </a:r>
          </a:p>
        </p:txBody>
      </p:sp>
      <p:pic>
        <p:nvPicPr>
          <p:cNvPr id="20" name="Picture 2" descr="C:\Users\imad\Documents\mr abbas\02-4913-la-gare-de-blida (1).jp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663929" y="1781862"/>
            <a:ext cx="2865737" cy="1564450"/>
          </a:xfrm>
          <a:prstGeom prst="rect">
            <a:avLst/>
          </a:prstGeom>
          <a:ln w="38100">
            <a:solidFill>
              <a:schemeClr val="tx1"/>
            </a:solid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Lst>
        </p:spPr>
      </p:pic>
      <p:sp>
        <p:nvSpPr>
          <p:cNvPr id="21" name="ZoneTexte 20"/>
          <p:cNvSpPr txBox="1"/>
          <p:nvPr/>
        </p:nvSpPr>
        <p:spPr>
          <a:xfrm>
            <a:off x="3663929" y="3564716"/>
            <a:ext cx="2865737" cy="5806025"/>
          </a:xfrm>
          <a:prstGeom prst="rect">
            <a:avLst/>
          </a:prstGeom>
          <a:solidFill>
            <a:schemeClr val="tx2">
              <a:lumMod val="20000"/>
              <a:lumOff val="80000"/>
            </a:schemeClr>
          </a:solidFill>
        </p:spPr>
        <p:txBody>
          <a:bodyPr wrap="square" lIns="100186" tIns="50093" rIns="100186" bIns="50093" rtlCol="0">
            <a:spAutoFit/>
          </a:bodyPr>
          <a:lstStyle/>
          <a:p>
            <a:r>
              <a:rPr lang="fr-FR" sz="1300" dirty="0">
                <a:solidFill>
                  <a:schemeClr val="tx1">
                    <a:lumMod val="65000"/>
                    <a:lumOff val="35000"/>
                  </a:schemeClr>
                </a:solidFill>
                <a:latin typeface="Arial" pitchFamily="34" charset="0"/>
                <a:cs typeface="Arial" pitchFamily="34" charset="0"/>
              </a:rPr>
              <a:t>D’ailleurs, nous avons constaté de visu les accès illégaux menant à la gare, lesquels sont au nombre de </a:t>
            </a:r>
            <a:r>
              <a:rPr lang="fr-FR" sz="1300" dirty="0" smtClean="0">
                <a:solidFill>
                  <a:schemeClr val="tx1">
                    <a:lumMod val="65000"/>
                    <a:lumOff val="35000"/>
                  </a:schemeClr>
                </a:solidFill>
                <a:latin typeface="Arial" pitchFamily="34" charset="0"/>
                <a:cs typeface="Arial" pitchFamily="34" charset="0"/>
              </a:rPr>
              <a:t>sept, </a:t>
            </a:r>
            <a:r>
              <a:rPr lang="fr-FR" sz="1300" dirty="0">
                <a:solidFill>
                  <a:schemeClr val="tx1">
                    <a:lumMod val="65000"/>
                    <a:lumOff val="35000"/>
                  </a:schemeClr>
                </a:solidFill>
                <a:latin typeface="Arial" pitchFamily="34" charset="0"/>
                <a:cs typeface="Arial" pitchFamily="34" charset="0"/>
              </a:rPr>
              <a:t>comme celui au bas du chemin Marabout, de la cité </a:t>
            </a:r>
            <a:r>
              <a:rPr lang="fr-FR" sz="1300" dirty="0" err="1">
                <a:solidFill>
                  <a:schemeClr val="tx1">
                    <a:lumMod val="65000"/>
                    <a:lumOff val="35000"/>
                  </a:schemeClr>
                </a:solidFill>
                <a:latin typeface="Arial" pitchFamily="34" charset="0"/>
                <a:cs typeface="Arial" pitchFamily="34" charset="0"/>
              </a:rPr>
              <a:t>Bounaâma</a:t>
            </a:r>
            <a:r>
              <a:rPr lang="fr-FR" sz="1300" dirty="0">
                <a:solidFill>
                  <a:schemeClr val="tx1">
                    <a:lumMod val="65000"/>
                    <a:lumOff val="35000"/>
                  </a:schemeClr>
                </a:solidFill>
                <a:latin typeface="Arial" pitchFamily="34" charset="0"/>
                <a:cs typeface="Arial" pitchFamily="34" charset="0"/>
              </a:rPr>
              <a:t> Djilali, du pont et de la maisonnette de Sidi Mohamed... « Nous avons vraiment peur pour nos enfants qui risquent d’être victimes de l’ambiance malsaine qui règne au niveau de la gare de Blida. Nous exigeons que l’accès aux jeunes personnes qui ne sont pas concernées par les voyages soit interdit afin d’éviter les dangers moraux et physiques qui les guettent à tout moment », nous dira un groupe de riverains habitant non loin de la gare. Et dire que tous les chemins mènent vers ce vaste lieu et tous les moyens sont bons et favorables pour y faire l’interdit et surtout l’immoral et le contre-nature. L’absence d’éclairage à la tombée de la nuit ne fait que compliquer les choses où l’insécurité règne.  1</a:t>
            </a:r>
            <a:endParaRPr lang="fr-FR" sz="1300" b="1" dirty="0">
              <a:solidFill>
                <a:schemeClr val="tx1">
                  <a:lumMod val="65000"/>
                  <a:lumOff val="35000"/>
                </a:schemeClr>
              </a:solidFill>
              <a:latin typeface="Arial" pitchFamily="34" charset="0"/>
              <a:cs typeface="Arial" pitchFamily="34" charset="0"/>
            </a:endParaRPr>
          </a:p>
          <a:p>
            <a:endParaRPr lang="fr-FR" dirty="0"/>
          </a:p>
        </p:txBody>
      </p:sp>
      <p:cxnSp>
        <p:nvCxnSpPr>
          <p:cNvPr id="22" name="Connecteur droit 21"/>
          <p:cNvCxnSpPr/>
          <p:nvPr/>
        </p:nvCxnSpPr>
        <p:spPr>
          <a:xfrm>
            <a:off x="6960682" y="3834533"/>
            <a:ext cx="0" cy="6565039"/>
          </a:xfrm>
          <a:prstGeom prst="line">
            <a:avLst/>
          </a:prstGeom>
          <a:ln w="127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23" name="Chevron 22"/>
          <p:cNvSpPr/>
          <p:nvPr/>
        </p:nvSpPr>
        <p:spPr>
          <a:xfrm>
            <a:off x="6343502" y="9811196"/>
            <a:ext cx="334257" cy="429338"/>
          </a:xfrm>
          <a:prstGeom prst="chevron">
            <a:avLst/>
          </a:prstGeom>
          <a:solidFill>
            <a:schemeClr val="accent6">
              <a:lumMod val="5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87813" tIns="43906" rIns="87813" bIns="43906" rtlCol="0" anchor="ctr"/>
          <a:lstStyle/>
          <a:p>
            <a:pPr algn="ctr"/>
            <a:endParaRPr lang="fr-FR">
              <a:solidFill>
                <a:schemeClr val="tx1"/>
              </a:solidFill>
            </a:endParaRPr>
          </a:p>
        </p:txBody>
      </p:sp>
      <p:cxnSp>
        <p:nvCxnSpPr>
          <p:cNvPr id="24" name="Connecteur droit 23"/>
          <p:cNvCxnSpPr/>
          <p:nvPr/>
        </p:nvCxnSpPr>
        <p:spPr>
          <a:xfrm>
            <a:off x="593389" y="9667180"/>
            <a:ext cx="5887260" cy="1959"/>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6823650" y="3834535"/>
            <a:ext cx="97152" cy="6561260"/>
          </a:xfrm>
          <a:prstGeom prst="rect">
            <a:avLst/>
          </a:prstGeom>
          <a:solidFill>
            <a:schemeClr val="accent6">
              <a:lumMod val="75000"/>
            </a:schemeClr>
          </a:solidFill>
          <a:ln w="12700">
            <a:solidFill>
              <a:schemeClr val="accent6">
                <a:lumMod val="75000"/>
              </a:schemeClr>
            </a:solidFill>
          </a:ln>
        </p:spPr>
        <p:style>
          <a:lnRef idx="2">
            <a:schemeClr val="accent2"/>
          </a:lnRef>
          <a:fillRef idx="1">
            <a:schemeClr val="lt1"/>
          </a:fillRef>
          <a:effectRef idx="0">
            <a:schemeClr val="accent2"/>
          </a:effectRef>
          <a:fontRef idx="minor">
            <a:schemeClr val="dk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Tree>
    <p:extLst>
      <p:ext uri="{BB962C8B-B14F-4D97-AF65-F5344CB8AC3E}">
        <p14:creationId xmlns="" xmlns:p14="http://schemas.microsoft.com/office/powerpoint/2010/main" val="5675889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rme en L 7"/>
          <p:cNvSpPr/>
          <p:nvPr/>
        </p:nvSpPr>
        <p:spPr>
          <a:xfrm rot="10800000" flipH="1" flipV="1">
            <a:off x="339350" y="9629837"/>
            <a:ext cx="596803" cy="829435"/>
          </a:xfrm>
          <a:prstGeom prst="corner">
            <a:avLst>
              <a:gd name="adj1" fmla="val 9240"/>
              <a:gd name="adj2" fmla="val 8631"/>
            </a:avLst>
          </a:prstGeom>
          <a:solidFill>
            <a:schemeClr val="tx1">
              <a:lumMod val="85000"/>
              <a:lumOff val="15000"/>
            </a:schemeClr>
          </a:solidFill>
          <a:ln w="12700">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
        <p:nvSpPr>
          <p:cNvPr id="4" name="Forme en L 3"/>
          <p:cNvSpPr/>
          <p:nvPr/>
        </p:nvSpPr>
        <p:spPr>
          <a:xfrm flipH="1" flipV="1">
            <a:off x="6199010" y="234131"/>
            <a:ext cx="693096" cy="829435"/>
          </a:xfrm>
          <a:prstGeom prst="corner">
            <a:avLst>
              <a:gd name="adj1" fmla="val 9240"/>
              <a:gd name="adj2" fmla="val 8631"/>
            </a:avLst>
          </a:prstGeom>
          <a:solidFill>
            <a:schemeClr val="tx1">
              <a:lumMod val="50000"/>
              <a:lumOff val="50000"/>
            </a:schemeClr>
          </a:solidFill>
          <a:ln w="12700">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
        <p:nvSpPr>
          <p:cNvPr id="9" name="Rectangle 8"/>
          <p:cNvSpPr/>
          <p:nvPr/>
        </p:nvSpPr>
        <p:spPr>
          <a:xfrm>
            <a:off x="353466" y="312715"/>
            <a:ext cx="6470186" cy="10083078"/>
          </a:xfrm>
          <a:prstGeom prst="rect">
            <a:avLst/>
          </a:prstGeom>
          <a:noFill/>
          <a:ln w="12700">
            <a:solidFill>
              <a:schemeClr val="tx1">
                <a:lumMod val="85000"/>
                <a:lumOff val="15000"/>
              </a:schemeClr>
            </a:solidFill>
          </a:ln>
        </p:spPr>
        <p:style>
          <a:lnRef idx="2">
            <a:schemeClr val="dk1"/>
          </a:lnRef>
          <a:fillRef idx="1">
            <a:schemeClr val="lt1"/>
          </a:fillRef>
          <a:effectRef idx="0">
            <a:schemeClr val="dk1"/>
          </a:effectRef>
          <a:fontRef idx="minor">
            <a:schemeClr val="dk1"/>
          </a:fontRef>
        </p:style>
        <p:txBody>
          <a:bodyPr lIns="87813" tIns="43906" rIns="87813" bIns="43906" rtlCol="0" anchor="ctr"/>
          <a:lstStyle/>
          <a:p>
            <a:pPr algn="ctr"/>
            <a:endParaRPr lang="ru-RU"/>
          </a:p>
        </p:txBody>
      </p:sp>
      <p:sp>
        <p:nvSpPr>
          <p:cNvPr id="17" name="Rectangle 16"/>
          <p:cNvSpPr/>
          <p:nvPr/>
        </p:nvSpPr>
        <p:spPr>
          <a:xfrm>
            <a:off x="353466" y="306201"/>
            <a:ext cx="6470186" cy="432410"/>
          </a:xfrm>
          <a:prstGeom prst="rect">
            <a:avLst/>
          </a:prstGeom>
          <a:solidFill>
            <a:schemeClr val="accent4">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87813" tIns="43906" rIns="87813" bIns="43906" rtlCol="0" anchor="ctr"/>
          <a:lstStyle/>
          <a:p>
            <a:pPr algn="ctr"/>
            <a:endParaRPr lang="fr-FR"/>
          </a:p>
        </p:txBody>
      </p:sp>
      <p:sp>
        <p:nvSpPr>
          <p:cNvPr id="18" name="Rectangle 17"/>
          <p:cNvSpPr/>
          <p:nvPr/>
        </p:nvSpPr>
        <p:spPr>
          <a:xfrm>
            <a:off x="453839" y="368969"/>
            <a:ext cx="5498223" cy="330645"/>
          </a:xfrm>
          <a:prstGeom prst="rect">
            <a:avLst/>
          </a:prstGeom>
        </p:spPr>
        <p:txBody>
          <a:bodyPr wrap="square" lIns="87813" tIns="43906" rIns="87813" bIns="43906">
            <a:spAutoFit/>
          </a:bodyPr>
          <a:lstStyle/>
          <a:p>
            <a:r>
              <a:rPr lang="fr-FR" sz="1500" dirty="0">
                <a:solidFill>
                  <a:schemeClr val="tx1">
                    <a:lumMod val="50000"/>
                    <a:lumOff val="50000"/>
                  </a:schemeClr>
                </a:solidFill>
                <a:latin typeface="Arial" pitchFamily="34" charset="0"/>
                <a:cs typeface="Arial" pitchFamily="34" charset="0"/>
              </a:rPr>
              <a:t> I-</a:t>
            </a:r>
            <a:r>
              <a:rPr lang="fr-FR" sz="1500" b="1" dirty="0">
                <a:solidFill>
                  <a:schemeClr val="accent1"/>
                </a:solidFill>
                <a:latin typeface="Arial" pitchFamily="34" charset="0"/>
                <a:cs typeface="Arial" pitchFamily="34" charset="0"/>
              </a:rPr>
              <a:t>APPROCHE URBAINE </a:t>
            </a:r>
            <a:endParaRPr lang="fr-FR" sz="1500" dirty="0"/>
          </a:p>
        </p:txBody>
      </p:sp>
      <p:sp>
        <p:nvSpPr>
          <p:cNvPr id="35" name="Espace réservé du numéro de diapositive 19"/>
          <p:cNvSpPr>
            <a:spLocks noGrp="1"/>
          </p:cNvSpPr>
          <p:nvPr>
            <p:ph type="sldNum" sz="quarter" idx="12"/>
          </p:nvPr>
        </p:nvSpPr>
        <p:spPr>
          <a:xfrm>
            <a:off x="5863463" y="9811196"/>
            <a:ext cx="402916" cy="464502"/>
          </a:xfrm>
          <a:ln>
            <a:noFill/>
          </a:ln>
        </p:spPr>
        <p:txBody>
          <a:bodyPr/>
          <a:lstStyle/>
          <a:p>
            <a:r>
              <a:rPr lang="fr-BE" dirty="0" smtClean="0">
                <a:solidFill>
                  <a:srgbClr val="8A0000"/>
                </a:solidFill>
              </a:rPr>
              <a:t>31</a:t>
            </a:r>
            <a:endParaRPr lang="fr-BE" dirty="0">
              <a:solidFill>
                <a:srgbClr val="8A0000"/>
              </a:solidFill>
            </a:endParaRPr>
          </a:p>
        </p:txBody>
      </p:sp>
      <p:sp>
        <p:nvSpPr>
          <p:cNvPr id="14" name="ZoneTexte 13"/>
          <p:cNvSpPr txBox="1"/>
          <p:nvPr/>
        </p:nvSpPr>
        <p:spPr>
          <a:xfrm>
            <a:off x="-1975388" y="810194"/>
            <a:ext cx="9980309" cy="375426"/>
          </a:xfrm>
          <a:prstGeom prst="rect">
            <a:avLst/>
          </a:prstGeom>
          <a:noFill/>
        </p:spPr>
        <p:txBody>
          <a:bodyPr wrap="square" lIns="100186" tIns="50093" rIns="100186" bIns="50093" rtlCol="0">
            <a:spAutoFit/>
          </a:bodyPr>
          <a:lstStyle/>
          <a:p>
            <a:pPr algn="ctr"/>
            <a:r>
              <a:rPr lang="fr-FR" sz="1700" b="1" dirty="0">
                <a:solidFill>
                  <a:schemeClr val="tx1">
                    <a:lumMod val="65000"/>
                    <a:lumOff val="35000"/>
                  </a:schemeClr>
                </a:solidFill>
                <a:cs typeface="Arial" pitchFamily="34" charset="0"/>
              </a:rPr>
              <a:t>9-PROPOSTION URABIANE </a:t>
            </a:r>
          </a:p>
        </p:txBody>
      </p:sp>
      <p:sp>
        <p:nvSpPr>
          <p:cNvPr id="22" name="ZoneTexte 21"/>
          <p:cNvSpPr txBox="1"/>
          <p:nvPr/>
        </p:nvSpPr>
        <p:spPr>
          <a:xfrm>
            <a:off x="559032" y="1854208"/>
            <a:ext cx="6050671" cy="1578492"/>
          </a:xfrm>
          <a:prstGeom prst="rect">
            <a:avLst/>
          </a:prstGeom>
          <a:solidFill>
            <a:schemeClr val="accent4">
              <a:lumMod val="40000"/>
              <a:lumOff val="60000"/>
            </a:schemeClr>
          </a:solidFill>
          <a:effectLst>
            <a:outerShdw blurRad="50800" dist="38100" dir="2700000" algn="tl" rotWithShape="0">
              <a:prstClr val="black">
                <a:alpha val="40000"/>
              </a:prstClr>
            </a:outerShdw>
          </a:effectLst>
        </p:spPr>
        <p:txBody>
          <a:bodyPr wrap="square" lIns="100186" tIns="50093" rIns="100186" bIns="50093" rtlCol="0">
            <a:spAutoFit/>
          </a:bodyPr>
          <a:lstStyle/>
          <a:p>
            <a:r>
              <a:rPr lang="fr-FR" sz="1200" dirty="0">
                <a:solidFill>
                  <a:schemeClr val="tx1">
                    <a:lumMod val="75000"/>
                    <a:lumOff val="25000"/>
                  </a:schemeClr>
                </a:solidFill>
                <a:latin typeface="Arial" pitchFamily="34" charset="0"/>
                <a:cs typeface="Arial" pitchFamily="34" charset="0"/>
              </a:rPr>
              <a:t>1- </a:t>
            </a:r>
            <a:r>
              <a:rPr lang="fr-FR" sz="1200" dirty="0" smtClean="0">
                <a:solidFill>
                  <a:schemeClr val="tx1">
                    <a:lumMod val="75000"/>
                    <a:lumOff val="25000"/>
                  </a:schemeClr>
                </a:solidFill>
                <a:latin typeface="Arial" pitchFamily="34" charset="0"/>
                <a:cs typeface="Arial" pitchFamily="34" charset="0"/>
              </a:rPr>
              <a:t>En plus </a:t>
            </a:r>
            <a:r>
              <a:rPr lang="fr-FR" sz="1200" dirty="0">
                <a:solidFill>
                  <a:schemeClr val="tx1">
                    <a:lumMod val="75000"/>
                    <a:lumOff val="25000"/>
                  </a:schemeClr>
                </a:solidFill>
                <a:latin typeface="Arial" pitchFamily="34" charset="0"/>
                <a:cs typeface="Arial" pitchFamily="34" charset="0"/>
              </a:rPr>
              <a:t>de ces problèmes cités dans </a:t>
            </a:r>
            <a:r>
              <a:rPr lang="fr-FR" sz="1200" dirty="0" smtClean="0">
                <a:solidFill>
                  <a:schemeClr val="tx1">
                    <a:lumMod val="75000"/>
                    <a:lumOff val="25000"/>
                  </a:schemeClr>
                </a:solidFill>
                <a:latin typeface="Arial" pitchFamily="34" charset="0"/>
                <a:cs typeface="Arial" pitchFamily="34" charset="0"/>
              </a:rPr>
              <a:t>l’article, </a:t>
            </a:r>
            <a:r>
              <a:rPr lang="fr-FR" sz="1200" dirty="0">
                <a:solidFill>
                  <a:schemeClr val="tx1">
                    <a:lumMod val="75000"/>
                    <a:lumOff val="25000"/>
                  </a:schemeClr>
                </a:solidFill>
                <a:latin typeface="Arial" pitchFamily="34" charset="0"/>
                <a:cs typeface="Arial" pitchFamily="34" charset="0"/>
              </a:rPr>
              <a:t>on note aussi que l’accessibilité à la gare n’est </a:t>
            </a:r>
            <a:r>
              <a:rPr lang="fr-FR" sz="1200" dirty="0" smtClean="0">
                <a:solidFill>
                  <a:schemeClr val="tx1">
                    <a:lumMod val="75000"/>
                    <a:lumOff val="25000"/>
                  </a:schemeClr>
                </a:solidFill>
                <a:latin typeface="Arial" pitchFamily="34" charset="0"/>
                <a:cs typeface="Arial" pitchFamily="34" charset="0"/>
              </a:rPr>
              <a:t>assurée </a:t>
            </a:r>
            <a:r>
              <a:rPr lang="fr-FR" sz="1200" dirty="0">
                <a:solidFill>
                  <a:schemeClr val="tx1">
                    <a:lumMod val="75000"/>
                    <a:lumOff val="25000"/>
                  </a:schemeClr>
                </a:solidFill>
                <a:latin typeface="Arial" pitchFamily="34" charset="0"/>
                <a:cs typeface="Arial" pitchFamily="34" charset="0"/>
              </a:rPr>
              <a:t>que par l’avenue Amara </a:t>
            </a:r>
            <a:r>
              <a:rPr lang="fr-FR" sz="1200" dirty="0" err="1" smtClean="0">
                <a:solidFill>
                  <a:schemeClr val="tx1">
                    <a:lumMod val="75000"/>
                    <a:lumOff val="25000"/>
                  </a:schemeClr>
                </a:solidFill>
                <a:latin typeface="Arial" pitchFamily="34" charset="0"/>
                <a:cs typeface="Arial" pitchFamily="34" charset="0"/>
              </a:rPr>
              <a:t>Youcef</a:t>
            </a:r>
            <a:r>
              <a:rPr lang="fr-FR" sz="1200" dirty="0" smtClean="0">
                <a:solidFill>
                  <a:schemeClr val="tx1">
                    <a:lumMod val="75000"/>
                    <a:lumOff val="25000"/>
                  </a:schemeClr>
                </a:solidFill>
                <a:latin typeface="Arial" pitchFamily="34" charset="0"/>
                <a:cs typeface="Arial" pitchFamily="34" charset="0"/>
              </a:rPr>
              <a:t>. </a:t>
            </a:r>
            <a:endParaRPr lang="fr-FR" sz="1200" dirty="0">
              <a:solidFill>
                <a:schemeClr val="tx1">
                  <a:lumMod val="75000"/>
                  <a:lumOff val="25000"/>
                </a:schemeClr>
              </a:solidFill>
              <a:latin typeface="Arial" pitchFamily="34" charset="0"/>
              <a:cs typeface="Arial" pitchFamily="34" charset="0"/>
            </a:endParaRPr>
          </a:p>
          <a:p>
            <a:r>
              <a:rPr lang="fr-FR" sz="1200" dirty="0">
                <a:solidFill>
                  <a:schemeClr val="tx1">
                    <a:lumMod val="75000"/>
                    <a:lumOff val="25000"/>
                  </a:schemeClr>
                </a:solidFill>
                <a:latin typeface="Arial" pitchFamily="34" charset="0"/>
                <a:cs typeface="Arial" pitchFamily="34" charset="0"/>
              </a:rPr>
              <a:t>2- </a:t>
            </a:r>
            <a:r>
              <a:rPr lang="fr-FR" sz="1200" dirty="0" smtClean="0">
                <a:solidFill>
                  <a:schemeClr val="tx1">
                    <a:lumMod val="75000"/>
                    <a:lumOff val="25000"/>
                  </a:schemeClr>
                </a:solidFill>
                <a:latin typeface="Arial" pitchFamily="34" charset="0"/>
                <a:cs typeface="Arial" pitchFamily="34" charset="0"/>
              </a:rPr>
              <a:t>Le </a:t>
            </a:r>
            <a:r>
              <a:rPr lang="fr-FR" sz="1200" dirty="0">
                <a:solidFill>
                  <a:schemeClr val="tx1">
                    <a:lumMod val="75000"/>
                    <a:lumOff val="25000"/>
                  </a:schemeClr>
                </a:solidFill>
                <a:latin typeface="Arial" pitchFamily="34" charset="0"/>
                <a:cs typeface="Arial" pitchFamily="34" charset="0"/>
              </a:rPr>
              <a:t>manque du transport urbain à côté de la gare : on ne trouve ni bus ni </a:t>
            </a:r>
            <a:r>
              <a:rPr lang="fr-FR" sz="1200" dirty="0" smtClean="0">
                <a:solidFill>
                  <a:schemeClr val="tx1">
                    <a:lumMod val="75000"/>
                    <a:lumOff val="25000"/>
                  </a:schemeClr>
                </a:solidFill>
                <a:latin typeface="Arial" pitchFamily="34" charset="0"/>
                <a:cs typeface="Arial" pitchFamily="34" charset="0"/>
              </a:rPr>
              <a:t>taxis. </a:t>
            </a:r>
            <a:endParaRPr lang="fr-FR" sz="1200" dirty="0">
              <a:solidFill>
                <a:schemeClr val="tx1">
                  <a:lumMod val="75000"/>
                  <a:lumOff val="25000"/>
                </a:schemeClr>
              </a:solidFill>
              <a:latin typeface="Arial" pitchFamily="34" charset="0"/>
              <a:cs typeface="Arial" pitchFamily="34" charset="0"/>
            </a:endParaRPr>
          </a:p>
          <a:p>
            <a:r>
              <a:rPr lang="fr-FR" sz="1200" dirty="0">
                <a:solidFill>
                  <a:schemeClr val="tx1">
                    <a:lumMod val="75000"/>
                    <a:lumOff val="25000"/>
                  </a:schemeClr>
                </a:solidFill>
                <a:latin typeface="Arial" pitchFamily="34" charset="0"/>
                <a:cs typeface="Arial" pitchFamily="34" charset="0"/>
              </a:rPr>
              <a:t>3- </a:t>
            </a:r>
            <a:r>
              <a:rPr lang="fr-FR" sz="1200" dirty="0" smtClean="0">
                <a:solidFill>
                  <a:schemeClr val="tx1">
                    <a:lumMod val="75000"/>
                    <a:lumOff val="25000"/>
                  </a:schemeClr>
                </a:solidFill>
                <a:latin typeface="Arial" pitchFamily="34" charset="0"/>
                <a:cs typeface="Arial" pitchFamily="34" charset="0"/>
              </a:rPr>
              <a:t>L’insécurité </a:t>
            </a:r>
            <a:r>
              <a:rPr lang="fr-FR" sz="1200" dirty="0">
                <a:solidFill>
                  <a:schemeClr val="tx1">
                    <a:lumMod val="75000"/>
                    <a:lumOff val="25000"/>
                  </a:schemeClr>
                </a:solidFill>
                <a:latin typeface="Arial" pitchFamily="34" charset="0"/>
                <a:cs typeface="Arial" pitchFamily="34" charset="0"/>
              </a:rPr>
              <a:t>et l’absence de l’éclairage </a:t>
            </a:r>
            <a:r>
              <a:rPr lang="fr-FR" sz="1200" dirty="0" smtClean="0">
                <a:solidFill>
                  <a:schemeClr val="tx1">
                    <a:lumMod val="75000"/>
                    <a:lumOff val="25000"/>
                  </a:schemeClr>
                </a:solidFill>
                <a:latin typeface="Arial" pitchFamily="34" charset="0"/>
                <a:cs typeface="Arial" pitchFamily="34" charset="0"/>
              </a:rPr>
              <a:t>extérieur</a:t>
            </a:r>
            <a:r>
              <a:rPr lang="fr-FR" sz="1200" dirty="0" smtClean="0">
                <a:solidFill>
                  <a:schemeClr val="tx1">
                    <a:lumMod val="65000"/>
                    <a:lumOff val="35000"/>
                  </a:schemeClr>
                </a:solidFill>
                <a:latin typeface="Arial" pitchFamily="34" charset="0"/>
                <a:cs typeface="Arial" pitchFamily="34" charset="0"/>
              </a:rPr>
              <a:t> </a:t>
            </a:r>
            <a:r>
              <a:rPr lang="fr-FR" sz="1200" dirty="0">
                <a:solidFill>
                  <a:schemeClr val="tx1">
                    <a:lumMod val="65000"/>
                    <a:lumOff val="35000"/>
                  </a:schemeClr>
                </a:solidFill>
                <a:latin typeface="Arial" pitchFamily="34" charset="0"/>
                <a:cs typeface="Arial" pitchFamily="34" charset="0"/>
              </a:rPr>
              <a:t>pour transformer le quartier de la gare , il est nécessaire de prendre  en compte </a:t>
            </a:r>
            <a:r>
              <a:rPr lang="fr-FR" sz="1200" dirty="0" smtClean="0">
                <a:solidFill>
                  <a:schemeClr val="tx1">
                    <a:lumMod val="65000"/>
                    <a:lumOff val="35000"/>
                  </a:schemeClr>
                </a:solidFill>
                <a:latin typeface="Arial" pitchFamily="34" charset="0"/>
                <a:cs typeface="Arial" pitchFamily="34" charset="0"/>
              </a:rPr>
              <a:t> </a:t>
            </a:r>
            <a:r>
              <a:rPr lang="fr-FR" sz="1200" dirty="0">
                <a:solidFill>
                  <a:schemeClr val="tx1">
                    <a:lumMod val="65000"/>
                    <a:lumOff val="35000"/>
                  </a:schemeClr>
                </a:solidFill>
                <a:latin typeface="Arial" pitchFamily="34" charset="0"/>
                <a:cs typeface="Arial" pitchFamily="34" charset="0"/>
              </a:rPr>
              <a:t>tous les aspects  en considération : problème d’insécurité et </a:t>
            </a:r>
            <a:r>
              <a:rPr lang="fr-FR" sz="1200" dirty="0" smtClean="0">
                <a:solidFill>
                  <a:schemeClr val="tx1">
                    <a:lumMod val="65000"/>
                    <a:lumOff val="35000"/>
                  </a:schemeClr>
                </a:solidFill>
                <a:latin typeface="Arial" pitchFamily="34" charset="0"/>
                <a:cs typeface="Arial" pitchFamily="34" charset="0"/>
              </a:rPr>
              <a:t>l’absence </a:t>
            </a:r>
            <a:r>
              <a:rPr lang="fr-FR" sz="1200" dirty="0">
                <a:solidFill>
                  <a:schemeClr val="tx1">
                    <a:lumMod val="65000"/>
                    <a:lumOff val="35000"/>
                  </a:schemeClr>
                </a:solidFill>
                <a:latin typeface="Arial" pitchFamily="34" charset="0"/>
                <a:cs typeface="Arial" pitchFamily="34" charset="0"/>
              </a:rPr>
              <a:t>de l’éclairage extérieur , habitat ,   espace publics , stationnement , commerce , déplacement des voyageurs </a:t>
            </a:r>
            <a:r>
              <a:rPr lang="fr-FR" sz="1200" dirty="0" smtClean="0">
                <a:solidFill>
                  <a:schemeClr val="tx1">
                    <a:lumMod val="65000"/>
                    <a:lumOff val="35000"/>
                  </a:schemeClr>
                </a:solidFill>
                <a:latin typeface="Arial" pitchFamily="34" charset="0"/>
                <a:cs typeface="Arial" pitchFamily="34" charset="0"/>
              </a:rPr>
              <a:t> </a:t>
            </a:r>
            <a:r>
              <a:rPr lang="fr-FR" sz="1200" dirty="0">
                <a:solidFill>
                  <a:schemeClr val="tx1">
                    <a:lumMod val="65000"/>
                    <a:lumOff val="35000"/>
                  </a:schemeClr>
                </a:solidFill>
                <a:latin typeface="Arial" pitchFamily="34" charset="0"/>
                <a:cs typeface="Arial" pitchFamily="34" charset="0"/>
              </a:rPr>
              <a:t>et l’accessibilité à la gare  dans le but de l’obtention d’un projet d’aménagement complet et harmonieux </a:t>
            </a:r>
            <a:endParaRPr lang="fr-FR" sz="1200" dirty="0">
              <a:solidFill>
                <a:schemeClr val="tx1">
                  <a:lumMod val="75000"/>
                  <a:lumOff val="25000"/>
                </a:schemeClr>
              </a:solidFill>
              <a:latin typeface="Arial" pitchFamily="34" charset="0"/>
              <a:cs typeface="Arial" pitchFamily="34" charset="0"/>
            </a:endParaRPr>
          </a:p>
        </p:txBody>
      </p:sp>
      <p:sp>
        <p:nvSpPr>
          <p:cNvPr id="23" name="Rectangle 22"/>
          <p:cNvSpPr/>
          <p:nvPr/>
        </p:nvSpPr>
        <p:spPr>
          <a:xfrm>
            <a:off x="588513" y="1322660"/>
            <a:ext cx="1524807" cy="311724"/>
          </a:xfrm>
          <a:prstGeom prst="rect">
            <a:avLst/>
          </a:prstGeom>
        </p:spPr>
        <p:txBody>
          <a:bodyPr wrap="none" lIns="100186" tIns="50093" rIns="100186" bIns="50093">
            <a:spAutoFit/>
          </a:bodyPr>
          <a:lstStyle/>
          <a:p>
            <a:pPr algn="ctr"/>
            <a:r>
              <a:rPr lang="fr-FR" sz="1300" b="1" dirty="0">
                <a:solidFill>
                  <a:srgbClr val="C00000"/>
                </a:solidFill>
                <a:latin typeface="Arial" pitchFamily="34" charset="0"/>
                <a:cs typeface="Arial" pitchFamily="34" charset="0"/>
              </a:rPr>
              <a:t>1- Introduction : </a:t>
            </a:r>
            <a:endParaRPr lang="fr-FR" sz="1500" b="1" dirty="0">
              <a:solidFill>
                <a:srgbClr val="C00000"/>
              </a:solidFill>
              <a:latin typeface="Arial" pitchFamily="34" charset="0"/>
              <a:cs typeface="Arial" pitchFamily="34" charset="0"/>
            </a:endParaRPr>
          </a:p>
        </p:txBody>
      </p:sp>
      <p:sp>
        <p:nvSpPr>
          <p:cNvPr id="24" name="Rectangle 23"/>
          <p:cNvSpPr/>
          <p:nvPr/>
        </p:nvSpPr>
        <p:spPr>
          <a:xfrm>
            <a:off x="559032" y="4194572"/>
            <a:ext cx="3833507" cy="311724"/>
          </a:xfrm>
          <a:prstGeom prst="rect">
            <a:avLst/>
          </a:prstGeom>
        </p:spPr>
        <p:txBody>
          <a:bodyPr wrap="square" lIns="100186" tIns="50093" rIns="100186" bIns="50093">
            <a:spAutoFit/>
          </a:bodyPr>
          <a:lstStyle/>
          <a:p>
            <a:r>
              <a:rPr lang="fr-FR" sz="1300" b="1" dirty="0">
                <a:solidFill>
                  <a:srgbClr val="C00000"/>
                </a:solidFill>
                <a:latin typeface="Arial" pitchFamily="34" charset="0"/>
                <a:cs typeface="Arial" pitchFamily="34" charset="0"/>
              </a:rPr>
              <a:t>2: les principes de la  composition  urbaine : </a:t>
            </a:r>
          </a:p>
        </p:txBody>
      </p:sp>
      <p:sp>
        <p:nvSpPr>
          <p:cNvPr id="25" name="Rectangle 24"/>
          <p:cNvSpPr/>
          <p:nvPr/>
        </p:nvSpPr>
        <p:spPr>
          <a:xfrm>
            <a:off x="648122" y="4750546"/>
            <a:ext cx="1731594" cy="295798"/>
          </a:xfrm>
          <a:prstGeom prst="rect">
            <a:avLst/>
          </a:prstGeom>
        </p:spPr>
        <p:txBody>
          <a:bodyPr wrap="none" lIns="100186" tIns="50093" rIns="100186" bIns="50093">
            <a:spAutoFit/>
          </a:bodyPr>
          <a:lstStyle/>
          <a:p>
            <a:pPr algn="ctr"/>
            <a:r>
              <a:rPr lang="fr-FR" sz="1200" b="1" dirty="0">
                <a:solidFill>
                  <a:srgbClr val="78B832"/>
                </a:solidFill>
                <a:latin typeface="Arial" pitchFamily="34" charset="0"/>
                <a:cs typeface="Arial" pitchFamily="34" charset="0"/>
              </a:rPr>
              <a:t>- Le Système viaire : </a:t>
            </a:r>
          </a:p>
        </p:txBody>
      </p:sp>
      <p:sp>
        <p:nvSpPr>
          <p:cNvPr id="28" name="ZoneTexte 27"/>
          <p:cNvSpPr txBox="1"/>
          <p:nvPr/>
        </p:nvSpPr>
        <p:spPr>
          <a:xfrm>
            <a:off x="648122" y="6631304"/>
            <a:ext cx="5961580" cy="1024494"/>
          </a:xfrm>
          <a:prstGeom prst="rect">
            <a:avLst/>
          </a:prstGeom>
          <a:noFill/>
        </p:spPr>
        <p:txBody>
          <a:bodyPr wrap="square" lIns="100186" tIns="50093" rIns="100186" bIns="50093" rtlCol="0">
            <a:spAutoFit/>
          </a:bodyPr>
          <a:lstStyle/>
          <a:p>
            <a:r>
              <a:rPr lang="fr-FR" sz="1200" dirty="0">
                <a:solidFill>
                  <a:srgbClr val="002060"/>
                </a:solidFill>
                <a:latin typeface="Arial" pitchFamily="34" charset="0"/>
                <a:cs typeface="Arial" pitchFamily="34" charset="0"/>
              </a:rPr>
              <a:t>.</a:t>
            </a:r>
          </a:p>
          <a:p>
            <a:r>
              <a:rPr lang="fr-FR" sz="1200" dirty="0" smtClean="0">
                <a:solidFill>
                  <a:srgbClr val="002060"/>
                </a:solidFill>
                <a:latin typeface="Arial" pitchFamily="34" charset="0"/>
                <a:cs typeface="Arial" pitchFamily="34" charset="0"/>
              </a:rPr>
              <a:t>2-La </a:t>
            </a:r>
            <a:r>
              <a:rPr lang="fr-FR" sz="1200" dirty="0">
                <a:solidFill>
                  <a:srgbClr val="002060"/>
                </a:solidFill>
                <a:latin typeface="Arial" pitchFamily="34" charset="0"/>
                <a:cs typeface="Arial" pitchFamily="34" charset="0"/>
              </a:rPr>
              <a:t>création de deux voies  :</a:t>
            </a:r>
          </a:p>
          <a:p>
            <a:r>
              <a:rPr lang="fr-FR" sz="1200" dirty="0">
                <a:solidFill>
                  <a:schemeClr val="tx1">
                    <a:lumMod val="65000"/>
                    <a:lumOff val="35000"/>
                  </a:schemeClr>
                </a:solidFill>
                <a:latin typeface="Arial" pitchFamily="34" charset="0"/>
                <a:cs typeface="Arial" pitchFamily="34" charset="0"/>
              </a:rPr>
              <a:t>La première est parallèle  </a:t>
            </a:r>
            <a:r>
              <a:rPr lang="fr-FR" sz="1200" dirty="0" smtClean="0">
                <a:solidFill>
                  <a:schemeClr val="tx1">
                    <a:lumMod val="65000"/>
                    <a:lumOff val="35000"/>
                  </a:schemeClr>
                </a:solidFill>
                <a:latin typeface="Arial" pitchFamily="34" charset="0"/>
                <a:cs typeface="Arial" pitchFamily="34" charset="0"/>
              </a:rPr>
              <a:t>à </a:t>
            </a:r>
            <a:r>
              <a:rPr lang="fr-FR" sz="1200" dirty="0">
                <a:solidFill>
                  <a:schemeClr val="tx1">
                    <a:lumMod val="65000"/>
                    <a:lumOff val="35000"/>
                  </a:schemeClr>
                </a:solidFill>
                <a:latin typeface="Arial" pitchFamily="34" charset="0"/>
                <a:cs typeface="Arial" pitchFamily="34" charset="0"/>
              </a:rPr>
              <a:t>la voie </a:t>
            </a:r>
            <a:r>
              <a:rPr lang="fr-FR" sz="1200" dirty="0" smtClean="0">
                <a:solidFill>
                  <a:schemeClr val="tx1">
                    <a:lumMod val="65000"/>
                    <a:lumOff val="35000"/>
                  </a:schemeClr>
                </a:solidFill>
                <a:latin typeface="Arial" pitchFamily="34" charset="0"/>
                <a:cs typeface="Arial" pitchFamily="34" charset="0"/>
              </a:rPr>
              <a:t>ferrée </a:t>
            </a:r>
            <a:r>
              <a:rPr lang="fr-FR" sz="1200" dirty="0">
                <a:solidFill>
                  <a:schemeClr val="tx1">
                    <a:lumMod val="65000"/>
                    <a:lumOff val="35000"/>
                  </a:schemeClr>
                </a:solidFill>
                <a:latin typeface="Arial" pitchFamily="34" charset="0"/>
                <a:cs typeface="Arial" pitchFamily="34" charset="0"/>
              </a:rPr>
              <a:t>ayant une largeur de 12 m , cette voie desserve la station pour bus et taxis  et les parkings  . </a:t>
            </a:r>
          </a:p>
          <a:p>
            <a:r>
              <a:rPr lang="fr-FR" sz="1200" dirty="0">
                <a:solidFill>
                  <a:schemeClr val="tx1">
                    <a:lumMod val="65000"/>
                    <a:lumOff val="35000"/>
                  </a:schemeClr>
                </a:solidFill>
                <a:latin typeface="Arial" pitchFamily="34" charset="0"/>
                <a:cs typeface="Arial" pitchFamily="34" charset="0"/>
              </a:rPr>
              <a:t>La deuxième  est perpendiculaire à la voie </a:t>
            </a:r>
            <a:r>
              <a:rPr lang="fr-FR" sz="1200" dirty="0" smtClean="0">
                <a:solidFill>
                  <a:schemeClr val="tx1">
                    <a:lumMod val="65000"/>
                    <a:lumOff val="35000"/>
                  </a:schemeClr>
                </a:solidFill>
                <a:latin typeface="Arial" pitchFamily="34" charset="0"/>
                <a:cs typeface="Arial" pitchFamily="34" charset="0"/>
              </a:rPr>
              <a:t>ferrée </a:t>
            </a:r>
            <a:r>
              <a:rPr lang="fr-FR" sz="1200" dirty="0">
                <a:solidFill>
                  <a:schemeClr val="tx1">
                    <a:lumMod val="65000"/>
                    <a:lumOff val="35000"/>
                  </a:schemeClr>
                </a:solidFill>
                <a:latin typeface="Arial" pitchFamily="34" charset="0"/>
                <a:cs typeface="Arial" pitchFamily="34" charset="0"/>
              </a:rPr>
              <a:t>, elle desserve </a:t>
            </a:r>
            <a:r>
              <a:rPr lang="fr-FR" sz="1200" dirty="0" smtClean="0">
                <a:solidFill>
                  <a:schemeClr val="tx1">
                    <a:lumMod val="65000"/>
                    <a:lumOff val="35000"/>
                  </a:schemeClr>
                </a:solidFill>
                <a:latin typeface="Arial" pitchFamily="34" charset="0"/>
                <a:cs typeface="Arial" pitchFamily="34" charset="0"/>
              </a:rPr>
              <a:t>l’hôtel.</a:t>
            </a:r>
            <a:endParaRPr lang="fr-FR" sz="1200" dirty="0">
              <a:solidFill>
                <a:schemeClr val="tx1">
                  <a:lumMod val="65000"/>
                  <a:lumOff val="35000"/>
                </a:schemeClr>
              </a:solidFill>
              <a:latin typeface="Arial" pitchFamily="34" charset="0"/>
              <a:cs typeface="Arial" pitchFamily="34" charset="0"/>
            </a:endParaRPr>
          </a:p>
        </p:txBody>
      </p:sp>
      <p:sp>
        <p:nvSpPr>
          <p:cNvPr id="29" name="ZoneTexte 28"/>
          <p:cNvSpPr txBox="1"/>
          <p:nvPr/>
        </p:nvSpPr>
        <p:spPr>
          <a:xfrm>
            <a:off x="648122" y="7787882"/>
            <a:ext cx="5886894" cy="655162"/>
          </a:xfrm>
          <a:prstGeom prst="rect">
            <a:avLst/>
          </a:prstGeom>
          <a:noFill/>
        </p:spPr>
        <p:txBody>
          <a:bodyPr wrap="square" lIns="100186" tIns="50093" rIns="100186" bIns="50093" rtlCol="0">
            <a:spAutoFit/>
          </a:bodyPr>
          <a:lstStyle/>
          <a:p>
            <a:r>
              <a:rPr lang="fr-FR" sz="1200" dirty="0" smtClean="0">
                <a:solidFill>
                  <a:srgbClr val="002060"/>
                </a:solidFill>
                <a:latin typeface="Arial" pitchFamily="34" charset="0"/>
                <a:cs typeface="Arial" pitchFamily="34" charset="0"/>
              </a:rPr>
              <a:t>3-</a:t>
            </a:r>
            <a:r>
              <a:rPr lang="fr-FR" sz="1200" dirty="0">
                <a:solidFill>
                  <a:schemeClr val="tx1">
                    <a:lumMod val="65000"/>
                    <a:lumOff val="35000"/>
                  </a:schemeClr>
                </a:solidFill>
                <a:latin typeface="Arial" pitchFamily="34" charset="0"/>
                <a:cs typeface="Arial" pitchFamily="34" charset="0"/>
              </a:rPr>
              <a:t>U</a:t>
            </a:r>
            <a:r>
              <a:rPr lang="fr-FR" sz="1200" dirty="0" smtClean="0">
                <a:solidFill>
                  <a:schemeClr val="tx1">
                    <a:lumMod val="65000"/>
                    <a:lumOff val="35000"/>
                  </a:schemeClr>
                </a:solidFill>
                <a:latin typeface="Arial" pitchFamily="34" charset="0"/>
                <a:cs typeface="Arial" pitchFamily="34" charset="0"/>
              </a:rPr>
              <a:t>n </a:t>
            </a:r>
            <a:r>
              <a:rPr lang="fr-FR" sz="1200" dirty="0">
                <a:solidFill>
                  <a:schemeClr val="tx1">
                    <a:lumMod val="65000"/>
                    <a:lumOff val="35000"/>
                  </a:schemeClr>
                </a:solidFill>
                <a:latin typeface="Arial" pitchFamily="34" charset="0"/>
                <a:cs typeface="Arial" pitchFamily="34" charset="0"/>
              </a:rPr>
              <a:t>système viaire est crée  coté EST pour desservir  le projet urbain et pour déterminer un aménagement urbain par le prolongement des axes </a:t>
            </a:r>
            <a:r>
              <a:rPr lang="fr-FR" sz="1200" dirty="0" smtClean="0">
                <a:solidFill>
                  <a:schemeClr val="tx1">
                    <a:lumMod val="65000"/>
                    <a:lumOff val="35000"/>
                  </a:schemeClr>
                </a:solidFill>
                <a:latin typeface="Arial" pitchFamily="34" charset="0"/>
                <a:cs typeface="Arial" pitchFamily="34" charset="0"/>
              </a:rPr>
              <a:t>existants. </a:t>
            </a:r>
            <a:endParaRPr lang="fr-FR" sz="1200" dirty="0">
              <a:solidFill>
                <a:schemeClr val="tx1">
                  <a:lumMod val="75000"/>
                  <a:lumOff val="25000"/>
                </a:schemeClr>
              </a:solidFill>
              <a:latin typeface="Arial" pitchFamily="34" charset="0"/>
              <a:cs typeface="Arial" pitchFamily="34" charset="0"/>
            </a:endParaRPr>
          </a:p>
          <a:p>
            <a:r>
              <a:rPr lang="fr-FR" sz="1200" dirty="0" smtClean="0">
                <a:solidFill>
                  <a:schemeClr val="tx1">
                    <a:lumMod val="65000"/>
                    <a:lumOff val="35000"/>
                  </a:schemeClr>
                </a:solidFill>
                <a:latin typeface="Arial" pitchFamily="34" charset="0"/>
                <a:cs typeface="Arial" pitchFamily="34" charset="0"/>
              </a:rPr>
              <a:t> </a:t>
            </a:r>
            <a:endParaRPr lang="fr-FR" sz="1200" dirty="0">
              <a:solidFill>
                <a:schemeClr val="tx1">
                  <a:lumMod val="75000"/>
                  <a:lumOff val="25000"/>
                </a:schemeClr>
              </a:solidFill>
              <a:latin typeface="Arial" pitchFamily="34" charset="0"/>
              <a:cs typeface="Arial" pitchFamily="34" charset="0"/>
            </a:endParaRPr>
          </a:p>
        </p:txBody>
      </p:sp>
      <p:sp>
        <p:nvSpPr>
          <p:cNvPr id="21" name="ZoneTexte 20"/>
          <p:cNvSpPr txBox="1"/>
          <p:nvPr/>
        </p:nvSpPr>
        <p:spPr>
          <a:xfrm>
            <a:off x="764061" y="5067547"/>
            <a:ext cx="5572693" cy="855217"/>
          </a:xfrm>
          <a:prstGeom prst="rect">
            <a:avLst/>
          </a:prstGeom>
          <a:noFill/>
        </p:spPr>
        <p:txBody>
          <a:bodyPr wrap="square" lIns="100186" tIns="50093" rIns="100186" bIns="50093" rtlCol="0">
            <a:spAutoFit/>
          </a:bodyPr>
          <a:lstStyle/>
          <a:p>
            <a:r>
              <a:rPr lang="fr-FR" sz="1200" dirty="0" smtClean="0">
                <a:solidFill>
                  <a:schemeClr val="tx1">
                    <a:lumMod val="65000"/>
                    <a:lumOff val="35000"/>
                  </a:schemeClr>
                </a:solidFill>
                <a:latin typeface="Arial" pitchFamily="34" charset="0"/>
                <a:cs typeface="Arial" pitchFamily="34" charset="0"/>
              </a:rPr>
              <a:t>Le </a:t>
            </a:r>
            <a:r>
              <a:rPr lang="fr-FR" sz="1200" dirty="0">
                <a:solidFill>
                  <a:schemeClr val="tx1">
                    <a:lumMod val="65000"/>
                    <a:lumOff val="35000"/>
                  </a:schemeClr>
                </a:solidFill>
                <a:latin typeface="Arial" pitchFamily="34" charset="0"/>
                <a:cs typeface="Arial" pitchFamily="34" charset="0"/>
              </a:rPr>
              <a:t>réseau viaire est le support organisateur de la ville qui permet la mobilité , </a:t>
            </a:r>
            <a:r>
              <a:rPr lang="fr-FR" sz="1200" dirty="0" smtClean="0">
                <a:solidFill>
                  <a:schemeClr val="tx1">
                    <a:lumMod val="65000"/>
                    <a:lumOff val="35000"/>
                  </a:schemeClr>
                </a:solidFill>
                <a:latin typeface="Arial" pitchFamily="34" charset="0"/>
                <a:cs typeface="Arial" pitchFamily="34" charset="0"/>
              </a:rPr>
              <a:t>   détermine  </a:t>
            </a:r>
            <a:r>
              <a:rPr lang="fr-FR" sz="1200" dirty="0">
                <a:solidFill>
                  <a:schemeClr val="tx1">
                    <a:lumMod val="65000"/>
                    <a:lumOff val="35000"/>
                  </a:schemeClr>
                </a:solidFill>
                <a:latin typeface="Arial" pitchFamily="34" charset="0"/>
                <a:cs typeface="Arial" pitchFamily="34" charset="0"/>
              </a:rPr>
              <a:t>l’attractivité et la qualité urbaine  .</a:t>
            </a:r>
          </a:p>
          <a:p>
            <a:r>
              <a:rPr lang="fr-FR" sz="1200" dirty="0" smtClean="0">
                <a:solidFill>
                  <a:schemeClr val="tx1">
                    <a:lumMod val="65000"/>
                    <a:lumOff val="35000"/>
                  </a:schemeClr>
                </a:solidFill>
                <a:latin typeface="Arial" pitchFamily="34" charset="0"/>
                <a:cs typeface="Arial" pitchFamily="34" charset="0"/>
              </a:rPr>
              <a:t>Il </a:t>
            </a:r>
            <a:r>
              <a:rPr lang="fr-FR" sz="1200" dirty="0">
                <a:solidFill>
                  <a:schemeClr val="tx1">
                    <a:lumMod val="65000"/>
                    <a:lumOff val="35000"/>
                  </a:schemeClr>
                </a:solidFill>
                <a:latin typeface="Arial" pitchFamily="34" charset="0"/>
                <a:cs typeface="Arial" pitchFamily="34" charset="0"/>
              </a:rPr>
              <a:t>se compose d’un réseau de voirie à </a:t>
            </a:r>
            <a:r>
              <a:rPr lang="fr-FR" sz="1200" dirty="0" smtClean="0">
                <a:solidFill>
                  <a:schemeClr val="tx1">
                    <a:lumMod val="65000"/>
                    <a:lumOff val="35000"/>
                  </a:schemeClr>
                </a:solidFill>
                <a:latin typeface="Arial" pitchFamily="34" charset="0"/>
                <a:cs typeface="Arial" pitchFamily="34" charset="0"/>
              </a:rPr>
              <a:t>différentes fonctionnalités  </a:t>
            </a:r>
            <a:r>
              <a:rPr lang="fr-FR" sz="1200" dirty="0">
                <a:solidFill>
                  <a:schemeClr val="tx1">
                    <a:lumMod val="65000"/>
                    <a:lumOff val="35000"/>
                  </a:schemeClr>
                </a:solidFill>
                <a:latin typeface="Arial" pitchFamily="34" charset="0"/>
                <a:cs typeface="Arial" pitchFamily="34" charset="0"/>
              </a:rPr>
              <a:t>: </a:t>
            </a:r>
          </a:p>
          <a:p>
            <a:endParaRPr lang="fr-FR" sz="1300" dirty="0">
              <a:solidFill>
                <a:schemeClr val="tx1">
                  <a:lumMod val="75000"/>
                  <a:lumOff val="25000"/>
                </a:schemeClr>
              </a:solidFill>
              <a:latin typeface="Arial" pitchFamily="34" charset="0"/>
              <a:cs typeface="Arial" pitchFamily="34" charset="0"/>
            </a:endParaRPr>
          </a:p>
        </p:txBody>
      </p:sp>
      <p:sp>
        <p:nvSpPr>
          <p:cNvPr id="30" name="ZoneTexte 29"/>
          <p:cNvSpPr txBox="1"/>
          <p:nvPr/>
        </p:nvSpPr>
        <p:spPr>
          <a:xfrm>
            <a:off x="605580" y="5875024"/>
            <a:ext cx="5346482" cy="839828"/>
          </a:xfrm>
          <a:prstGeom prst="rect">
            <a:avLst/>
          </a:prstGeom>
          <a:noFill/>
        </p:spPr>
        <p:txBody>
          <a:bodyPr wrap="square" lIns="100186" tIns="50093" rIns="100186" bIns="50093" rtlCol="0">
            <a:spAutoFit/>
          </a:bodyPr>
          <a:lstStyle/>
          <a:p>
            <a:r>
              <a:rPr lang="fr-FR" sz="1200" dirty="0">
                <a:solidFill>
                  <a:srgbClr val="002060"/>
                </a:solidFill>
                <a:latin typeface="Arial" pitchFamily="34" charset="0"/>
                <a:cs typeface="Arial" pitchFamily="34" charset="0"/>
              </a:rPr>
              <a:t>1- L’avenue Amara Youcef : </a:t>
            </a:r>
            <a:endParaRPr lang="fr-FR" sz="1200" dirty="0" smtClean="0">
              <a:solidFill>
                <a:srgbClr val="002060"/>
              </a:solidFill>
              <a:latin typeface="Arial" pitchFamily="34" charset="0"/>
              <a:cs typeface="Arial" pitchFamily="34" charset="0"/>
            </a:endParaRPr>
          </a:p>
          <a:p>
            <a:r>
              <a:rPr lang="fr-FR" sz="1200" dirty="0" smtClean="0">
                <a:solidFill>
                  <a:schemeClr val="tx1">
                    <a:lumMod val="65000"/>
                    <a:lumOff val="35000"/>
                  </a:schemeClr>
                </a:solidFill>
                <a:latin typeface="Arial" pitchFamily="34" charset="0"/>
                <a:cs typeface="Arial" pitchFamily="34" charset="0"/>
              </a:rPr>
              <a:t>L’élargissement </a:t>
            </a:r>
            <a:r>
              <a:rPr lang="fr-FR" sz="1200" dirty="0">
                <a:solidFill>
                  <a:schemeClr val="tx1">
                    <a:lumMod val="65000"/>
                    <a:lumOff val="35000"/>
                  </a:schemeClr>
                </a:solidFill>
                <a:latin typeface="Arial" pitchFamily="34" charset="0"/>
                <a:cs typeface="Arial" pitchFamily="34" charset="0"/>
              </a:rPr>
              <a:t>de l’avenue </a:t>
            </a:r>
            <a:r>
              <a:rPr lang="fr-FR" sz="1200" b="1" dirty="0">
                <a:solidFill>
                  <a:schemeClr val="tx1">
                    <a:lumMod val="65000"/>
                    <a:lumOff val="35000"/>
                  </a:schemeClr>
                </a:solidFill>
                <a:latin typeface="Arial" pitchFamily="34" charset="0"/>
                <a:cs typeface="Arial" pitchFamily="34" charset="0"/>
              </a:rPr>
              <a:t>Amara Youcef  </a:t>
            </a:r>
            <a:r>
              <a:rPr lang="fr-FR" sz="1200" dirty="0">
                <a:solidFill>
                  <a:schemeClr val="tx1">
                    <a:lumMod val="65000"/>
                    <a:lumOff val="35000"/>
                  </a:schemeClr>
                </a:solidFill>
                <a:latin typeface="Arial" pitchFamily="34" charset="0"/>
                <a:cs typeface="Arial" pitchFamily="34" charset="0"/>
              </a:rPr>
              <a:t>au niveau de la gare </a:t>
            </a:r>
            <a:r>
              <a:rPr lang="fr-FR" sz="1200" dirty="0" smtClean="0">
                <a:solidFill>
                  <a:schemeClr val="tx1">
                    <a:lumMod val="65000"/>
                    <a:lumOff val="35000"/>
                  </a:schemeClr>
                </a:solidFill>
                <a:latin typeface="Arial" pitchFamily="34" charset="0"/>
                <a:cs typeface="Arial" pitchFamily="34" charset="0"/>
              </a:rPr>
              <a:t>est nécessaire  pou améliorer la </a:t>
            </a:r>
            <a:r>
              <a:rPr lang="fr-FR" sz="1200" dirty="0">
                <a:solidFill>
                  <a:schemeClr val="tx1">
                    <a:lumMod val="65000"/>
                    <a:lumOff val="35000"/>
                  </a:schemeClr>
                </a:solidFill>
                <a:latin typeface="Arial" pitchFamily="34" charset="0"/>
                <a:cs typeface="Arial" pitchFamily="34" charset="0"/>
              </a:rPr>
              <a:t>circulation </a:t>
            </a:r>
            <a:r>
              <a:rPr lang="fr-FR" sz="1200" dirty="0" smtClean="0">
                <a:solidFill>
                  <a:schemeClr val="tx1">
                    <a:lumMod val="65000"/>
                    <a:lumOff val="35000"/>
                  </a:schemeClr>
                </a:solidFill>
                <a:latin typeface="Arial" pitchFamily="34" charset="0"/>
                <a:cs typeface="Arial" pitchFamily="34" charset="0"/>
              </a:rPr>
              <a:t>aux abords </a:t>
            </a:r>
            <a:r>
              <a:rPr lang="fr-FR" sz="1200" dirty="0">
                <a:solidFill>
                  <a:schemeClr val="tx1">
                    <a:lumMod val="65000"/>
                    <a:lumOff val="35000"/>
                  </a:schemeClr>
                </a:solidFill>
                <a:latin typeface="Arial" pitchFamily="34" charset="0"/>
                <a:cs typeface="Arial" pitchFamily="34" charset="0"/>
              </a:rPr>
              <a:t>du projet , et de facilité </a:t>
            </a:r>
            <a:r>
              <a:rPr lang="fr-FR" sz="1200" dirty="0" smtClean="0">
                <a:solidFill>
                  <a:schemeClr val="tx1">
                    <a:lumMod val="65000"/>
                    <a:lumOff val="35000"/>
                  </a:schemeClr>
                </a:solidFill>
                <a:latin typeface="Arial" pitchFamily="34" charset="0"/>
                <a:cs typeface="Arial" pitchFamily="34" charset="0"/>
              </a:rPr>
              <a:t> </a:t>
            </a:r>
            <a:r>
              <a:rPr lang="fr-FR" sz="1200" dirty="0">
                <a:solidFill>
                  <a:schemeClr val="tx1">
                    <a:lumMod val="65000"/>
                    <a:lumOff val="35000"/>
                  </a:schemeClr>
                </a:solidFill>
                <a:latin typeface="Arial" pitchFamily="34" charset="0"/>
                <a:cs typeface="Arial" pitchFamily="34" charset="0"/>
              </a:rPr>
              <a:t>le déplacement des véhicules  et des bus . </a:t>
            </a:r>
            <a:endParaRPr lang="fr-FR" sz="1200" dirty="0">
              <a:solidFill>
                <a:schemeClr val="tx1">
                  <a:lumMod val="75000"/>
                  <a:lumOff val="25000"/>
                </a:schemeClr>
              </a:solidFill>
              <a:latin typeface="Arial" pitchFamily="34" charset="0"/>
              <a:cs typeface="Arial" pitchFamily="34" charset="0"/>
            </a:endParaRPr>
          </a:p>
        </p:txBody>
      </p:sp>
      <p:cxnSp>
        <p:nvCxnSpPr>
          <p:cNvPr id="27" name="Connecteur droit 26"/>
          <p:cNvCxnSpPr/>
          <p:nvPr/>
        </p:nvCxnSpPr>
        <p:spPr>
          <a:xfrm>
            <a:off x="6960682" y="3834533"/>
            <a:ext cx="0" cy="6565039"/>
          </a:xfrm>
          <a:prstGeom prst="line">
            <a:avLst/>
          </a:prstGeom>
          <a:ln w="127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31" name="Chevron 30"/>
          <p:cNvSpPr/>
          <p:nvPr/>
        </p:nvSpPr>
        <p:spPr>
          <a:xfrm>
            <a:off x="6343502" y="9811196"/>
            <a:ext cx="334257" cy="429338"/>
          </a:xfrm>
          <a:prstGeom prst="chevron">
            <a:avLst/>
          </a:prstGeom>
          <a:solidFill>
            <a:schemeClr val="accent6">
              <a:lumMod val="5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87813" tIns="43906" rIns="87813" bIns="43906" rtlCol="0" anchor="ctr"/>
          <a:lstStyle/>
          <a:p>
            <a:pPr algn="ctr"/>
            <a:endParaRPr lang="fr-FR">
              <a:solidFill>
                <a:schemeClr val="tx1"/>
              </a:solidFill>
            </a:endParaRPr>
          </a:p>
        </p:txBody>
      </p:sp>
      <p:cxnSp>
        <p:nvCxnSpPr>
          <p:cNvPr id="32" name="Connecteur droit 31"/>
          <p:cNvCxnSpPr/>
          <p:nvPr/>
        </p:nvCxnSpPr>
        <p:spPr>
          <a:xfrm>
            <a:off x="593389" y="9667180"/>
            <a:ext cx="5887260" cy="1959"/>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6823650" y="3834535"/>
            <a:ext cx="97152" cy="6561260"/>
          </a:xfrm>
          <a:prstGeom prst="rect">
            <a:avLst/>
          </a:prstGeom>
          <a:solidFill>
            <a:schemeClr val="accent6">
              <a:lumMod val="75000"/>
            </a:schemeClr>
          </a:solidFill>
          <a:ln w="12700">
            <a:solidFill>
              <a:schemeClr val="accent6">
                <a:lumMod val="75000"/>
              </a:schemeClr>
            </a:solidFill>
          </a:ln>
        </p:spPr>
        <p:style>
          <a:lnRef idx="2">
            <a:schemeClr val="accent2"/>
          </a:lnRef>
          <a:fillRef idx="1">
            <a:schemeClr val="lt1"/>
          </a:fillRef>
          <a:effectRef idx="0">
            <a:schemeClr val="accent2"/>
          </a:effectRef>
          <a:fontRef idx="minor">
            <a:schemeClr val="dk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Tree>
    <p:extLst>
      <p:ext uri="{BB962C8B-B14F-4D97-AF65-F5344CB8AC3E}">
        <p14:creationId xmlns="" xmlns:p14="http://schemas.microsoft.com/office/powerpoint/2010/main" val="30246171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rme en L 7"/>
          <p:cNvSpPr/>
          <p:nvPr/>
        </p:nvSpPr>
        <p:spPr>
          <a:xfrm rot="10800000" flipH="1" flipV="1">
            <a:off x="288082" y="9629837"/>
            <a:ext cx="596803" cy="829435"/>
          </a:xfrm>
          <a:prstGeom prst="corner">
            <a:avLst>
              <a:gd name="adj1" fmla="val 9240"/>
              <a:gd name="adj2" fmla="val 8631"/>
            </a:avLst>
          </a:prstGeom>
          <a:solidFill>
            <a:schemeClr val="tx1">
              <a:lumMod val="85000"/>
              <a:lumOff val="15000"/>
            </a:schemeClr>
          </a:solidFill>
          <a:ln w="12700">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
        <p:nvSpPr>
          <p:cNvPr id="4" name="Forme en L 3"/>
          <p:cNvSpPr/>
          <p:nvPr/>
        </p:nvSpPr>
        <p:spPr>
          <a:xfrm flipH="1" flipV="1">
            <a:off x="6199010" y="234131"/>
            <a:ext cx="693096" cy="829435"/>
          </a:xfrm>
          <a:prstGeom prst="corner">
            <a:avLst>
              <a:gd name="adj1" fmla="val 9240"/>
              <a:gd name="adj2" fmla="val 8631"/>
            </a:avLst>
          </a:prstGeom>
          <a:solidFill>
            <a:schemeClr val="tx1">
              <a:lumMod val="50000"/>
              <a:lumOff val="50000"/>
            </a:schemeClr>
          </a:solidFill>
          <a:ln w="12700">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
        <p:nvSpPr>
          <p:cNvPr id="9" name="Rectangle 8"/>
          <p:cNvSpPr/>
          <p:nvPr/>
        </p:nvSpPr>
        <p:spPr>
          <a:xfrm>
            <a:off x="353466" y="312715"/>
            <a:ext cx="6470186" cy="10083078"/>
          </a:xfrm>
          <a:prstGeom prst="rect">
            <a:avLst/>
          </a:prstGeom>
          <a:noFill/>
          <a:ln w="12700">
            <a:solidFill>
              <a:schemeClr val="tx1">
                <a:lumMod val="85000"/>
                <a:lumOff val="15000"/>
              </a:schemeClr>
            </a:solidFill>
          </a:ln>
        </p:spPr>
        <p:style>
          <a:lnRef idx="2">
            <a:schemeClr val="dk1"/>
          </a:lnRef>
          <a:fillRef idx="1">
            <a:schemeClr val="lt1"/>
          </a:fillRef>
          <a:effectRef idx="0">
            <a:schemeClr val="dk1"/>
          </a:effectRef>
          <a:fontRef idx="minor">
            <a:schemeClr val="dk1"/>
          </a:fontRef>
        </p:style>
        <p:txBody>
          <a:bodyPr lIns="87813" tIns="43906" rIns="87813" bIns="43906" rtlCol="0" anchor="ctr"/>
          <a:lstStyle/>
          <a:p>
            <a:pPr algn="ctr"/>
            <a:endParaRPr lang="ru-RU"/>
          </a:p>
        </p:txBody>
      </p:sp>
      <p:sp>
        <p:nvSpPr>
          <p:cNvPr id="17" name="Rectangle 16"/>
          <p:cNvSpPr/>
          <p:nvPr/>
        </p:nvSpPr>
        <p:spPr>
          <a:xfrm>
            <a:off x="353466" y="306201"/>
            <a:ext cx="6470186" cy="432410"/>
          </a:xfrm>
          <a:prstGeom prst="rect">
            <a:avLst/>
          </a:prstGeom>
          <a:solidFill>
            <a:schemeClr val="accent4">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87813" tIns="43906" rIns="87813" bIns="43906" rtlCol="0" anchor="ctr"/>
          <a:lstStyle/>
          <a:p>
            <a:pPr algn="ctr"/>
            <a:endParaRPr lang="fr-FR"/>
          </a:p>
        </p:txBody>
      </p:sp>
      <p:sp>
        <p:nvSpPr>
          <p:cNvPr id="18" name="Rectangle 17"/>
          <p:cNvSpPr/>
          <p:nvPr/>
        </p:nvSpPr>
        <p:spPr>
          <a:xfrm>
            <a:off x="453839" y="368969"/>
            <a:ext cx="5498223" cy="330645"/>
          </a:xfrm>
          <a:prstGeom prst="rect">
            <a:avLst/>
          </a:prstGeom>
        </p:spPr>
        <p:txBody>
          <a:bodyPr wrap="square" lIns="87813" tIns="43906" rIns="87813" bIns="43906">
            <a:spAutoFit/>
          </a:bodyPr>
          <a:lstStyle/>
          <a:p>
            <a:r>
              <a:rPr lang="fr-FR" sz="1500" dirty="0">
                <a:solidFill>
                  <a:schemeClr val="tx1">
                    <a:lumMod val="50000"/>
                    <a:lumOff val="50000"/>
                  </a:schemeClr>
                </a:solidFill>
                <a:latin typeface="Arial" pitchFamily="34" charset="0"/>
                <a:cs typeface="Arial" pitchFamily="34" charset="0"/>
              </a:rPr>
              <a:t> I-</a:t>
            </a:r>
            <a:r>
              <a:rPr lang="fr-FR" sz="1500" b="1" dirty="0">
                <a:solidFill>
                  <a:schemeClr val="accent1"/>
                </a:solidFill>
                <a:latin typeface="Arial" pitchFamily="34" charset="0"/>
                <a:cs typeface="Arial" pitchFamily="34" charset="0"/>
              </a:rPr>
              <a:t>APPROCHE URBAINE </a:t>
            </a:r>
            <a:endParaRPr lang="fr-FR" sz="1500" dirty="0"/>
          </a:p>
        </p:txBody>
      </p:sp>
      <p:sp>
        <p:nvSpPr>
          <p:cNvPr id="14" name="ZoneTexte 13"/>
          <p:cNvSpPr txBox="1"/>
          <p:nvPr/>
        </p:nvSpPr>
        <p:spPr>
          <a:xfrm>
            <a:off x="-1975388" y="810194"/>
            <a:ext cx="9980309" cy="375426"/>
          </a:xfrm>
          <a:prstGeom prst="rect">
            <a:avLst/>
          </a:prstGeom>
          <a:noFill/>
        </p:spPr>
        <p:txBody>
          <a:bodyPr wrap="square" lIns="100186" tIns="50093" rIns="100186" bIns="50093" rtlCol="0">
            <a:spAutoFit/>
          </a:bodyPr>
          <a:lstStyle/>
          <a:p>
            <a:pPr algn="ctr"/>
            <a:r>
              <a:rPr lang="fr-FR" sz="1700" b="1" dirty="0">
                <a:solidFill>
                  <a:schemeClr val="tx1">
                    <a:lumMod val="65000"/>
                    <a:lumOff val="35000"/>
                  </a:schemeClr>
                </a:solidFill>
                <a:cs typeface="Arial" pitchFamily="34" charset="0"/>
              </a:rPr>
              <a:t>9</a:t>
            </a:r>
            <a:r>
              <a:rPr lang="fr-FR" sz="1700" b="1" dirty="0" smtClean="0">
                <a:solidFill>
                  <a:schemeClr val="tx1">
                    <a:lumMod val="65000"/>
                    <a:lumOff val="35000"/>
                  </a:schemeClr>
                </a:solidFill>
                <a:cs typeface="Arial" pitchFamily="34" charset="0"/>
              </a:rPr>
              <a:t>-PROPOSTION </a:t>
            </a:r>
            <a:r>
              <a:rPr lang="fr-FR" sz="1700" b="1" dirty="0">
                <a:solidFill>
                  <a:schemeClr val="tx1">
                    <a:lumMod val="65000"/>
                    <a:lumOff val="35000"/>
                  </a:schemeClr>
                </a:solidFill>
                <a:cs typeface="Arial" pitchFamily="34" charset="0"/>
              </a:rPr>
              <a:t>URABIANE </a:t>
            </a:r>
          </a:p>
        </p:txBody>
      </p:sp>
      <p:sp>
        <p:nvSpPr>
          <p:cNvPr id="85" name="Espace réservé du numéro de diapositive 19"/>
          <p:cNvSpPr>
            <a:spLocks noGrp="1"/>
          </p:cNvSpPr>
          <p:nvPr>
            <p:ph type="sldNum" sz="quarter" idx="12"/>
          </p:nvPr>
        </p:nvSpPr>
        <p:spPr>
          <a:xfrm>
            <a:off x="5863463" y="9811196"/>
            <a:ext cx="402916" cy="464502"/>
          </a:xfrm>
          <a:ln>
            <a:noFill/>
          </a:ln>
        </p:spPr>
        <p:txBody>
          <a:bodyPr/>
          <a:lstStyle/>
          <a:p>
            <a:r>
              <a:rPr lang="fr-BE" dirty="0" smtClean="0">
                <a:solidFill>
                  <a:srgbClr val="8A0000"/>
                </a:solidFill>
              </a:rPr>
              <a:t>32</a:t>
            </a:r>
            <a:endParaRPr lang="fr-BE" dirty="0">
              <a:solidFill>
                <a:srgbClr val="8A0000"/>
              </a:solidFill>
            </a:endParaRPr>
          </a:p>
        </p:txBody>
      </p:sp>
      <p:cxnSp>
        <p:nvCxnSpPr>
          <p:cNvPr id="42" name="Connecteur droit 41"/>
          <p:cNvCxnSpPr/>
          <p:nvPr/>
        </p:nvCxnSpPr>
        <p:spPr>
          <a:xfrm>
            <a:off x="6960682" y="3834533"/>
            <a:ext cx="0" cy="6565039"/>
          </a:xfrm>
          <a:prstGeom prst="line">
            <a:avLst/>
          </a:prstGeom>
          <a:ln w="127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43" name="Chevron 42"/>
          <p:cNvSpPr/>
          <p:nvPr/>
        </p:nvSpPr>
        <p:spPr>
          <a:xfrm>
            <a:off x="6343502" y="9811196"/>
            <a:ext cx="334257" cy="429338"/>
          </a:xfrm>
          <a:prstGeom prst="chevron">
            <a:avLst/>
          </a:prstGeom>
          <a:solidFill>
            <a:schemeClr val="accent6">
              <a:lumMod val="5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87813" tIns="43906" rIns="87813" bIns="43906" rtlCol="0" anchor="ctr"/>
          <a:lstStyle/>
          <a:p>
            <a:pPr algn="ctr"/>
            <a:endParaRPr lang="fr-FR">
              <a:solidFill>
                <a:schemeClr val="tx1"/>
              </a:solidFill>
            </a:endParaRPr>
          </a:p>
        </p:txBody>
      </p:sp>
      <p:cxnSp>
        <p:nvCxnSpPr>
          <p:cNvPr id="44" name="Connecteur droit 43"/>
          <p:cNvCxnSpPr/>
          <p:nvPr/>
        </p:nvCxnSpPr>
        <p:spPr>
          <a:xfrm>
            <a:off x="593389" y="9667180"/>
            <a:ext cx="5887260" cy="1959"/>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45" name="Rectangle 44"/>
          <p:cNvSpPr/>
          <p:nvPr/>
        </p:nvSpPr>
        <p:spPr>
          <a:xfrm>
            <a:off x="6823650" y="3834535"/>
            <a:ext cx="97152" cy="6561260"/>
          </a:xfrm>
          <a:prstGeom prst="rect">
            <a:avLst/>
          </a:prstGeom>
          <a:solidFill>
            <a:schemeClr val="accent6">
              <a:lumMod val="75000"/>
            </a:schemeClr>
          </a:solidFill>
          <a:ln w="12700">
            <a:solidFill>
              <a:schemeClr val="accent6">
                <a:lumMod val="75000"/>
              </a:schemeClr>
            </a:solidFill>
          </a:ln>
        </p:spPr>
        <p:style>
          <a:lnRef idx="2">
            <a:schemeClr val="accent2"/>
          </a:lnRef>
          <a:fillRef idx="1">
            <a:schemeClr val="lt1"/>
          </a:fillRef>
          <a:effectRef idx="0">
            <a:schemeClr val="accent2"/>
          </a:effectRef>
          <a:fontRef idx="minor">
            <a:schemeClr val="dk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grpSp>
        <p:nvGrpSpPr>
          <p:cNvPr id="41" name="Groupe 40"/>
          <p:cNvGrpSpPr/>
          <p:nvPr/>
        </p:nvGrpSpPr>
        <p:grpSpPr>
          <a:xfrm rot="5400000">
            <a:off x="59474" y="3605924"/>
            <a:ext cx="7920907" cy="3625540"/>
            <a:chOff x="520141" y="3452451"/>
            <a:chExt cx="7920907" cy="3625540"/>
          </a:xfrm>
        </p:grpSpPr>
        <p:pic>
          <p:nvPicPr>
            <p:cNvPr id="1026"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520141" y="3452451"/>
              <a:ext cx="7920907" cy="362554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 xmlns:a14="http://schemas.microsoft.com/office/drawing/2010/main">
                  <a:solidFill>
                    <a:schemeClr val="accent1"/>
                  </a:solidFill>
                </a14:hiddenFill>
              </a:ext>
            </a:extLst>
          </p:spPr>
        </p:pic>
        <p:cxnSp>
          <p:nvCxnSpPr>
            <p:cNvPr id="32" name="Connecteur droit avec flèche 31"/>
            <p:cNvCxnSpPr/>
            <p:nvPr/>
          </p:nvCxnSpPr>
          <p:spPr>
            <a:xfrm flipV="1">
              <a:off x="4120568" y="5259885"/>
              <a:ext cx="0" cy="1818106"/>
            </a:xfrm>
            <a:prstGeom prst="straightConnector1">
              <a:avLst/>
            </a:prstGeom>
            <a:ln w="571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34" name="Connecteur droit avec flèche 33"/>
            <p:cNvCxnSpPr/>
            <p:nvPr/>
          </p:nvCxnSpPr>
          <p:spPr>
            <a:xfrm flipV="1">
              <a:off x="4536554" y="5321947"/>
              <a:ext cx="0" cy="174162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6" name="Connecteur droit avec flèche 85"/>
            <p:cNvCxnSpPr/>
            <p:nvPr/>
          </p:nvCxnSpPr>
          <p:spPr>
            <a:xfrm flipV="1">
              <a:off x="4624624" y="5259885"/>
              <a:ext cx="0" cy="1818106"/>
            </a:xfrm>
            <a:prstGeom prst="straightConnector1">
              <a:avLst/>
            </a:prstGeom>
            <a:ln w="571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87" name="Connecteur droit avec flèche 86"/>
            <p:cNvCxnSpPr/>
            <p:nvPr/>
          </p:nvCxnSpPr>
          <p:spPr>
            <a:xfrm flipV="1">
              <a:off x="6448732" y="4391020"/>
              <a:ext cx="480148" cy="2250957"/>
            </a:xfrm>
            <a:prstGeom prst="straightConnector1">
              <a:avLst/>
            </a:prstGeom>
            <a:ln w="571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37" name="Connecteur droit 36"/>
            <p:cNvCxnSpPr/>
            <p:nvPr/>
          </p:nvCxnSpPr>
          <p:spPr>
            <a:xfrm flipV="1">
              <a:off x="884886" y="5191265"/>
              <a:ext cx="4875804" cy="68620"/>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9" name="Connecteur droit 38"/>
            <p:cNvCxnSpPr/>
            <p:nvPr/>
          </p:nvCxnSpPr>
          <p:spPr>
            <a:xfrm>
              <a:off x="5760690" y="5228242"/>
              <a:ext cx="0" cy="1849749"/>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grpSp>
      <p:cxnSp>
        <p:nvCxnSpPr>
          <p:cNvPr id="88" name="Connecteur droit avec flèche 87"/>
          <p:cNvCxnSpPr/>
          <p:nvPr/>
        </p:nvCxnSpPr>
        <p:spPr>
          <a:xfrm rot="5400000" flipV="1">
            <a:off x="3909791" y="6717451"/>
            <a:ext cx="480148" cy="2250957"/>
          </a:xfrm>
          <a:prstGeom prst="straightConnector1">
            <a:avLst/>
          </a:prstGeom>
          <a:ln w="571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grpSp>
        <p:nvGrpSpPr>
          <p:cNvPr id="49" name="Groupe 48"/>
          <p:cNvGrpSpPr/>
          <p:nvPr/>
        </p:nvGrpSpPr>
        <p:grpSpPr>
          <a:xfrm rot="5400000">
            <a:off x="-2427742" y="5170290"/>
            <a:ext cx="7920908" cy="496808"/>
            <a:chOff x="-5857891" y="7070911"/>
            <a:chExt cx="7765006" cy="496808"/>
          </a:xfrm>
        </p:grpSpPr>
        <p:sp>
          <p:nvSpPr>
            <p:cNvPr id="58" name="Rectangle 57"/>
            <p:cNvSpPr/>
            <p:nvPr/>
          </p:nvSpPr>
          <p:spPr>
            <a:xfrm>
              <a:off x="-5857891" y="7070911"/>
              <a:ext cx="7765006" cy="496808"/>
            </a:xfrm>
            <a:prstGeom prst="rect">
              <a:avLst/>
            </a:prstGeom>
            <a:ln w="28575">
              <a:solidFill>
                <a:schemeClr val="tx1"/>
              </a:solidFill>
            </a:ln>
          </p:spPr>
          <p:style>
            <a:lnRef idx="2">
              <a:schemeClr val="accent6"/>
            </a:lnRef>
            <a:fillRef idx="1">
              <a:schemeClr val="lt1"/>
            </a:fillRef>
            <a:effectRef idx="0">
              <a:schemeClr val="accent6"/>
            </a:effectRef>
            <a:fontRef idx="minor">
              <a:schemeClr val="dk1"/>
            </a:fontRef>
          </p:style>
          <p:txBody>
            <a:bodyPr lIns="100186" tIns="50093" rIns="100186" bIns="50093" rtlCol="0" anchor="ctr"/>
            <a:lstStyle/>
            <a:p>
              <a:pPr algn="ctr"/>
              <a:endParaRPr lang="fr-FR" dirty="0"/>
            </a:p>
          </p:txBody>
        </p:sp>
        <p:cxnSp>
          <p:nvCxnSpPr>
            <p:cNvPr id="59" name="Connecteur droit avec flèche 58"/>
            <p:cNvCxnSpPr/>
            <p:nvPr/>
          </p:nvCxnSpPr>
          <p:spPr>
            <a:xfrm>
              <a:off x="-792038" y="7319315"/>
              <a:ext cx="679300" cy="0"/>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sp>
          <p:nvSpPr>
            <p:cNvPr id="81" name="ZoneTexte 80"/>
            <p:cNvSpPr txBox="1"/>
            <p:nvPr/>
          </p:nvSpPr>
          <p:spPr>
            <a:xfrm>
              <a:off x="-4638182" y="7176400"/>
              <a:ext cx="3054056" cy="285830"/>
            </a:xfrm>
            <a:prstGeom prst="rect">
              <a:avLst/>
            </a:prstGeom>
            <a:noFill/>
          </p:spPr>
          <p:txBody>
            <a:bodyPr wrap="square" lIns="100186" tIns="50093" rIns="100186" bIns="50093" rtlCol="0">
              <a:spAutoFit/>
            </a:bodyPr>
            <a:lstStyle/>
            <a:p>
              <a:r>
                <a:rPr lang="fr-FR" sz="1200" dirty="0"/>
                <a:t>Les axes  servant l’hôtel et la gare </a:t>
              </a:r>
            </a:p>
          </p:txBody>
        </p:sp>
        <p:sp>
          <p:nvSpPr>
            <p:cNvPr id="83" name="ZoneTexte 82"/>
            <p:cNvSpPr txBox="1"/>
            <p:nvPr/>
          </p:nvSpPr>
          <p:spPr>
            <a:xfrm>
              <a:off x="-19087" y="7149341"/>
              <a:ext cx="1765855" cy="285830"/>
            </a:xfrm>
            <a:prstGeom prst="rect">
              <a:avLst/>
            </a:prstGeom>
            <a:noFill/>
          </p:spPr>
          <p:txBody>
            <a:bodyPr wrap="square" lIns="100186" tIns="50093" rIns="100186" bIns="50093" rtlCol="0">
              <a:spAutoFit/>
            </a:bodyPr>
            <a:lstStyle/>
            <a:p>
              <a:r>
                <a:rPr lang="fr-FR" sz="1200" dirty="0"/>
                <a:t>Les axes piétons </a:t>
              </a:r>
            </a:p>
          </p:txBody>
        </p:sp>
        <p:cxnSp>
          <p:nvCxnSpPr>
            <p:cNvPr id="48" name="Connecteur droit 47"/>
            <p:cNvCxnSpPr/>
            <p:nvPr/>
          </p:nvCxnSpPr>
          <p:spPr>
            <a:xfrm>
              <a:off x="-5472558" y="7292256"/>
              <a:ext cx="834376"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 xmlns:p14="http://schemas.microsoft.com/office/powerpoint/2010/main" val="383588218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rme en L 7"/>
          <p:cNvSpPr/>
          <p:nvPr/>
        </p:nvSpPr>
        <p:spPr>
          <a:xfrm rot="10800000" flipH="1" flipV="1">
            <a:off x="339350" y="9629835"/>
            <a:ext cx="596803" cy="829435"/>
          </a:xfrm>
          <a:prstGeom prst="corner">
            <a:avLst>
              <a:gd name="adj1" fmla="val 9240"/>
              <a:gd name="adj2" fmla="val 8631"/>
            </a:avLst>
          </a:prstGeom>
          <a:solidFill>
            <a:schemeClr val="tx1">
              <a:lumMod val="85000"/>
              <a:lumOff val="15000"/>
            </a:schemeClr>
          </a:solidFill>
          <a:ln w="12700">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
        <p:nvSpPr>
          <p:cNvPr id="4" name="Forme en L 3"/>
          <p:cNvSpPr/>
          <p:nvPr/>
        </p:nvSpPr>
        <p:spPr>
          <a:xfrm flipH="1" flipV="1">
            <a:off x="6199010" y="234131"/>
            <a:ext cx="693096" cy="829435"/>
          </a:xfrm>
          <a:prstGeom prst="corner">
            <a:avLst>
              <a:gd name="adj1" fmla="val 9240"/>
              <a:gd name="adj2" fmla="val 8631"/>
            </a:avLst>
          </a:prstGeom>
          <a:solidFill>
            <a:schemeClr val="tx1">
              <a:lumMod val="50000"/>
              <a:lumOff val="50000"/>
            </a:schemeClr>
          </a:solidFill>
          <a:ln w="12700">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
        <p:nvSpPr>
          <p:cNvPr id="9" name="Rectangle 8"/>
          <p:cNvSpPr/>
          <p:nvPr/>
        </p:nvSpPr>
        <p:spPr>
          <a:xfrm>
            <a:off x="353466" y="312714"/>
            <a:ext cx="6470186" cy="10083078"/>
          </a:xfrm>
          <a:prstGeom prst="rect">
            <a:avLst/>
          </a:prstGeom>
          <a:noFill/>
          <a:ln w="12700">
            <a:solidFill>
              <a:schemeClr val="tx1">
                <a:lumMod val="85000"/>
                <a:lumOff val="15000"/>
              </a:schemeClr>
            </a:solidFill>
          </a:ln>
        </p:spPr>
        <p:style>
          <a:lnRef idx="2">
            <a:schemeClr val="dk1"/>
          </a:lnRef>
          <a:fillRef idx="1">
            <a:schemeClr val="lt1"/>
          </a:fillRef>
          <a:effectRef idx="0">
            <a:schemeClr val="dk1"/>
          </a:effectRef>
          <a:fontRef idx="minor">
            <a:schemeClr val="dk1"/>
          </a:fontRef>
        </p:style>
        <p:txBody>
          <a:bodyPr lIns="87813" tIns="43906" rIns="87813" bIns="43906" rtlCol="0" anchor="ctr"/>
          <a:lstStyle/>
          <a:p>
            <a:pPr algn="ctr"/>
            <a:endParaRPr lang="ru-RU"/>
          </a:p>
        </p:txBody>
      </p:sp>
      <p:sp>
        <p:nvSpPr>
          <p:cNvPr id="17" name="Rectangle 16"/>
          <p:cNvSpPr/>
          <p:nvPr/>
        </p:nvSpPr>
        <p:spPr>
          <a:xfrm>
            <a:off x="353466" y="306200"/>
            <a:ext cx="6470186" cy="432410"/>
          </a:xfrm>
          <a:prstGeom prst="rect">
            <a:avLst/>
          </a:prstGeom>
          <a:solidFill>
            <a:schemeClr val="accent4">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87813" tIns="43906" rIns="87813" bIns="43906" rtlCol="0" anchor="ctr"/>
          <a:lstStyle/>
          <a:p>
            <a:pPr algn="ctr"/>
            <a:endParaRPr lang="fr-FR" dirty="0"/>
          </a:p>
        </p:txBody>
      </p:sp>
      <p:sp>
        <p:nvSpPr>
          <p:cNvPr id="18" name="Rectangle 17"/>
          <p:cNvSpPr/>
          <p:nvPr/>
        </p:nvSpPr>
        <p:spPr>
          <a:xfrm>
            <a:off x="453836" y="368969"/>
            <a:ext cx="5498223" cy="319502"/>
          </a:xfrm>
          <a:prstGeom prst="rect">
            <a:avLst/>
          </a:prstGeom>
        </p:spPr>
        <p:txBody>
          <a:bodyPr wrap="square" lIns="87813" tIns="43906" rIns="87813" bIns="43906">
            <a:spAutoFit/>
          </a:bodyPr>
          <a:lstStyle/>
          <a:p>
            <a:r>
              <a:rPr lang="fr-FR" sz="1500" dirty="0">
                <a:solidFill>
                  <a:schemeClr val="tx1">
                    <a:lumMod val="50000"/>
                    <a:lumOff val="50000"/>
                  </a:schemeClr>
                </a:solidFill>
                <a:latin typeface="Arial" pitchFamily="34" charset="0"/>
                <a:cs typeface="Arial" pitchFamily="34" charset="0"/>
              </a:rPr>
              <a:t> I-</a:t>
            </a:r>
            <a:r>
              <a:rPr lang="fr-FR" sz="1500" b="1" dirty="0">
                <a:solidFill>
                  <a:schemeClr val="accent1"/>
                </a:solidFill>
                <a:latin typeface="Arial" pitchFamily="34" charset="0"/>
                <a:cs typeface="Arial" pitchFamily="34" charset="0"/>
              </a:rPr>
              <a:t>APPROCHE URBAINE </a:t>
            </a:r>
            <a:endParaRPr lang="fr-FR" sz="1500" dirty="0"/>
          </a:p>
        </p:txBody>
      </p:sp>
      <p:sp>
        <p:nvSpPr>
          <p:cNvPr id="35" name="Espace réservé du numéro de diapositive 19"/>
          <p:cNvSpPr>
            <a:spLocks noGrp="1"/>
          </p:cNvSpPr>
          <p:nvPr>
            <p:ph type="sldNum" sz="quarter" idx="12"/>
          </p:nvPr>
        </p:nvSpPr>
        <p:spPr>
          <a:xfrm>
            <a:off x="5863463" y="9811196"/>
            <a:ext cx="402916" cy="464503"/>
          </a:xfrm>
          <a:ln>
            <a:noFill/>
          </a:ln>
        </p:spPr>
        <p:txBody>
          <a:bodyPr/>
          <a:lstStyle/>
          <a:p>
            <a:r>
              <a:rPr lang="fr-BE" dirty="0" smtClean="0">
                <a:solidFill>
                  <a:srgbClr val="8A0000"/>
                </a:solidFill>
              </a:rPr>
              <a:t>33</a:t>
            </a:r>
            <a:endParaRPr lang="fr-BE" dirty="0">
              <a:solidFill>
                <a:srgbClr val="8A0000"/>
              </a:solidFill>
            </a:endParaRPr>
          </a:p>
        </p:txBody>
      </p:sp>
      <p:sp>
        <p:nvSpPr>
          <p:cNvPr id="14" name="ZoneTexte 13"/>
          <p:cNvSpPr txBox="1"/>
          <p:nvPr/>
        </p:nvSpPr>
        <p:spPr>
          <a:xfrm>
            <a:off x="-1975388" y="810195"/>
            <a:ext cx="9980309" cy="362774"/>
          </a:xfrm>
          <a:prstGeom prst="rect">
            <a:avLst/>
          </a:prstGeom>
          <a:noFill/>
        </p:spPr>
        <p:txBody>
          <a:bodyPr wrap="square" lIns="100186" tIns="50093" rIns="100186" bIns="50093" rtlCol="0">
            <a:spAutoFit/>
          </a:bodyPr>
          <a:lstStyle/>
          <a:p>
            <a:pPr algn="ctr"/>
            <a:r>
              <a:rPr lang="fr-FR" sz="1700" b="1" dirty="0">
                <a:solidFill>
                  <a:schemeClr val="tx1">
                    <a:lumMod val="65000"/>
                    <a:lumOff val="35000"/>
                  </a:schemeClr>
                </a:solidFill>
                <a:cs typeface="Arial" pitchFamily="34" charset="0"/>
              </a:rPr>
              <a:t>9-PROPOSTION URABIANE </a:t>
            </a:r>
          </a:p>
        </p:txBody>
      </p:sp>
      <p:sp>
        <p:nvSpPr>
          <p:cNvPr id="31" name="Rectangle 30"/>
          <p:cNvSpPr/>
          <p:nvPr/>
        </p:nvSpPr>
        <p:spPr>
          <a:xfrm>
            <a:off x="583099" y="1242244"/>
            <a:ext cx="3783437" cy="301219"/>
          </a:xfrm>
          <a:prstGeom prst="rect">
            <a:avLst/>
          </a:prstGeom>
        </p:spPr>
        <p:txBody>
          <a:bodyPr wrap="none" lIns="100186" tIns="50093" rIns="100186" bIns="50093">
            <a:spAutoFit/>
          </a:bodyPr>
          <a:lstStyle/>
          <a:p>
            <a:r>
              <a:rPr lang="fr-FR" sz="1300" b="1" dirty="0">
                <a:solidFill>
                  <a:srgbClr val="C00000"/>
                </a:solidFill>
                <a:latin typeface="Arial" pitchFamily="34" charset="0"/>
                <a:cs typeface="Arial" pitchFamily="34" charset="0"/>
              </a:rPr>
              <a:t>2: les principes de  la composition  urbaine : </a:t>
            </a:r>
          </a:p>
        </p:txBody>
      </p:sp>
      <p:sp>
        <p:nvSpPr>
          <p:cNvPr id="32" name="Rectangle 31"/>
          <p:cNvSpPr/>
          <p:nvPr/>
        </p:nvSpPr>
        <p:spPr>
          <a:xfrm>
            <a:off x="216074" y="1589097"/>
            <a:ext cx="3727828" cy="301219"/>
          </a:xfrm>
          <a:prstGeom prst="rect">
            <a:avLst/>
          </a:prstGeom>
        </p:spPr>
        <p:txBody>
          <a:bodyPr wrap="square" lIns="100186" tIns="50093" rIns="100186" bIns="50093">
            <a:spAutoFit/>
          </a:bodyPr>
          <a:lstStyle/>
          <a:p>
            <a:pPr algn="ctr"/>
            <a:r>
              <a:rPr lang="fr-FR" sz="1300" b="1" dirty="0">
                <a:solidFill>
                  <a:srgbClr val="78B832"/>
                </a:solidFill>
                <a:latin typeface="Arial" pitchFamily="34" charset="0"/>
                <a:cs typeface="Arial" pitchFamily="34" charset="0"/>
              </a:rPr>
              <a:t>- Le Système de voirie piétonnes  : </a:t>
            </a:r>
          </a:p>
        </p:txBody>
      </p:sp>
      <p:sp>
        <p:nvSpPr>
          <p:cNvPr id="33" name="ZoneTexte 32"/>
          <p:cNvSpPr txBox="1"/>
          <p:nvPr/>
        </p:nvSpPr>
        <p:spPr>
          <a:xfrm>
            <a:off x="702878" y="1811798"/>
            <a:ext cx="3456439" cy="855217"/>
          </a:xfrm>
          <a:prstGeom prst="rect">
            <a:avLst/>
          </a:prstGeom>
          <a:noFill/>
        </p:spPr>
        <p:txBody>
          <a:bodyPr wrap="square" lIns="100186" tIns="50093" rIns="100186" bIns="50093" rtlCol="0">
            <a:spAutoFit/>
          </a:bodyPr>
          <a:lstStyle/>
          <a:p>
            <a:r>
              <a:rPr lang="fr-FR" sz="1200" dirty="0" smtClean="0">
                <a:solidFill>
                  <a:schemeClr val="tx1">
                    <a:lumMod val="65000"/>
                    <a:lumOff val="35000"/>
                  </a:schemeClr>
                </a:solidFill>
                <a:latin typeface="Arial" pitchFamily="34" charset="0"/>
                <a:cs typeface="Arial" pitchFamily="34" charset="0"/>
              </a:rPr>
              <a:t>- La </a:t>
            </a:r>
            <a:r>
              <a:rPr lang="fr-FR" sz="1200" dirty="0">
                <a:solidFill>
                  <a:schemeClr val="tx1">
                    <a:lumMod val="65000"/>
                    <a:lumOff val="35000"/>
                  </a:schemeClr>
                </a:solidFill>
                <a:latin typeface="Arial" pitchFamily="34" charset="0"/>
                <a:cs typeface="Arial" pitchFamily="34" charset="0"/>
              </a:rPr>
              <a:t>proposition a favorisé les piétons en mettant  </a:t>
            </a:r>
            <a:r>
              <a:rPr lang="fr-FR" sz="1200" dirty="0" smtClean="0">
                <a:solidFill>
                  <a:schemeClr val="tx1">
                    <a:lumMod val="65000"/>
                    <a:lumOff val="35000"/>
                  </a:schemeClr>
                </a:solidFill>
                <a:latin typeface="Arial" pitchFamily="34" charset="0"/>
                <a:cs typeface="Arial" pitchFamily="34" charset="0"/>
              </a:rPr>
              <a:t>à </a:t>
            </a:r>
            <a:r>
              <a:rPr lang="fr-FR" sz="1200" dirty="0">
                <a:solidFill>
                  <a:schemeClr val="tx1">
                    <a:lumMod val="65000"/>
                    <a:lumOff val="35000"/>
                  </a:schemeClr>
                </a:solidFill>
                <a:latin typeface="Arial" pitchFamily="34" charset="0"/>
                <a:cs typeface="Arial" pitchFamily="34" charset="0"/>
              </a:rPr>
              <a:t>leur disposition toute une infrastructure  :    </a:t>
            </a:r>
          </a:p>
          <a:p>
            <a:endParaRPr lang="fr-FR" sz="1300" dirty="0">
              <a:solidFill>
                <a:schemeClr val="tx1">
                  <a:lumMod val="75000"/>
                  <a:lumOff val="25000"/>
                </a:schemeClr>
              </a:solidFill>
              <a:latin typeface="Arial" pitchFamily="34" charset="0"/>
              <a:cs typeface="Arial" pitchFamily="34" charset="0"/>
            </a:endParaRPr>
          </a:p>
        </p:txBody>
      </p:sp>
      <p:sp>
        <p:nvSpPr>
          <p:cNvPr id="34" name="ZoneTexte 33"/>
          <p:cNvSpPr txBox="1"/>
          <p:nvPr/>
        </p:nvSpPr>
        <p:spPr>
          <a:xfrm>
            <a:off x="686820" y="2389076"/>
            <a:ext cx="3667968" cy="1578492"/>
          </a:xfrm>
          <a:prstGeom prst="rect">
            <a:avLst/>
          </a:prstGeom>
          <a:noFill/>
        </p:spPr>
        <p:txBody>
          <a:bodyPr wrap="square" lIns="100186" tIns="50093" rIns="100186" bIns="50093" rtlCol="0">
            <a:spAutoFit/>
          </a:bodyPr>
          <a:lstStyle/>
          <a:p>
            <a:r>
              <a:rPr lang="fr-FR" sz="1200" dirty="0">
                <a:solidFill>
                  <a:srgbClr val="78B832"/>
                </a:solidFill>
                <a:latin typeface="Arial" pitchFamily="34" charset="0"/>
                <a:cs typeface="Arial" pitchFamily="34" charset="0"/>
              </a:rPr>
              <a:t>1-  </a:t>
            </a:r>
            <a:r>
              <a:rPr lang="fr-FR" sz="1200" dirty="0" smtClean="0">
                <a:solidFill>
                  <a:srgbClr val="78B832"/>
                </a:solidFill>
                <a:latin typeface="Arial" pitchFamily="34" charset="0"/>
                <a:cs typeface="Arial" pitchFamily="34" charset="0"/>
              </a:rPr>
              <a:t>Sur  </a:t>
            </a:r>
            <a:r>
              <a:rPr lang="fr-FR" sz="1200" dirty="0">
                <a:solidFill>
                  <a:srgbClr val="78B832"/>
                </a:solidFill>
                <a:latin typeface="Arial" pitchFamily="34" charset="0"/>
                <a:cs typeface="Arial" pitchFamily="34" charset="0"/>
              </a:rPr>
              <a:t>L’avenue Amara Youcef : </a:t>
            </a:r>
          </a:p>
          <a:p>
            <a:r>
              <a:rPr lang="fr-FR" sz="1200" dirty="0">
                <a:solidFill>
                  <a:schemeClr val="tx1">
                    <a:lumMod val="65000"/>
                    <a:lumOff val="35000"/>
                  </a:schemeClr>
                </a:solidFill>
                <a:latin typeface="Arial" pitchFamily="34" charset="0"/>
                <a:cs typeface="Arial" pitchFamily="34" charset="0"/>
              </a:rPr>
              <a:t>Deux  promenades </a:t>
            </a:r>
            <a:r>
              <a:rPr lang="fr-FR" sz="1200" dirty="0" smtClean="0">
                <a:solidFill>
                  <a:schemeClr val="tx1">
                    <a:lumMod val="65000"/>
                    <a:lumOff val="35000"/>
                  </a:schemeClr>
                </a:solidFill>
                <a:latin typeface="Arial" pitchFamily="34" charset="0"/>
                <a:cs typeface="Arial" pitchFamily="34" charset="0"/>
              </a:rPr>
              <a:t>urbaines   </a:t>
            </a:r>
            <a:r>
              <a:rPr lang="fr-FR" sz="1200" dirty="0">
                <a:solidFill>
                  <a:schemeClr val="tx1">
                    <a:lumMod val="65000"/>
                    <a:lumOff val="35000"/>
                  </a:schemeClr>
                </a:solidFill>
                <a:latin typeface="Arial" pitchFamily="34" charset="0"/>
                <a:cs typeface="Arial" pitchFamily="34" charset="0"/>
              </a:rPr>
              <a:t>de  10 m de largeur permettant ainsi aux véhicules de </a:t>
            </a:r>
            <a:r>
              <a:rPr lang="fr-FR" sz="1200" dirty="0" smtClean="0">
                <a:solidFill>
                  <a:schemeClr val="tx1">
                    <a:lumMod val="65000"/>
                    <a:lumOff val="35000"/>
                  </a:schemeClr>
                </a:solidFill>
                <a:latin typeface="Arial" pitchFamily="34" charset="0"/>
                <a:cs typeface="Arial" pitchFamily="34" charset="0"/>
              </a:rPr>
              <a:t>services </a:t>
            </a:r>
            <a:r>
              <a:rPr lang="fr-FR" sz="1200" dirty="0">
                <a:solidFill>
                  <a:schemeClr val="tx1">
                    <a:lumMod val="65000"/>
                    <a:lumOff val="35000"/>
                  </a:schemeClr>
                </a:solidFill>
                <a:latin typeface="Arial" pitchFamily="34" charset="0"/>
                <a:cs typeface="Arial" pitchFamily="34" charset="0"/>
              </a:rPr>
              <a:t>de sécurité de passer en cas d’urgence . Le piéton dans son parcours sera </a:t>
            </a:r>
            <a:r>
              <a:rPr lang="fr-FR" sz="1200" dirty="0" smtClean="0">
                <a:solidFill>
                  <a:schemeClr val="tx1">
                    <a:lumMod val="65000"/>
                    <a:lumOff val="35000"/>
                  </a:schemeClr>
                </a:solidFill>
                <a:latin typeface="Arial" pitchFamily="34" charset="0"/>
                <a:cs typeface="Arial" pitchFamily="34" charset="0"/>
              </a:rPr>
              <a:t>guidé </a:t>
            </a:r>
            <a:r>
              <a:rPr lang="fr-FR" sz="1200" dirty="0">
                <a:solidFill>
                  <a:schemeClr val="tx1">
                    <a:lumMod val="65000"/>
                    <a:lumOff val="35000"/>
                  </a:schemeClr>
                </a:solidFill>
                <a:latin typeface="Arial" pitchFamily="34" charset="0"/>
                <a:cs typeface="Arial" pitchFamily="34" charset="0"/>
              </a:rPr>
              <a:t>par  cette promenade  qui débouche sur la gare .Elles permettront  d’accueillir le flux des voyageurs arrivant </a:t>
            </a:r>
            <a:r>
              <a:rPr lang="fr-FR" sz="1200" dirty="0" smtClean="0">
                <a:solidFill>
                  <a:schemeClr val="tx1">
                    <a:lumMod val="65000"/>
                    <a:lumOff val="35000"/>
                  </a:schemeClr>
                </a:solidFill>
                <a:latin typeface="Arial" pitchFamily="34" charset="0"/>
                <a:cs typeface="Arial" pitchFamily="34" charset="0"/>
              </a:rPr>
              <a:t>. </a:t>
            </a:r>
            <a:endParaRPr lang="fr-FR" sz="1200" dirty="0">
              <a:solidFill>
                <a:schemeClr val="tx1">
                  <a:lumMod val="75000"/>
                  <a:lumOff val="25000"/>
                </a:schemeClr>
              </a:solidFill>
              <a:latin typeface="Arial" pitchFamily="34" charset="0"/>
              <a:cs typeface="Arial" pitchFamily="34" charset="0"/>
            </a:endParaRPr>
          </a:p>
        </p:txBody>
      </p:sp>
      <p:pic>
        <p:nvPicPr>
          <p:cNvPr id="38"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4354787" y="1794447"/>
            <a:ext cx="2238523" cy="175205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 xmlns:a14="http://schemas.microsoft.com/office/drawing/2010/main">
                <a:solidFill>
                  <a:schemeClr val="accent1"/>
                </a:solidFill>
              </a14:hiddenFill>
            </a:ext>
          </a:extLst>
        </p:spPr>
      </p:pic>
      <p:sp>
        <p:nvSpPr>
          <p:cNvPr id="39" name="ZoneTexte 38"/>
          <p:cNvSpPr txBox="1"/>
          <p:nvPr/>
        </p:nvSpPr>
        <p:spPr>
          <a:xfrm>
            <a:off x="740398" y="5922764"/>
            <a:ext cx="3364108" cy="1578492"/>
          </a:xfrm>
          <a:prstGeom prst="rect">
            <a:avLst/>
          </a:prstGeom>
          <a:noFill/>
          <a:ln>
            <a:noFill/>
          </a:ln>
        </p:spPr>
        <p:txBody>
          <a:bodyPr wrap="square" lIns="100186" tIns="50093" rIns="100186" bIns="50093" rtlCol="0">
            <a:spAutoFit/>
          </a:bodyPr>
          <a:lstStyle/>
          <a:p>
            <a:r>
              <a:rPr lang="fr-FR" sz="1200" dirty="0">
                <a:solidFill>
                  <a:srgbClr val="78B832"/>
                </a:solidFill>
                <a:latin typeface="Arial" pitchFamily="34" charset="0"/>
                <a:cs typeface="Arial" pitchFamily="34" charset="0"/>
              </a:rPr>
              <a:t>2-  </a:t>
            </a:r>
            <a:r>
              <a:rPr lang="fr-FR" sz="1200" dirty="0" smtClean="0">
                <a:solidFill>
                  <a:srgbClr val="78B832"/>
                </a:solidFill>
                <a:latin typeface="Arial" pitchFamily="34" charset="0"/>
                <a:cs typeface="Arial" pitchFamily="34" charset="0"/>
              </a:rPr>
              <a:t>Sur  </a:t>
            </a:r>
            <a:r>
              <a:rPr lang="fr-FR" sz="1200" dirty="0">
                <a:solidFill>
                  <a:srgbClr val="78B832"/>
                </a:solidFill>
                <a:latin typeface="Arial" pitchFamily="34" charset="0"/>
                <a:cs typeface="Arial" pitchFamily="34" charset="0"/>
              </a:rPr>
              <a:t>le projet urbain : </a:t>
            </a:r>
            <a:r>
              <a:rPr lang="fr-FR" sz="1200" dirty="0" smtClean="0">
                <a:solidFill>
                  <a:srgbClr val="78B832"/>
                </a:solidFill>
                <a:latin typeface="Arial" pitchFamily="34" charset="0"/>
                <a:cs typeface="Arial" pitchFamily="34" charset="0"/>
              </a:rPr>
              <a:t>                              </a:t>
            </a:r>
            <a:r>
              <a:rPr lang="fr-FR" sz="1200" dirty="0" smtClean="0">
                <a:solidFill>
                  <a:schemeClr val="tx1">
                    <a:lumMod val="65000"/>
                    <a:lumOff val="35000"/>
                  </a:schemeClr>
                </a:solidFill>
                <a:latin typeface="Arial" pitchFamily="34" charset="0"/>
                <a:cs typeface="Arial" pitchFamily="34" charset="0"/>
              </a:rPr>
              <a:t>Deux  </a:t>
            </a:r>
            <a:r>
              <a:rPr lang="fr-FR" sz="1200" dirty="0">
                <a:solidFill>
                  <a:schemeClr val="tx1">
                    <a:lumMod val="65000"/>
                    <a:lumOff val="35000"/>
                  </a:schemeClr>
                </a:solidFill>
                <a:latin typeface="Arial" pitchFamily="34" charset="0"/>
                <a:cs typeface="Arial" pitchFamily="34" charset="0"/>
              </a:rPr>
              <a:t>promenades </a:t>
            </a:r>
            <a:r>
              <a:rPr lang="fr-FR" sz="1200" dirty="0" smtClean="0">
                <a:solidFill>
                  <a:schemeClr val="tx1">
                    <a:lumMod val="65000"/>
                    <a:lumOff val="35000"/>
                  </a:schemeClr>
                </a:solidFill>
                <a:latin typeface="Arial" pitchFamily="34" charset="0"/>
                <a:cs typeface="Arial" pitchFamily="34" charset="0"/>
              </a:rPr>
              <a:t>urbaines   </a:t>
            </a:r>
            <a:r>
              <a:rPr lang="fr-FR" sz="1200" dirty="0">
                <a:solidFill>
                  <a:schemeClr val="tx1">
                    <a:lumMod val="65000"/>
                    <a:lumOff val="35000"/>
                  </a:schemeClr>
                </a:solidFill>
                <a:latin typeface="Arial" pitchFamily="34" charset="0"/>
                <a:cs typeface="Arial" pitchFamily="34" charset="0"/>
              </a:rPr>
              <a:t>de  10 m de </a:t>
            </a:r>
            <a:r>
              <a:rPr lang="fr-FR" sz="1200" dirty="0" smtClean="0">
                <a:solidFill>
                  <a:schemeClr val="tx1">
                    <a:lumMod val="65000"/>
                    <a:lumOff val="35000"/>
                  </a:schemeClr>
                </a:solidFill>
                <a:latin typeface="Arial" pitchFamily="34" charset="0"/>
                <a:cs typeface="Arial" pitchFamily="34" charset="0"/>
              </a:rPr>
              <a:t>largeur </a:t>
            </a:r>
            <a:r>
              <a:rPr lang="fr-FR" sz="1200" dirty="0">
                <a:solidFill>
                  <a:schemeClr val="tx1">
                    <a:lumMod val="65000"/>
                    <a:lumOff val="35000"/>
                  </a:schemeClr>
                </a:solidFill>
                <a:latin typeface="Arial" pitchFamily="34" charset="0"/>
                <a:cs typeface="Arial" pitchFamily="34" charset="0"/>
              </a:rPr>
              <a:t>permettant ainsi aux véhicules de </a:t>
            </a:r>
            <a:r>
              <a:rPr lang="fr-FR" sz="1200" dirty="0" smtClean="0">
                <a:solidFill>
                  <a:schemeClr val="tx1">
                    <a:lumMod val="65000"/>
                    <a:lumOff val="35000"/>
                  </a:schemeClr>
                </a:solidFill>
                <a:latin typeface="Arial" pitchFamily="34" charset="0"/>
                <a:cs typeface="Arial" pitchFamily="34" charset="0"/>
              </a:rPr>
              <a:t>services </a:t>
            </a:r>
            <a:r>
              <a:rPr lang="fr-FR" sz="1200" dirty="0">
                <a:solidFill>
                  <a:schemeClr val="tx1">
                    <a:lumMod val="65000"/>
                    <a:lumOff val="35000"/>
                  </a:schemeClr>
                </a:solidFill>
                <a:latin typeface="Arial" pitchFamily="34" charset="0"/>
                <a:cs typeface="Arial" pitchFamily="34" charset="0"/>
              </a:rPr>
              <a:t>de sécurité de  passer en cas d’urgence . Le piéton dans son parcours sera </a:t>
            </a:r>
            <a:r>
              <a:rPr lang="fr-FR" sz="1200" dirty="0" smtClean="0">
                <a:solidFill>
                  <a:schemeClr val="tx1">
                    <a:lumMod val="65000"/>
                    <a:lumOff val="35000"/>
                  </a:schemeClr>
                </a:solidFill>
                <a:latin typeface="Arial" pitchFamily="34" charset="0"/>
                <a:cs typeface="Arial" pitchFamily="34" charset="0"/>
              </a:rPr>
              <a:t>guidé </a:t>
            </a:r>
            <a:r>
              <a:rPr lang="fr-FR" sz="1200" dirty="0">
                <a:solidFill>
                  <a:schemeClr val="tx1">
                    <a:lumMod val="65000"/>
                    <a:lumOff val="35000"/>
                  </a:schemeClr>
                </a:solidFill>
                <a:latin typeface="Arial" pitchFamily="34" charset="0"/>
                <a:cs typeface="Arial" pitchFamily="34" charset="0"/>
              </a:rPr>
              <a:t>par  cette promenade  qui débouche sur  l’espace vert du quartier .  </a:t>
            </a:r>
            <a:endParaRPr lang="fr-FR" sz="1200" dirty="0">
              <a:solidFill>
                <a:schemeClr val="tx1">
                  <a:lumMod val="75000"/>
                  <a:lumOff val="25000"/>
                </a:schemeClr>
              </a:solidFill>
              <a:latin typeface="Arial" pitchFamily="34" charset="0"/>
              <a:cs typeface="Arial" pitchFamily="34" charset="0"/>
            </a:endParaRPr>
          </a:p>
          <a:p>
            <a:endParaRPr lang="fr-FR" sz="1200" dirty="0">
              <a:solidFill>
                <a:srgbClr val="78B832"/>
              </a:solidFill>
              <a:latin typeface="Arial" pitchFamily="34" charset="0"/>
              <a:cs typeface="Arial" pitchFamily="34" charset="0"/>
            </a:endParaRPr>
          </a:p>
        </p:txBody>
      </p:sp>
      <p:pic>
        <p:nvPicPr>
          <p:cNvPr id="40" name="Picture 4"/>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4354787" y="5994773"/>
            <a:ext cx="2270880" cy="139798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 xmlns:a14="http://schemas.microsoft.com/office/drawing/2010/main">
                <a:solidFill>
                  <a:schemeClr val="accent1"/>
                </a:solidFill>
              </a14:hiddenFill>
            </a:ext>
          </a:extLst>
        </p:spPr>
      </p:pic>
      <p:pic>
        <p:nvPicPr>
          <p:cNvPr id="41" name="Picture 2"/>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720131" y="4050556"/>
            <a:ext cx="5873179" cy="14871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 xmlns:a14="http://schemas.microsoft.com/office/drawing/2010/main">
                <a:solidFill>
                  <a:schemeClr val="accent1"/>
                </a:solidFill>
              </a14:hiddenFill>
            </a:ext>
          </a:extLst>
        </p:spPr>
      </p:pic>
      <p:pic>
        <p:nvPicPr>
          <p:cNvPr id="42" name="Picture 3"/>
          <p:cNvPicPr>
            <a:picLocks noChangeAspect="1" noChangeArrowheads="1"/>
          </p:cNvPicPr>
          <p:nvPr/>
        </p:nvPicPr>
        <p:blipFill>
          <a:blip r:embed="rId6">
            <a:extLst>
              <a:ext uri="{28A0092B-C50C-407E-A947-70E740481C1C}">
                <a14:useLocalDpi xmlns="" xmlns:a14="http://schemas.microsoft.com/office/drawing/2010/main" val="0"/>
              </a:ext>
            </a:extLst>
          </a:blip>
          <a:srcRect/>
          <a:stretch>
            <a:fillRect/>
          </a:stretch>
        </p:blipFill>
        <p:spPr bwMode="auto">
          <a:xfrm>
            <a:off x="813017" y="7578948"/>
            <a:ext cx="5848988" cy="154766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 xmlns:a14="http://schemas.microsoft.com/office/drawing/2010/main">
                <a:solidFill>
                  <a:schemeClr val="accent1"/>
                </a:solidFill>
              </a14:hiddenFill>
            </a:ext>
          </a:extLst>
        </p:spPr>
      </p:pic>
      <p:sp>
        <p:nvSpPr>
          <p:cNvPr id="2" name="ZoneTexte 1"/>
          <p:cNvSpPr txBox="1"/>
          <p:nvPr/>
        </p:nvSpPr>
        <p:spPr>
          <a:xfrm>
            <a:off x="2526487" y="5592793"/>
            <a:ext cx="2514062" cy="257963"/>
          </a:xfrm>
          <a:prstGeom prst="rect">
            <a:avLst/>
          </a:prstGeom>
          <a:noFill/>
          <a:ln>
            <a:solidFill>
              <a:srgbClr val="002060"/>
            </a:solidFill>
          </a:ln>
        </p:spPr>
        <p:txBody>
          <a:bodyPr wrap="square" lIns="87828" tIns="43914" rIns="87828" bIns="43914" rtlCol="0">
            <a:spAutoFit/>
          </a:bodyPr>
          <a:lstStyle/>
          <a:p>
            <a:r>
              <a:rPr lang="fr-FR" sz="1100" dirty="0">
                <a:latin typeface="Arial" pitchFamily="34" charset="0"/>
                <a:cs typeface="Arial" pitchFamily="34" charset="0"/>
              </a:rPr>
              <a:t>    Coupe sur l’avenue Amara Youcef </a:t>
            </a:r>
          </a:p>
        </p:txBody>
      </p:sp>
      <p:sp>
        <p:nvSpPr>
          <p:cNvPr id="23" name="ZoneTexte 22"/>
          <p:cNvSpPr txBox="1"/>
          <p:nvPr/>
        </p:nvSpPr>
        <p:spPr>
          <a:xfrm>
            <a:off x="2526487" y="9265201"/>
            <a:ext cx="2514062" cy="257963"/>
          </a:xfrm>
          <a:prstGeom prst="rect">
            <a:avLst/>
          </a:prstGeom>
          <a:noFill/>
          <a:ln>
            <a:solidFill>
              <a:srgbClr val="002060"/>
            </a:solidFill>
          </a:ln>
        </p:spPr>
        <p:txBody>
          <a:bodyPr wrap="square" lIns="87828" tIns="43914" rIns="87828" bIns="43914" rtlCol="0">
            <a:spAutoFit/>
          </a:bodyPr>
          <a:lstStyle/>
          <a:p>
            <a:r>
              <a:rPr lang="fr-FR" sz="1100" dirty="0">
                <a:latin typeface="Arial" pitchFamily="34" charset="0"/>
                <a:cs typeface="Arial" pitchFamily="34" charset="0"/>
              </a:rPr>
              <a:t>    Coupe </a:t>
            </a:r>
            <a:r>
              <a:rPr lang="fr-FR" sz="1100" dirty="0" smtClean="0">
                <a:latin typeface="Arial" pitchFamily="34" charset="0"/>
                <a:cs typeface="Arial" pitchFamily="34" charset="0"/>
              </a:rPr>
              <a:t>sur  le projet urbain </a:t>
            </a:r>
            <a:endParaRPr lang="fr-FR" sz="1100" dirty="0">
              <a:latin typeface="Arial" pitchFamily="34" charset="0"/>
              <a:cs typeface="Arial" pitchFamily="34" charset="0"/>
            </a:endParaRPr>
          </a:p>
        </p:txBody>
      </p:sp>
      <p:cxnSp>
        <p:nvCxnSpPr>
          <p:cNvPr id="24" name="Connecteur droit 23"/>
          <p:cNvCxnSpPr/>
          <p:nvPr/>
        </p:nvCxnSpPr>
        <p:spPr>
          <a:xfrm>
            <a:off x="6960682" y="3834533"/>
            <a:ext cx="0" cy="6565039"/>
          </a:xfrm>
          <a:prstGeom prst="line">
            <a:avLst/>
          </a:prstGeom>
          <a:ln w="127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25" name="Chevron 24"/>
          <p:cNvSpPr/>
          <p:nvPr/>
        </p:nvSpPr>
        <p:spPr>
          <a:xfrm>
            <a:off x="6343502" y="9811196"/>
            <a:ext cx="334257" cy="429338"/>
          </a:xfrm>
          <a:prstGeom prst="chevron">
            <a:avLst/>
          </a:prstGeom>
          <a:solidFill>
            <a:schemeClr val="accent6">
              <a:lumMod val="5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87813" tIns="43906" rIns="87813" bIns="43906" rtlCol="0" anchor="ctr"/>
          <a:lstStyle/>
          <a:p>
            <a:pPr algn="ctr"/>
            <a:endParaRPr lang="fr-FR">
              <a:solidFill>
                <a:schemeClr val="tx1"/>
              </a:solidFill>
            </a:endParaRPr>
          </a:p>
        </p:txBody>
      </p:sp>
      <p:cxnSp>
        <p:nvCxnSpPr>
          <p:cNvPr id="26" name="Connecteur droit 25"/>
          <p:cNvCxnSpPr/>
          <p:nvPr/>
        </p:nvCxnSpPr>
        <p:spPr>
          <a:xfrm>
            <a:off x="593389" y="9667180"/>
            <a:ext cx="5887260" cy="1959"/>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6823650" y="3834535"/>
            <a:ext cx="97152" cy="6561260"/>
          </a:xfrm>
          <a:prstGeom prst="rect">
            <a:avLst/>
          </a:prstGeom>
          <a:solidFill>
            <a:schemeClr val="accent6">
              <a:lumMod val="75000"/>
            </a:schemeClr>
          </a:solidFill>
          <a:ln w="12700">
            <a:solidFill>
              <a:schemeClr val="accent6">
                <a:lumMod val="75000"/>
              </a:schemeClr>
            </a:solidFill>
          </a:ln>
        </p:spPr>
        <p:style>
          <a:lnRef idx="2">
            <a:schemeClr val="accent2"/>
          </a:lnRef>
          <a:fillRef idx="1">
            <a:schemeClr val="lt1"/>
          </a:fillRef>
          <a:effectRef idx="0">
            <a:schemeClr val="accent2"/>
          </a:effectRef>
          <a:fontRef idx="minor">
            <a:schemeClr val="dk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Tree>
    <p:extLst>
      <p:ext uri="{BB962C8B-B14F-4D97-AF65-F5344CB8AC3E}">
        <p14:creationId xmlns="" xmlns:p14="http://schemas.microsoft.com/office/powerpoint/2010/main" val="88351598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rme en L 7"/>
          <p:cNvSpPr/>
          <p:nvPr/>
        </p:nvSpPr>
        <p:spPr>
          <a:xfrm rot="10800000" flipH="1" flipV="1">
            <a:off x="288082" y="9629835"/>
            <a:ext cx="596803" cy="829435"/>
          </a:xfrm>
          <a:prstGeom prst="corner">
            <a:avLst>
              <a:gd name="adj1" fmla="val 9240"/>
              <a:gd name="adj2" fmla="val 8631"/>
            </a:avLst>
          </a:prstGeom>
          <a:solidFill>
            <a:schemeClr val="tx1">
              <a:lumMod val="85000"/>
              <a:lumOff val="15000"/>
            </a:schemeClr>
          </a:solidFill>
          <a:ln w="12700">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
        <p:nvSpPr>
          <p:cNvPr id="4" name="Forme en L 3"/>
          <p:cNvSpPr/>
          <p:nvPr/>
        </p:nvSpPr>
        <p:spPr>
          <a:xfrm flipH="1" flipV="1">
            <a:off x="6199010" y="234131"/>
            <a:ext cx="693096" cy="829435"/>
          </a:xfrm>
          <a:prstGeom prst="corner">
            <a:avLst>
              <a:gd name="adj1" fmla="val 9240"/>
              <a:gd name="adj2" fmla="val 8631"/>
            </a:avLst>
          </a:prstGeom>
          <a:solidFill>
            <a:schemeClr val="tx1">
              <a:lumMod val="50000"/>
              <a:lumOff val="50000"/>
            </a:schemeClr>
          </a:solidFill>
          <a:ln w="12700">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
        <p:nvSpPr>
          <p:cNvPr id="9" name="Rectangle 8"/>
          <p:cNvSpPr/>
          <p:nvPr/>
        </p:nvSpPr>
        <p:spPr>
          <a:xfrm>
            <a:off x="353466" y="312714"/>
            <a:ext cx="6470186" cy="10083078"/>
          </a:xfrm>
          <a:prstGeom prst="rect">
            <a:avLst/>
          </a:prstGeom>
          <a:noFill/>
          <a:ln w="12700">
            <a:solidFill>
              <a:schemeClr val="tx1">
                <a:lumMod val="85000"/>
                <a:lumOff val="15000"/>
              </a:schemeClr>
            </a:solidFill>
          </a:ln>
        </p:spPr>
        <p:style>
          <a:lnRef idx="2">
            <a:schemeClr val="dk1"/>
          </a:lnRef>
          <a:fillRef idx="1">
            <a:schemeClr val="lt1"/>
          </a:fillRef>
          <a:effectRef idx="0">
            <a:schemeClr val="dk1"/>
          </a:effectRef>
          <a:fontRef idx="minor">
            <a:schemeClr val="dk1"/>
          </a:fontRef>
        </p:style>
        <p:txBody>
          <a:bodyPr lIns="87813" tIns="43906" rIns="87813" bIns="43906" rtlCol="0" anchor="ctr"/>
          <a:lstStyle/>
          <a:p>
            <a:pPr algn="ctr"/>
            <a:endParaRPr lang="ru-RU"/>
          </a:p>
        </p:txBody>
      </p:sp>
      <p:sp>
        <p:nvSpPr>
          <p:cNvPr id="17" name="Rectangle 16"/>
          <p:cNvSpPr/>
          <p:nvPr/>
        </p:nvSpPr>
        <p:spPr>
          <a:xfrm>
            <a:off x="353466" y="306200"/>
            <a:ext cx="6470186" cy="432410"/>
          </a:xfrm>
          <a:prstGeom prst="rect">
            <a:avLst/>
          </a:prstGeom>
          <a:solidFill>
            <a:schemeClr val="accent4">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87813" tIns="43906" rIns="87813" bIns="43906" rtlCol="0" anchor="ctr"/>
          <a:lstStyle/>
          <a:p>
            <a:pPr algn="ctr"/>
            <a:endParaRPr lang="fr-FR" dirty="0"/>
          </a:p>
        </p:txBody>
      </p:sp>
      <p:sp>
        <p:nvSpPr>
          <p:cNvPr id="18" name="Rectangle 17"/>
          <p:cNvSpPr/>
          <p:nvPr/>
        </p:nvSpPr>
        <p:spPr>
          <a:xfrm>
            <a:off x="453836" y="368969"/>
            <a:ext cx="5498223" cy="319502"/>
          </a:xfrm>
          <a:prstGeom prst="rect">
            <a:avLst/>
          </a:prstGeom>
        </p:spPr>
        <p:txBody>
          <a:bodyPr wrap="square" lIns="87813" tIns="43906" rIns="87813" bIns="43906">
            <a:spAutoFit/>
          </a:bodyPr>
          <a:lstStyle/>
          <a:p>
            <a:r>
              <a:rPr lang="fr-FR" sz="1500" dirty="0">
                <a:solidFill>
                  <a:schemeClr val="tx1">
                    <a:lumMod val="50000"/>
                    <a:lumOff val="50000"/>
                  </a:schemeClr>
                </a:solidFill>
                <a:latin typeface="Arial" pitchFamily="34" charset="0"/>
                <a:cs typeface="Arial" pitchFamily="34" charset="0"/>
              </a:rPr>
              <a:t> I-</a:t>
            </a:r>
            <a:r>
              <a:rPr lang="fr-FR" sz="1500" b="1" dirty="0">
                <a:solidFill>
                  <a:schemeClr val="accent1"/>
                </a:solidFill>
                <a:latin typeface="Arial" pitchFamily="34" charset="0"/>
                <a:cs typeface="Arial" pitchFamily="34" charset="0"/>
              </a:rPr>
              <a:t>APPROCHE URBAINE </a:t>
            </a:r>
            <a:endParaRPr lang="fr-FR" sz="1500" dirty="0"/>
          </a:p>
        </p:txBody>
      </p:sp>
      <p:sp>
        <p:nvSpPr>
          <p:cNvPr id="35" name="Espace réservé du numéro de diapositive 19"/>
          <p:cNvSpPr>
            <a:spLocks noGrp="1"/>
          </p:cNvSpPr>
          <p:nvPr>
            <p:ph type="sldNum" sz="quarter" idx="12"/>
          </p:nvPr>
        </p:nvSpPr>
        <p:spPr>
          <a:xfrm>
            <a:off x="5863463" y="9811196"/>
            <a:ext cx="402916" cy="464503"/>
          </a:xfrm>
          <a:ln>
            <a:noFill/>
          </a:ln>
        </p:spPr>
        <p:txBody>
          <a:bodyPr/>
          <a:lstStyle/>
          <a:p>
            <a:r>
              <a:rPr lang="fr-BE" dirty="0" smtClean="0">
                <a:solidFill>
                  <a:srgbClr val="8A0000"/>
                </a:solidFill>
              </a:rPr>
              <a:t>34</a:t>
            </a:r>
            <a:endParaRPr lang="fr-BE" dirty="0">
              <a:solidFill>
                <a:srgbClr val="8A0000"/>
              </a:solidFill>
            </a:endParaRPr>
          </a:p>
        </p:txBody>
      </p:sp>
      <p:sp>
        <p:nvSpPr>
          <p:cNvPr id="14" name="ZoneTexte 13"/>
          <p:cNvSpPr txBox="1"/>
          <p:nvPr/>
        </p:nvSpPr>
        <p:spPr>
          <a:xfrm>
            <a:off x="-1975388" y="810195"/>
            <a:ext cx="9980309" cy="362774"/>
          </a:xfrm>
          <a:prstGeom prst="rect">
            <a:avLst/>
          </a:prstGeom>
          <a:noFill/>
        </p:spPr>
        <p:txBody>
          <a:bodyPr wrap="square" lIns="100186" tIns="50093" rIns="100186" bIns="50093" rtlCol="0">
            <a:spAutoFit/>
          </a:bodyPr>
          <a:lstStyle/>
          <a:p>
            <a:pPr algn="ctr"/>
            <a:r>
              <a:rPr lang="fr-FR" sz="1700" b="1" dirty="0">
                <a:solidFill>
                  <a:schemeClr val="tx1">
                    <a:lumMod val="65000"/>
                    <a:lumOff val="35000"/>
                  </a:schemeClr>
                </a:solidFill>
                <a:cs typeface="Arial" pitchFamily="34" charset="0"/>
              </a:rPr>
              <a:t>9-PROPOSTION URABIANE </a:t>
            </a:r>
          </a:p>
        </p:txBody>
      </p:sp>
      <p:sp>
        <p:nvSpPr>
          <p:cNvPr id="31" name="Rectangle 30"/>
          <p:cNvSpPr/>
          <p:nvPr/>
        </p:nvSpPr>
        <p:spPr>
          <a:xfrm>
            <a:off x="639691" y="1353525"/>
            <a:ext cx="3783437" cy="301219"/>
          </a:xfrm>
          <a:prstGeom prst="rect">
            <a:avLst/>
          </a:prstGeom>
        </p:spPr>
        <p:txBody>
          <a:bodyPr wrap="none" lIns="100186" tIns="50093" rIns="100186" bIns="50093">
            <a:spAutoFit/>
          </a:bodyPr>
          <a:lstStyle/>
          <a:p>
            <a:r>
              <a:rPr lang="fr-FR" sz="1300" b="1" dirty="0">
                <a:solidFill>
                  <a:srgbClr val="C00000"/>
                </a:solidFill>
                <a:latin typeface="Arial" pitchFamily="34" charset="0"/>
                <a:cs typeface="Arial" pitchFamily="34" charset="0"/>
              </a:rPr>
              <a:t>2: les principes de  la composition  urbaine : </a:t>
            </a:r>
          </a:p>
        </p:txBody>
      </p:sp>
      <p:sp>
        <p:nvSpPr>
          <p:cNvPr id="22" name="Rectangle 21"/>
          <p:cNvSpPr/>
          <p:nvPr/>
        </p:nvSpPr>
        <p:spPr>
          <a:xfrm>
            <a:off x="626051" y="1905923"/>
            <a:ext cx="2864917" cy="301219"/>
          </a:xfrm>
          <a:prstGeom prst="rect">
            <a:avLst/>
          </a:prstGeom>
        </p:spPr>
        <p:txBody>
          <a:bodyPr wrap="none" lIns="100186" tIns="50093" rIns="100186" bIns="50093">
            <a:spAutoFit/>
          </a:bodyPr>
          <a:lstStyle/>
          <a:p>
            <a:pPr algn="ctr"/>
            <a:r>
              <a:rPr lang="fr-FR" sz="1300" b="1" dirty="0" smtClean="0">
                <a:solidFill>
                  <a:srgbClr val="78B832"/>
                </a:solidFill>
                <a:latin typeface="Arial" pitchFamily="34" charset="0"/>
                <a:cs typeface="Arial" pitchFamily="34" charset="0"/>
              </a:rPr>
              <a:t>3- </a:t>
            </a:r>
            <a:r>
              <a:rPr lang="fr-FR" sz="1300" b="1" dirty="0">
                <a:solidFill>
                  <a:srgbClr val="78B832"/>
                </a:solidFill>
                <a:latin typeface="Arial" pitchFamily="34" charset="0"/>
                <a:cs typeface="Arial" pitchFamily="34" charset="0"/>
              </a:rPr>
              <a:t>La station pour bus et taxis  : </a:t>
            </a:r>
          </a:p>
        </p:txBody>
      </p:sp>
      <p:sp>
        <p:nvSpPr>
          <p:cNvPr id="23" name="ZoneTexte 22"/>
          <p:cNvSpPr txBox="1"/>
          <p:nvPr/>
        </p:nvSpPr>
        <p:spPr>
          <a:xfrm>
            <a:off x="648122" y="2394372"/>
            <a:ext cx="2929975" cy="3640595"/>
          </a:xfrm>
          <a:prstGeom prst="rect">
            <a:avLst/>
          </a:prstGeom>
          <a:noFill/>
        </p:spPr>
        <p:txBody>
          <a:bodyPr wrap="square" lIns="100186" tIns="50093" rIns="100186" bIns="50093" rtlCol="0">
            <a:spAutoFit/>
          </a:bodyPr>
          <a:lstStyle/>
          <a:p>
            <a:pPr algn="just"/>
            <a:r>
              <a:rPr lang="fr-FR" sz="1200" dirty="0" smtClean="0">
                <a:solidFill>
                  <a:schemeClr val="tx1">
                    <a:lumMod val="65000"/>
                    <a:lumOff val="35000"/>
                  </a:schemeClr>
                </a:solidFill>
                <a:latin typeface="Arial" pitchFamily="34" charset="0"/>
                <a:cs typeface="Arial" pitchFamily="34" charset="0"/>
              </a:rPr>
              <a:t>1- La </a:t>
            </a:r>
            <a:r>
              <a:rPr lang="fr-FR" sz="1200" dirty="0">
                <a:solidFill>
                  <a:schemeClr val="tx1">
                    <a:lumMod val="65000"/>
                    <a:lumOff val="35000"/>
                  </a:schemeClr>
                </a:solidFill>
                <a:latin typeface="Arial" pitchFamily="34" charset="0"/>
                <a:cs typeface="Arial" pitchFamily="34" charset="0"/>
              </a:rPr>
              <a:t>nouvelle infrastructure sera dotée d’une station pour le transport </a:t>
            </a:r>
            <a:r>
              <a:rPr lang="fr-FR" sz="1200" dirty="0" smtClean="0">
                <a:solidFill>
                  <a:schemeClr val="tx1">
                    <a:lumMod val="65000"/>
                    <a:lumOff val="35000"/>
                  </a:schemeClr>
                </a:solidFill>
                <a:latin typeface="Arial" pitchFamily="34" charset="0"/>
                <a:cs typeface="Arial" pitchFamily="34" charset="0"/>
              </a:rPr>
              <a:t>routier</a:t>
            </a:r>
          </a:p>
          <a:p>
            <a:pPr algn="just"/>
            <a:r>
              <a:rPr lang="fr-FR" sz="1200" dirty="0" smtClean="0">
                <a:solidFill>
                  <a:schemeClr val="tx1">
                    <a:lumMod val="65000"/>
                    <a:lumOff val="35000"/>
                  </a:schemeClr>
                </a:solidFill>
                <a:latin typeface="Arial" pitchFamily="34" charset="0"/>
                <a:cs typeface="Arial" pitchFamily="34" charset="0"/>
              </a:rPr>
              <a:t> </a:t>
            </a:r>
            <a:r>
              <a:rPr lang="fr-FR" sz="1200" dirty="0">
                <a:solidFill>
                  <a:schemeClr val="tx1">
                    <a:lumMod val="65000"/>
                    <a:lumOff val="35000"/>
                  </a:schemeClr>
                </a:solidFill>
                <a:latin typeface="Arial" pitchFamily="34" charset="0"/>
                <a:cs typeface="Arial" pitchFamily="34" charset="0"/>
              </a:rPr>
              <a:t>( taxis _ bus ) </a:t>
            </a:r>
            <a:r>
              <a:rPr lang="fr-FR" sz="1200" dirty="0" smtClean="0">
                <a:solidFill>
                  <a:schemeClr val="tx1">
                    <a:lumMod val="65000"/>
                    <a:lumOff val="35000"/>
                  </a:schemeClr>
                </a:solidFill>
                <a:latin typeface="Arial" pitchFamily="34" charset="0"/>
                <a:cs typeface="Arial" pitchFamily="34" charset="0"/>
              </a:rPr>
              <a:t>destinée </a:t>
            </a:r>
            <a:r>
              <a:rPr lang="fr-FR" sz="1200" dirty="0">
                <a:solidFill>
                  <a:schemeClr val="tx1">
                    <a:lumMod val="65000"/>
                    <a:lumOff val="35000"/>
                  </a:schemeClr>
                </a:solidFill>
                <a:latin typeface="Arial" pitchFamily="34" charset="0"/>
                <a:cs typeface="Arial" pitchFamily="34" charset="0"/>
              </a:rPr>
              <a:t>pour les </a:t>
            </a:r>
            <a:r>
              <a:rPr lang="fr-FR" sz="1200" dirty="0" smtClean="0">
                <a:solidFill>
                  <a:schemeClr val="tx1">
                    <a:lumMod val="65000"/>
                    <a:lumOff val="35000"/>
                  </a:schemeClr>
                </a:solidFill>
                <a:latin typeface="Arial" pitchFamily="34" charset="0"/>
                <a:cs typeface="Arial" pitchFamily="34" charset="0"/>
              </a:rPr>
              <a:t>usagers </a:t>
            </a:r>
            <a:r>
              <a:rPr lang="fr-FR" sz="1200" dirty="0">
                <a:solidFill>
                  <a:schemeClr val="tx1">
                    <a:lumMod val="65000"/>
                    <a:lumOff val="35000"/>
                  </a:schemeClr>
                </a:solidFill>
                <a:latin typeface="Arial" pitchFamily="34" charset="0"/>
                <a:cs typeface="Arial" pitchFamily="34" charset="0"/>
              </a:rPr>
              <a:t>du transport ferroviaires dans le but de l’inter modalité d’un nœud de  réseaux de transport . c . </a:t>
            </a:r>
            <a:r>
              <a:rPr lang="fr-FR" sz="1200" dirty="0" smtClean="0">
                <a:solidFill>
                  <a:schemeClr val="tx1">
                    <a:lumMod val="65000"/>
                    <a:lumOff val="35000"/>
                  </a:schemeClr>
                </a:solidFill>
                <a:latin typeface="Arial" pitchFamily="34" charset="0"/>
                <a:cs typeface="Arial" pitchFamily="34" charset="0"/>
              </a:rPr>
              <a:t>à </a:t>
            </a:r>
            <a:r>
              <a:rPr lang="fr-FR" sz="1200" dirty="0">
                <a:solidFill>
                  <a:schemeClr val="tx1">
                    <a:lumMod val="65000"/>
                    <a:lumOff val="35000"/>
                  </a:schemeClr>
                </a:solidFill>
                <a:latin typeface="Arial" pitchFamily="34" charset="0"/>
                <a:cs typeface="Arial" pitchFamily="34" charset="0"/>
              </a:rPr>
              <a:t>.d : Rendre accessible de plusieurs </a:t>
            </a:r>
            <a:r>
              <a:rPr lang="fr-FR" sz="1200" dirty="0" smtClean="0">
                <a:solidFill>
                  <a:schemeClr val="tx1">
                    <a:lumMod val="65000"/>
                    <a:lumOff val="35000"/>
                  </a:schemeClr>
                </a:solidFill>
                <a:latin typeface="Arial" pitchFamily="34" charset="0"/>
                <a:cs typeface="Arial" pitchFamily="34" charset="0"/>
              </a:rPr>
              <a:t>modes </a:t>
            </a:r>
            <a:r>
              <a:rPr lang="fr-FR" sz="1200" dirty="0">
                <a:solidFill>
                  <a:schemeClr val="tx1">
                    <a:lumMod val="65000"/>
                    <a:lumOff val="35000"/>
                  </a:schemeClr>
                </a:solidFill>
                <a:latin typeface="Arial" pitchFamily="34" charset="0"/>
                <a:cs typeface="Arial" pitchFamily="34" charset="0"/>
              </a:rPr>
              <a:t>de transport  </a:t>
            </a:r>
            <a:r>
              <a:rPr lang="fr-FR" sz="1200" dirty="0" smtClean="0">
                <a:solidFill>
                  <a:schemeClr val="tx1">
                    <a:lumMod val="65000"/>
                    <a:lumOff val="35000"/>
                  </a:schemeClr>
                </a:solidFill>
                <a:latin typeface="Arial" pitchFamily="34" charset="0"/>
                <a:cs typeface="Arial" pitchFamily="34" charset="0"/>
              </a:rPr>
              <a:t>à </a:t>
            </a:r>
            <a:r>
              <a:rPr lang="fr-FR" sz="1200" dirty="0">
                <a:solidFill>
                  <a:schemeClr val="tx1">
                    <a:lumMod val="65000"/>
                    <a:lumOff val="35000"/>
                  </a:schemeClr>
                </a:solidFill>
                <a:latin typeface="Arial" pitchFamily="34" charset="0"/>
                <a:cs typeface="Arial" pitchFamily="34" charset="0"/>
              </a:rPr>
              <a:t>partir de la gare  , pour un déplacement </a:t>
            </a:r>
            <a:r>
              <a:rPr lang="fr-FR" sz="1200" dirty="0" smtClean="0">
                <a:solidFill>
                  <a:schemeClr val="tx1">
                    <a:lumMod val="65000"/>
                    <a:lumOff val="35000"/>
                  </a:schemeClr>
                </a:solidFill>
                <a:latin typeface="Arial" pitchFamily="34" charset="0"/>
                <a:cs typeface="Arial" pitchFamily="34" charset="0"/>
              </a:rPr>
              <a:t>rapide  </a:t>
            </a:r>
            <a:r>
              <a:rPr lang="fr-FR" sz="1200" dirty="0">
                <a:solidFill>
                  <a:schemeClr val="tx1">
                    <a:lumMod val="65000"/>
                    <a:lumOff val="35000"/>
                  </a:schemeClr>
                </a:solidFill>
                <a:latin typeface="Arial" pitchFamily="34" charset="0"/>
                <a:cs typeface="Arial" pitchFamily="34" charset="0"/>
              </a:rPr>
              <a:t>des voyageurs .</a:t>
            </a:r>
            <a:r>
              <a:rPr lang="fr-FR" sz="1200" dirty="0">
                <a:solidFill>
                  <a:schemeClr val="tx1">
                    <a:lumMod val="65000"/>
                    <a:lumOff val="35000"/>
                  </a:schemeClr>
                </a:solidFill>
              </a:rPr>
              <a:t> </a:t>
            </a:r>
            <a:r>
              <a:rPr lang="fr-FR" sz="1200" dirty="0" smtClean="0">
                <a:solidFill>
                  <a:schemeClr val="tx1">
                    <a:lumMod val="65000"/>
                    <a:lumOff val="35000"/>
                  </a:schemeClr>
                </a:solidFill>
                <a:latin typeface="Arial" pitchFamily="34" charset="0"/>
                <a:cs typeface="Arial" pitchFamily="34" charset="0"/>
              </a:rPr>
              <a:t>                        </a:t>
            </a:r>
            <a:r>
              <a:rPr lang="fr-FR" sz="1200" dirty="0">
                <a:solidFill>
                  <a:schemeClr val="tx1">
                    <a:lumMod val="65000"/>
                    <a:lumOff val="35000"/>
                  </a:schemeClr>
                </a:solidFill>
                <a:latin typeface="Arial" pitchFamily="34" charset="0"/>
                <a:cs typeface="Arial" pitchFamily="34" charset="0"/>
              </a:rPr>
              <a:t>2- La bonne organisation d’un pôle d’échange est un enjeu tant en termes de déplacement que d’un point de vue urbanistique. En effet, elle a d’une part pour objectif de limiter l’usage de la voiture en favorisant l’utilisation des transports en </a:t>
            </a:r>
            <a:r>
              <a:rPr lang="fr-FR" sz="1200" dirty="0" smtClean="0">
                <a:solidFill>
                  <a:schemeClr val="tx1">
                    <a:lumMod val="65000"/>
                    <a:lumOff val="35000"/>
                  </a:schemeClr>
                </a:solidFill>
                <a:latin typeface="Arial" pitchFamily="34" charset="0"/>
                <a:cs typeface="Arial" pitchFamily="34" charset="0"/>
              </a:rPr>
              <a:t>commun, </a:t>
            </a:r>
            <a:r>
              <a:rPr lang="fr-FR" sz="1200" dirty="0">
                <a:solidFill>
                  <a:schemeClr val="tx1">
                    <a:lumMod val="65000"/>
                    <a:lumOff val="35000"/>
                  </a:schemeClr>
                </a:solidFill>
                <a:latin typeface="Arial" pitchFamily="34" charset="0"/>
                <a:cs typeface="Arial" pitchFamily="34" charset="0"/>
              </a:rPr>
              <a:t>d</a:t>
            </a:r>
            <a:r>
              <a:rPr lang="fr-FR" sz="1200" dirty="0" smtClean="0">
                <a:solidFill>
                  <a:schemeClr val="tx1">
                    <a:lumMod val="65000"/>
                    <a:lumOff val="35000"/>
                  </a:schemeClr>
                </a:solidFill>
                <a:latin typeface="Arial" pitchFamily="34" charset="0"/>
                <a:cs typeface="Arial" pitchFamily="34" charset="0"/>
              </a:rPr>
              <a:t>’autre </a:t>
            </a:r>
            <a:r>
              <a:rPr lang="fr-FR" sz="1200" dirty="0">
                <a:solidFill>
                  <a:schemeClr val="tx1">
                    <a:lumMod val="65000"/>
                    <a:lumOff val="35000"/>
                  </a:schemeClr>
                </a:solidFill>
                <a:latin typeface="Arial" pitchFamily="34" charset="0"/>
                <a:cs typeface="Arial" pitchFamily="34" charset="0"/>
              </a:rPr>
              <a:t>part, elle permet de reconquérir les abords de la </a:t>
            </a:r>
            <a:r>
              <a:rPr lang="fr-FR" sz="1200" dirty="0" smtClean="0">
                <a:solidFill>
                  <a:schemeClr val="tx1">
                    <a:lumMod val="65000"/>
                    <a:lumOff val="35000"/>
                  </a:schemeClr>
                </a:solidFill>
                <a:latin typeface="Arial" pitchFamily="34" charset="0"/>
                <a:cs typeface="Arial" pitchFamily="34" charset="0"/>
              </a:rPr>
              <a:t>gare </a:t>
            </a:r>
            <a:r>
              <a:rPr lang="fr-FR" sz="1200" dirty="0">
                <a:solidFill>
                  <a:schemeClr val="tx1">
                    <a:lumMod val="65000"/>
                    <a:lumOff val="35000"/>
                  </a:schemeClr>
                </a:solidFill>
                <a:latin typeface="Arial" pitchFamily="34" charset="0"/>
                <a:cs typeface="Arial" pitchFamily="34" charset="0"/>
              </a:rPr>
              <a:t>et de les réaménager.</a:t>
            </a:r>
          </a:p>
          <a:p>
            <a:endParaRPr lang="fr-FR" sz="1400" dirty="0">
              <a:solidFill>
                <a:schemeClr val="tx1">
                  <a:lumMod val="75000"/>
                  <a:lumOff val="25000"/>
                </a:schemeClr>
              </a:solidFill>
              <a:latin typeface="Arial" pitchFamily="34" charset="0"/>
              <a:cs typeface="Arial" pitchFamily="34" charset="0"/>
            </a:endParaRPr>
          </a:p>
        </p:txBody>
      </p:sp>
      <p:sp>
        <p:nvSpPr>
          <p:cNvPr id="24" name="Rectangle 23"/>
          <p:cNvSpPr/>
          <p:nvPr/>
        </p:nvSpPr>
        <p:spPr>
          <a:xfrm>
            <a:off x="530036" y="6088520"/>
            <a:ext cx="3214431" cy="701329"/>
          </a:xfrm>
          <a:prstGeom prst="rect">
            <a:avLst/>
          </a:prstGeom>
        </p:spPr>
        <p:txBody>
          <a:bodyPr wrap="square" lIns="100186" tIns="50093" rIns="100186" bIns="50093">
            <a:spAutoFit/>
          </a:bodyPr>
          <a:lstStyle/>
          <a:p>
            <a:pPr algn="ctr"/>
            <a:r>
              <a:rPr lang="fr-FR" sz="1300" b="1" dirty="0">
                <a:solidFill>
                  <a:srgbClr val="78B832"/>
                </a:solidFill>
                <a:latin typeface="Arial" pitchFamily="34" charset="0"/>
                <a:cs typeface="Arial" pitchFamily="34" charset="0"/>
              </a:rPr>
              <a:t>4</a:t>
            </a:r>
            <a:r>
              <a:rPr lang="fr-FR" sz="1300" b="1" dirty="0" smtClean="0">
                <a:solidFill>
                  <a:srgbClr val="78B832"/>
                </a:solidFill>
                <a:latin typeface="Arial" pitchFamily="34" charset="0"/>
                <a:cs typeface="Arial" pitchFamily="34" charset="0"/>
              </a:rPr>
              <a:t>- </a:t>
            </a:r>
            <a:r>
              <a:rPr lang="fr-FR" sz="1300" b="1" dirty="0">
                <a:solidFill>
                  <a:srgbClr val="78B832"/>
                </a:solidFill>
                <a:latin typeface="Arial" pitchFamily="34" charset="0"/>
                <a:cs typeface="Arial" pitchFamily="34" charset="0"/>
              </a:rPr>
              <a:t>la restructuration paysagère  </a:t>
            </a:r>
            <a:r>
              <a:rPr lang="fr-FR" sz="1300" b="1" dirty="0" smtClean="0">
                <a:solidFill>
                  <a:srgbClr val="78B832"/>
                </a:solidFill>
                <a:latin typeface="Arial" pitchFamily="34" charset="0"/>
                <a:cs typeface="Arial" pitchFamily="34" charset="0"/>
              </a:rPr>
              <a:t>au </a:t>
            </a:r>
            <a:r>
              <a:rPr lang="fr-FR" sz="1300" b="1" dirty="0">
                <a:solidFill>
                  <a:srgbClr val="78B832"/>
                </a:solidFill>
                <a:latin typeface="Arial" pitchFamily="34" charset="0"/>
                <a:cs typeface="Arial" pitchFamily="34" charset="0"/>
              </a:rPr>
              <a:t>bord du projet  : </a:t>
            </a:r>
          </a:p>
          <a:p>
            <a:pPr algn="ctr"/>
            <a:endParaRPr lang="fr-FR" sz="1300" b="1" dirty="0">
              <a:solidFill>
                <a:schemeClr val="tx1">
                  <a:lumMod val="65000"/>
                  <a:lumOff val="35000"/>
                </a:schemeClr>
              </a:solidFill>
              <a:latin typeface="Arial" pitchFamily="34" charset="0"/>
              <a:cs typeface="Arial" pitchFamily="34" charset="0"/>
            </a:endParaRPr>
          </a:p>
        </p:txBody>
      </p:sp>
      <p:sp>
        <p:nvSpPr>
          <p:cNvPr id="25" name="ZoneTexte 24"/>
          <p:cNvSpPr txBox="1"/>
          <p:nvPr/>
        </p:nvSpPr>
        <p:spPr>
          <a:xfrm>
            <a:off x="721104" y="6784606"/>
            <a:ext cx="2867457" cy="2132490"/>
          </a:xfrm>
          <a:prstGeom prst="rect">
            <a:avLst/>
          </a:prstGeom>
          <a:noFill/>
        </p:spPr>
        <p:txBody>
          <a:bodyPr wrap="square" lIns="100186" tIns="50093" rIns="100186" bIns="50093" rtlCol="0">
            <a:spAutoFit/>
          </a:bodyPr>
          <a:lstStyle/>
          <a:p>
            <a:pPr algn="just"/>
            <a:r>
              <a:rPr lang="fr-FR" sz="1200" dirty="0">
                <a:solidFill>
                  <a:schemeClr val="tx1">
                    <a:lumMod val="65000"/>
                    <a:lumOff val="35000"/>
                  </a:schemeClr>
                </a:solidFill>
                <a:latin typeface="Arial" pitchFamily="34" charset="0"/>
                <a:cs typeface="Arial" pitchFamily="34" charset="0"/>
              </a:rPr>
              <a:t>La proposition prend en charge l’implantation </a:t>
            </a:r>
            <a:r>
              <a:rPr lang="fr-FR" sz="1200" dirty="0" smtClean="0">
                <a:solidFill>
                  <a:schemeClr val="tx1">
                    <a:lumMod val="65000"/>
                    <a:lumOff val="35000"/>
                  </a:schemeClr>
                </a:solidFill>
                <a:latin typeface="Arial" pitchFamily="34" charset="0"/>
                <a:cs typeface="Arial" pitchFamily="34" charset="0"/>
              </a:rPr>
              <a:t>d’un </a:t>
            </a:r>
            <a:r>
              <a:rPr lang="fr-FR" sz="1200" dirty="0">
                <a:solidFill>
                  <a:schemeClr val="tx1">
                    <a:lumMod val="65000"/>
                    <a:lumOff val="35000"/>
                  </a:schemeClr>
                </a:solidFill>
                <a:latin typeface="Arial" pitchFamily="34" charset="0"/>
                <a:cs typeface="Arial" pitchFamily="34" charset="0"/>
              </a:rPr>
              <a:t>vaste espace vert entouré d’immeubles </a:t>
            </a:r>
            <a:r>
              <a:rPr lang="fr-FR" sz="1200" dirty="0" smtClean="0">
                <a:solidFill>
                  <a:schemeClr val="tx1">
                    <a:lumMod val="65000"/>
                    <a:lumOff val="35000"/>
                  </a:schemeClr>
                </a:solidFill>
                <a:latin typeface="Arial" pitchFamily="34" charset="0"/>
                <a:cs typeface="Arial" pitchFamily="34" charset="0"/>
              </a:rPr>
              <a:t>où </a:t>
            </a:r>
            <a:r>
              <a:rPr lang="fr-FR" sz="1200" dirty="0">
                <a:solidFill>
                  <a:schemeClr val="tx1">
                    <a:lumMod val="65000"/>
                    <a:lumOff val="35000"/>
                  </a:schemeClr>
                </a:solidFill>
                <a:latin typeface="Arial" pitchFamily="34" charset="0"/>
                <a:cs typeface="Arial" pitchFamily="34" charset="0"/>
              </a:rPr>
              <a:t>il sera plus  agréable de vivre et plus aisé de circuler </a:t>
            </a:r>
            <a:r>
              <a:rPr lang="fr-FR" sz="1200" dirty="0" smtClean="0">
                <a:solidFill>
                  <a:schemeClr val="tx1">
                    <a:lumMod val="65000"/>
                    <a:lumOff val="35000"/>
                  </a:schemeClr>
                </a:solidFill>
                <a:latin typeface="Arial" pitchFamily="34" charset="0"/>
                <a:cs typeface="Arial" pitchFamily="34" charset="0"/>
              </a:rPr>
              <a:t>. </a:t>
            </a:r>
            <a:r>
              <a:rPr lang="fr-FR" sz="1200" dirty="0">
                <a:solidFill>
                  <a:schemeClr val="tx1">
                    <a:lumMod val="65000"/>
                    <a:lumOff val="35000"/>
                  </a:schemeClr>
                </a:solidFill>
                <a:latin typeface="Arial" pitchFamily="34" charset="0"/>
                <a:cs typeface="Arial" pitchFamily="34" charset="0"/>
              </a:rPr>
              <a:t>L</a:t>
            </a:r>
            <a:r>
              <a:rPr lang="fr-FR" sz="1200" dirty="0" smtClean="0">
                <a:solidFill>
                  <a:schemeClr val="tx1">
                    <a:lumMod val="65000"/>
                    <a:lumOff val="35000"/>
                  </a:schemeClr>
                </a:solidFill>
                <a:latin typeface="Arial" pitchFamily="34" charset="0"/>
                <a:cs typeface="Arial" pitchFamily="34" charset="0"/>
              </a:rPr>
              <a:t>e </a:t>
            </a:r>
            <a:r>
              <a:rPr lang="fr-FR" sz="1200" dirty="0">
                <a:solidFill>
                  <a:schemeClr val="tx1">
                    <a:lumMod val="65000"/>
                    <a:lumOff val="35000"/>
                  </a:schemeClr>
                </a:solidFill>
                <a:latin typeface="Arial" pitchFamily="34" charset="0"/>
                <a:cs typeface="Arial" pitchFamily="34" charset="0"/>
              </a:rPr>
              <a:t>projet sera doté d’une promenade qui à la fin de son parcours se trouve le jardin publique : dans le but de création d’espace vert pour aérer le </a:t>
            </a:r>
            <a:r>
              <a:rPr lang="fr-FR" sz="1200" dirty="0" smtClean="0">
                <a:solidFill>
                  <a:schemeClr val="tx1">
                    <a:lumMod val="65000"/>
                    <a:lumOff val="35000"/>
                  </a:schemeClr>
                </a:solidFill>
                <a:latin typeface="Arial" pitchFamily="34" charset="0"/>
                <a:cs typeface="Arial" pitchFamily="34" charset="0"/>
              </a:rPr>
              <a:t>tissu </a:t>
            </a:r>
            <a:r>
              <a:rPr lang="fr-FR" sz="1200" dirty="0">
                <a:solidFill>
                  <a:schemeClr val="tx1">
                    <a:lumMod val="65000"/>
                    <a:lumOff val="35000"/>
                  </a:schemeClr>
                </a:solidFill>
                <a:latin typeface="Arial" pitchFamily="34" charset="0"/>
                <a:cs typeface="Arial" pitchFamily="34" charset="0"/>
              </a:rPr>
              <a:t>urbain  </a:t>
            </a:r>
            <a:r>
              <a:rPr lang="fr-FR" sz="1200" dirty="0" smtClean="0">
                <a:solidFill>
                  <a:schemeClr val="tx1">
                    <a:lumMod val="65000"/>
                    <a:lumOff val="35000"/>
                  </a:schemeClr>
                </a:solidFill>
                <a:latin typeface="Arial" pitchFamily="34" charset="0"/>
                <a:cs typeface="Arial" pitchFamily="34" charset="0"/>
              </a:rPr>
              <a:t>,</a:t>
            </a:r>
            <a:r>
              <a:rPr lang="fr-FR" sz="1200" dirty="0" smtClean="0">
                <a:solidFill>
                  <a:schemeClr val="tx1">
                    <a:lumMod val="65000"/>
                    <a:lumOff val="35000"/>
                  </a:schemeClr>
                </a:solidFill>
              </a:rPr>
              <a:t> </a:t>
            </a:r>
            <a:r>
              <a:rPr lang="fr-FR" sz="1200" dirty="0">
                <a:solidFill>
                  <a:schemeClr val="tx1">
                    <a:lumMod val="65000"/>
                    <a:lumOff val="35000"/>
                  </a:schemeClr>
                </a:solidFill>
                <a:latin typeface="Arial" pitchFamily="34" charset="0"/>
                <a:cs typeface="Arial" pitchFamily="34" charset="0"/>
              </a:rPr>
              <a:t>visant à mettre en valeur le quartier.</a:t>
            </a:r>
          </a:p>
          <a:p>
            <a:endParaRPr lang="fr-FR" sz="1200" dirty="0">
              <a:solidFill>
                <a:schemeClr val="tx1">
                  <a:lumMod val="65000"/>
                  <a:lumOff val="35000"/>
                </a:schemeClr>
              </a:solidFill>
              <a:latin typeface="Arial" pitchFamily="34" charset="0"/>
              <a:cs typeface="Arial" pitchFamily="34" charset="0"/>
            </a:endParaRPr>
          </a:p>
        </p:txBody>
      </p:sp>
      <p:sp>
        <p:nvSpPr>
          <p:cNvPr id="26" name="Rectangle 25"/>
          <p:cNvSpPr/>
          <p:nvPr/>
        </p:nvSpPr>
        <p:spPr>
          <a:xfrm>
            <a:off x="3763359" y="1900873"/>
            <a:ext cx="3121397" cy="301219"/>
          </a:xfrm>
          <a:prstGeom prst="rect">
            <a:avLst/>
          </a:prstGeom>
        </p:spPr>
        <p:txBody>
          <a:bodyPr wrap="none" lIns="100186" tIns="50093" rIns="100186" bIns="50093">
            <a:spAutoFit/>
          </a:bodyPr>
          <a:lstStyle/>
          <a:p>
            <a:pPr algn="ctr"/>
            <a:r>
              <a:rPr lang="fr-FR" sz="1300" b="1" dirty="0">
                <a:solidFill>
                  <a:srgbClr val="78B832"/>
                </a:solidFill>
                <a:latin typeface="Arial" pitchFamily="34" charset="0"/>
                <a:cs typeface="Arial" pitchFamily="34" charset="0"/>
              </a:rPr>
              <a:t>5</a:t>
            </a:r>
            <a:r>
              <a:rPr lang="fr-FR" sz="1300" b="1" dirty="0" smtClean="0">
                <a:solidFill>
                  <a:srgbClr val="78B832"/>
                </a:solidFill>
                <a:latin typeface="Arial" pitchFamily="34" charset="0"/>
                <a:cs typeface="Arial" pitchFamily="34" charset="0"/>
              </a:rPr>
              <a:t>- </a:t>
            </a:r>
            <a:r>
              <a:rPr lang="fr-FR" sz="1300" b="1" dirty="0">
                <a:solidFill>
                  <a:srgbClr val="78B832"/>
                </a:solidFill>
                <a:latin typeface="Arial" pitchFamily="34" charset="0"/>
                <a:cs typeface="Arial" pitchFamily="34" charset="0"/>
              </a:rPr>
              <a:t>l’emplacement des équipements : </a:t>
            </a:r>
          </a:p>
        </p:txBody>
      </p:sp>
      <p:sp>
        <p:nvSpPr>
          <p:cNvPr id="27" name="ZoneTexte 26"/>
          <p:cNvSpPr txBox="1"/>
          <p:nvPr/>
        </p:nvSpPr>
        <p:spPr>
          <a:xfrm>
            <a:off x="3806179" y="2394372"/>
            <a:ext cx="2871576" cy="3979149"/>
          </a:xfrm>
          <a:prstGeom prst="rect">
            <a:avLst/>
          </a:prstGeom>
          <a:noFill/>
        </p:spPr>
        <p:txBody>
          <a:bodyPr wrap="square" lIns="100186" tIns="50093" rIns="100186" bIns="50093" rtlCol="0">
            <a:spAutoFit/>
          </a:bodyPr>
          <a:lstStyle/>
          <a:p>
            <a:r>
              <a:rPr lang="fr-FR" sz="1200" dirty="0">
                <a:solidFill>
                  <a:schemeClr val="tx1">
                    <a:lumMod val="65000"/>
                    <a:lumOff val="35000"/>
                  </a:schemeClr>
                </a:solidFill>
                <a:latin typeface="Arial" pitchFamily="34" charset="0"/>
                <a:cs typeface="Arial" pitchFamily="34" charset="0"/>
              </a:rPr>
              <a:t>De nouveaux logements de types divers seront construits sur le secteur: habitat individuel </a:t>
            </a:r>
            <a:r>
              <a:rPr lang="fr-FR" sz="1200" dirty="0" smtClean="0">
                <a:solidFill>
                  <a:schemeClr val="tx1">
                    <a:lumMod val="65000"/>
                    <a:lumOff val="35000"/>
                  </a:schemeClr>
                </a:solidFill>
                <a:latin typeface="Arial" pitchFamily="34" charset="0"/>
                <a:cs typeface="Arial" pitchFamily="34" charset="0"/>
              </a:rPr>
              <a:t>et  </a:t>
            </a:r>
            <a:r>
              <a:rPr lang="fr-FR" sz="1200" dirty="0">
                <a:solidFill>
                  <a:schemeClr val="tx1">
                    <a:lumMod val="65000"/>
                    <a:lumOff val="35000"/>
                  </a:schemeClr>
                </a:solidFill>
                <a:latin typeface="Arial" pitchFamily="34" charset="0"/>
                <a:cs typeface="Arial" pitchFamily="34" charset="0"/>
              </a:rPr>
              <a:t>collectif dans  le but d’améliorer la qualité de vie  des </a:t>
            </a:r>
            <a:r>
              <a:rPr lang="fr-FR" sz="1200" dirty="0" smtClean="0">
                <a:solidFill>
                  <a:schemeClr val="tx1">
                    <a:lumMod val="65000"/>
                    <a:lumOff val="35000"/>
                  </a:schemeClr>
                </a:solidFill>
                <a:latin typeface="Arial" pitchFamily="34" charset="0"/>
                <a:cs typeface="Arial" pitchFamily="34" charset="0"/>
              </a:rPr>
              <a:t>usagers </a:t>
            </a:r>
            <a:r>
              <a:rPr lang="fr-FR" sz="1200" dirty="0">
                <a:solidFill>
                  <a:schemeClr val="tx1">
                    <a:lumMod val="65000"/>
                    <a:lumOff val="35000"/>
                  </a:schemeClr>
                </a:solidFill>
                <a:latin typeface="Arial" pitchFamily="34" charset="0"/>
                <a:cs typeface="Arial" pitchFamily="34" charset="0"/>
              </a:rPr>
              <a:t>, les bâtiments sont </a:t>
            </a:r>
            <a:r>
              <a:rPr lang="fr-FR" sz="1200" dirty="0" smtClean="0">
                <a:solidFill>
                  <a:schemeClr val="tx1">
                    <a:lumMod val="65000"/>
                    <a:lumOff val="35000"/>
                  </a:schemeClr>
                </a:solidFill>
                <a:latin typeface="Arial" pitchFamily="34" charset="0"/>
                <a:cs typeface="Arial" pitchFamily="34" charset="0"/>
              </a:rPr>
              <a:t>disposés </a:t>
            </a:r>
            <a:r>
              <a:rPr lang="fr-FR" sz="1200" dirty="0">
                <a:solidFill>
                  <a:schemeClr val="tx1">
                    <a:lumMod val="65000"/>
                    <a:lumOff val="35000"/>
                  </a:schemeClr>
                </a:solidFill>
                <a:latin typeface="Arial" pitchFamily="34" charset="0"/>
                <a:cs typeface="Arial" pitchFamily="34" charset="0"/>
              </a:rPr>
              <a:t>de manière à créer une façade urbaine continue  ( principe d’alignement le long des voies ) . Les  voies piétonnes entre les parcelles bâties participent à l’ambiance du quartier et offrent un accès direct et aisé vers le jardin </a:t>
            </a:r>
            <a:r>
              <a:rPr lang="fr-FR" sz="1200" dirty="0" smtClean="0">
                <a:solidFill>
                  <a:schemeClr val="tx1">
                    <a:lumMod val="65000"/>
                    <a:lumOff val="35000"/>
                  </a:schemeClr>
                </a:solidFill>
                <a:latin typeface="Arial" pitchFamily="34" charset="0"/>
                <a:cs typeface="Arial" pitchFamily="34" charset="0"/>
              </a:rPr>
              <a:t>public: </a:t>
            </a:r>
          </a:p>
          <a:p>
            <a:r>
              <a:rPr lang="fr-FR" sz="1200" dirty="0">
                <a:solidFill>
                  <a:schemeClr val="tx1">
                    <a:lumMod val="65000"/>
                    <a:lumOff val="35000"/>
                  </a:schemeClr>
                </a:solidFill>
                <a:latin typeface="Arial" pitchFamily="34" charset="0"/>
                <a:cs typeface="Arial" pitchFamily="34" charset="0"/>
              </a:rPr>
              <a:t>- </a:t>
            </a:r>
            <a:r>
              <a:rPr lang="fr-FR" sz="1200" dirty="0" smtClean="0">
                <a:solidFill>
                  <a:schemeClr val="tx1">
                    <a:lumMod val="65000"/>
                    <a:lumOff val="35000"/>
                  </a:schemeClr>
                </a:solidFill>
                <a:latin typeface="Arial" pitchFamily="34" charset="0"/>
                <a:cs typeface="Arial" pitchFamily="34" charset="0"/>
              </a:rPr>
              <a:t>Un </a:t>
            </a:r>
            <a:r>
              <a:rPr lang="fr-FR" sz="1200" dirty="0">
                <a:solidFill>
                  <a:schemeClr val="tx1">
                    <a:lumMod val="65000"/>
                    <a:lumOff val="35000"/>
                  </a:schemeClr>
                </a:solidFill>
                <a:latin typeface="Arial" pitchFamily="34" charset="0"/>
                <a:cs typeface="Arial" pitchFamily="34" charset="0"/>
              </a:rPr>
              <a:t>équipement </a:t>
            </a:r>
            <a:r>
              <a:rPr lang="fr-FR" sz="1200" dirty="0" smtClean="0">
                <a:solidFill>
                  <a:schemeClr val="tx1">
                    <a:lumMod val="65000"/>
                    <a:lumOff val="35000"/>
                  </a:schemeClr>
                </a:solidFill>
                <a:latin typeface="Arial" pitchFamily="34" charset="0"/>
                <a:cs typeface="Arial" pitchFamily="34" charset="0"/>
              </a:rPr>
              <a:t>à </a:t>
            </a:r>
            <a:r>
              <a:rPr lang="fr-FR" sz="1200" dirty="0">
                <a:solidFill>
                  <a:schemeClr val="tx1">
                    <a:lumMod val="65000"/>
                    <a:lumOff val="35000"/>
                  </a:schemeClr>
                </a:solidFill>
                <a:latin typeface="Arial" pitchFamily="34" charset="0"/>
                <a:cs typeface="Arial" pitchFamily="34" charset="0"/>
              </a:rPr>
              <a:t>caractère administratif </a:t>
            </a:r>
            <a:r>
              <a:rPr lang="fr-FR" sz="1200" dirty="0" smtClean="0">
                <a:solidFill>
                  <a:schemeClr val="tx1">
                    <a:lumMod val="65000"/>
                    <a:lumOff val="35000"/>
                  </a:schemeClr>
                </a:solidFill>
                <a:latin typeface="Arial" pitchFamily="34" charset="0"/>
                <a:cs typeface="Arial" pitchFamily="34" charset="0"/>
              </a:rPr>
              <a:t> </a:t>
            </a:r>
            <a:r>
              <a:rPr lang="fr-FR" sz="1200" dirty="0">
                <a:solidFill>
                  <a:schemeClr val="tx1">
                    <a:lumMod val="65000"/>
                    <a:lumOff val="35000"/>
                  </a:schemeClr>
                </a:solidFill>
                <a:latin typeface="Arial" pitchFamily="34" charset="0"/>
                <a:cs typeface="Arial" pitchFamily="34" charset="0"/>
              </a:rPr>
              <a:t>et un établissement scolaire sont prévus pour desservir  la nouvelle </a:t>
            </a:r>
            <a:r>
              <a:rPr lang="fr-FR" sz="1200" dirty="0" smtClean="0">
                <a:solidFill>
                  <a:schemeClr val="tx1">
                    <a:lumMod val="65000"/>
                    <a:lumOff val="35000"/>
                  </a:schemeClr>
                </a:solidFill>
                <a:latin typeface="Arial" pitchFamily="34" charset="0"/>
                <a:cs typeface="Arial" pitchFamily="34" charset="0"/>
              </a:rPr>
              <a:t>résidence.</a:t>
            </a:r>
            <a:endParaRPr lang="fr-FR" sz="1200" dirty="0">
              <a:solidFill>
                <a:schemeClr val="tx1">
                  <a:lumMod val="65000"/>
                  <a:lumOff val="35000"/>
                </a:schemeClr>
              </a:solidFill>
              <a:latin typeface="Arial" pitchFamily="34" charset="0"/>
              <a:cs typeface="Arial" pitchFamily="34" charset="0"/>
            </a:endParaRPr>
          </a:p>
          <a:p>
            <a:r>
              <a:rPr lang="fr-FR" sz="1200" dirty="0" smtClean="0">
                <a:solidFill>
                  <a:schemeClr val="tx1">
                    <a:lumMod val="65000"/>
                    <a:lumOff val="35000"/>
                  </a:schemeClr>
                </a:solidFill>
                <a:latin typeface="Arial" pitchFamily="34" charset="0"/>
                <a:cs typeface="Arial" pitchFamily="34" charset="0"/>
              </a:rPr>
              <a:t> - Deux parkings  </a:t>
            </a:r>
            <a:r>
              <a:rPr lang="fr-FR" sz="1200" dirty="0">
                <a:solidFill>
                  <a:schemeClr val="tx1">
                    <a:lumMod val="65000"/>
                    <a:lumOff val="35000"/>
                  </a:schemeClr>
                </a:solidFill>
                <a:latin typeface="Arial" pitchFamily="34" charset="0"/>
                <a:cs typeface="Arial" pitchFamily="34" charset="0"/>
              </a:rPr>
              <a:t>: un parking de 150 places pour les voyageurs </a:t>
            </a:r>
            <a:r>
              <a:rPr lang="fr-FR" sz="1200" dirty="0" smtClean="0">
                <a:solidFill>
                  <a:schemeClr val="tx1">
                    <a:lumMod val="65000"/>
                    <a:lumOff val="35000"/>
                  </a:schemeClr>
                </a:solidFill>
                <a:latin typeface="Arial" pitchFamily="34" charset="0"/>
                <a:cs typeface="Arial" pitchFamily="34" charset="0"/>
              </a:rPr>
              <a:t> </a:t>
            </a:r>
            <a:r>
              <a:rPr lang="fr-FR" sz="1200" dirty="0">
                <a:solidFill>
                  <a:schemeClr val="tx1">
                    <a:lumMod val="65000"/>
                    <a:lumOff val="35000"/>
                  </a:schemeClr>
                </a:solidFill>
                <a:latin typeface="Arial" pitchFamily="34" charset="0"/>
                <a:cs typeface="Arial" pitchFamily="34" charset="0"/>
              </a:rPr>
              <a:t>et un parkings de service de 20 places </a:t>
            </a:r>
            <a:r>
              <a:rPr lang="fr-FR" sz="1200" dirty="0" smtClean="0">
                <a:solidFill>
                  <a:schemeClr val="tx1">
                    <a:lumMod val="65000"/>
                    <a:lumOff val="35000"/>
                  </a:schemeClr>
                </a:solidFill>
                <a:latin typeface="Arial" pitchFamily="34" charset="0"/>
                <a:cs typeface="Arial" pitchFamily="34" charset="0"/>
              </a:rPr>
              <a:t>.</a:t>
            </a:r>
            <a:endParaRPr lang="fr-FR" sz="1200" dirty="0">
              <a:solidFill>
                <a:schemeClr val="tx1">
                  <a:lumMod val="65000"/>
                  <a:lumOff val="35000"/>
                </a:schemeClr>
              </a:solidFill>
              <a:latin typeface="Arial" pitchFamily="34" charset="0"/>
              <a:cs typeface="Arial" pitchFamily="34" charset="0"/>
            </a:endParaRPr>
          </a:p>
          <a:p>
            <a:endParaRPr lang="fr-FR" sz="1200" dirty="0">
              <a:solidFill>
                <a:schemeClr val="tx1">
                  <a:lumMod val="65000"/>
                  <a:lumOff val="35000"/>
                </a:schemeClr>
              </a:solidFill>
              <a:latin typeface="Arial" pitchFamily="34" charset="0"/>
              <a:cs typeface="Arial" pitchFamily="34" charset="0"/>
            </a:endParaRPr>
          </a:p>
          <a:p>
            <a:endParaRPr lang="fr-FR" sz="1200" dirty="0">
              <a:solidFill>
                <a:schemeClr val="tx1">
                  <a:lumMod val="65000"/>
                  <a:lumOff val="35000"/>
                </a:schemeClr>
              </a:solidFill>
              <a:latin typeface="Arial" pitchFamily="34" charset="0"/>
              <a:cs typeface="Arial" pitchFamily="34" charset="0"/>
            </a:endParaRPr>
          </a:p>
        </p:txBody>
      </p:sp>
      <p:sp>
        <p:nvSpPr>
          <p:cNvPr id="28" name="ZoneTexte 27"/>
          <p:cNvSpPr txBox="1"/>
          <p:nvPr/>
        </p:nvSpPr>
        <p:spPr>
          <a:xfrm>
            <a:off x="3806181" y="4482604"/>
            <a:ext cx="2871575" cy="285830"/>
          </a:xfrm>
          <a:prstGeom prst="rect">
            <a:avLst/>
          </a:prstGeom>
          <a:noFill/>
        </p:spPr>
        <p:txBody>
          <a:bodyPr wrap="square" lIns="100186" tIns="50093" rIns="100186" bIns="50093" rtlCol="0">
            <a:spAutoFit/>
          </a:bodyPr>
          <a:lstStyle/>
          <a:p>
            <a:endParaRPr lang="fr-FR" sz="1200" dirty="0">
              <a:solidFill>
                <a:schemeClr val="tx1">
                  <a:lumMod val="65000"/>
                  <a:lumOff val="35000"/>
                </a:schemeClr>
              </a:solidFill>
              <a:latin typeface="Arial" pitchFamily="34" charset="0"/>
              <a:cs typeface="Arial" pitchFamily="34" charset="0"/>
            </a:endParaRPr>
          </a:p>
        </p:txBody>
      </p:sp>
      <p:cxnSp>
        <p:nvCxnSpPr>
          <p:cNvPr id="21" name="Connecteur droit 20"/>
          <p:cNvCxnSpPr/>
          <p:nvPr/>
        </p:nvCxnSpPr>
        <p:spPr>
          <a:xfrm>
            <a:off x="6960682" y="3834533"/>
            <a:ext cx="0" cy="6565039"/>
          </a:xfrm>
          <a:prstGeom prst="line">
            <a:avLst/>
          </a:prstGeom>
          <a:ln w="127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29" name="Chevron 28"/>
          <p:cNvSpPr/>
          <p:nvPr/>
        </p:nvSpPr>
        <p:spPr>
          <a:xfrm>
            <a:off x="6343502" y="9811196"/>
            <a:ext cx="334257" cy="429338"/>
          </a:xfrm>
          <a:prstGeom prst="chevron">
            <a:avLst/>
          </a:prstGeom>
          <a:solidFill>
            <a:schemeClr val="accent6">
              <a:lumMod val="5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87813" tIns="43906" rIns="87813" bIns="43906" rtlCol="0" anchor="ctr"/>
          <a:lstStyle/>
          <a:p>
            <a:pPr algn="ctr"/>
            <a:endParaRPr lang="fr-FR">
              <a:solidFill>
                <a:schemeClr val="tx1"/>
              </a:solidFill>
            </a:endParaRPr>
          </a:p>
        </p:txBody>
      </p:sp>
      <p:cxnSp>
        <p:nvCxnSpPr>
          <p:cNvPr id="30" name="Connecteur droit 29"/>
          <p:cNvCxnSpPr/>
          <p:nvPr/>
        </p:nvCxnSpPr>
        <p:spPr>
          <a:xfrm>
            <a:off x="593389" y="9667180"/>
            <a:ext cx="5887260" cy="1959"/>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6823650" y="3834535"/>
            <a:ext cx="97152" cy="6561260"/>
          </a:xfrm>
          <a:prstGeom prst="rect">
            <a:avLst/>
          </a:prstGeom>
          <a:solidFill>
            <a:schemeClr val="accent6">
              <a:lumMod val="75000"/>
            </a:schemeClr>
          </a:solidFill>
          <a:ln w="12700">
            <a:solidFill>
              <a:schemeClr val="accent6">
                <a:lumMod val="75000"/>
              </a:schemeClr>
            </a:solidFill>
          </a:ln>
        </p:spPr>
        <p:style>
          <a:lnRef idx="2">
            <a:schemeClr val="accent2"/>
          </a:lnRef>
          <a:fillRef idx="1">
            <a:schemeClr val="lt1"/>
          </a:fillRef>
          <a:effectRef idx="0">
            <a:schemeClr val="accent2"/>
          </a:effectRef>
          <a:fontRef idx="minor">
            <a:schemeClr val="dk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Tree>
    <p:extLst>
      <p:ext uri="{BB962C8B-B14F-4D97-AF65-F5344CB8AC3E}">
        <p14:creationId xmlns="" xmlns:p14="http://schemas.microsoft.com/office/powerpoint/2010/main" val="28571003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endParaRPr lang="fr-FR" dirty="0"/>
          </a:p>
        </p:txBody>
      </p:sp>
    </p:spTree>
    <p:extLst>
      <p:ext uri="{BB962C8B-B14F-4D97-AF65-F5344CB8AC3E}">
        <p14:creationId xmlns="" xmlns:p14="http://schemas.microsoft.com/office/powerpoint/2010/main" val="41234279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823650" y="3834535"/>
            <a:ext cx="97152" cy="6561260"/>
          </a:xfrm>
          <a:prstGeom prst="rect">
            <a:avLst/>
          </a:prstGeom>
          <a:solidFill>
            <a:schemeClr val="accent6">
              <a:lumMod val="75000"/>
            </a:schemeClr>
          </a:solidFill>
          <a:ln w="12700">
            <a:solidFill>
              <a:schemeClr val="accent6">
                <a:lumMod val="75000"/>
              </a:schemeClr>
            </a:solidFill>
          </a:ln>
        </p:spPr>
        <p:style>
          <a:lnRef idx="2">
            <a:schemeClr val="accent2"/>
          </a:lnRef>
          <a:fillRef idx="1">
            <a:schemeClr val="lt1"/>
          </a:fillRef>
          <a:effectRef idx="0">
            <a:schemeClr val="accent2"/>
          </a:effectRef>
          <a:fontRef idx="minor">
            <a:schemeClr val="dk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cxnSp>
        <p:nvCxnSpPr>
          <p:cNvPr id="6" name="Connecteur droit 5"/>
          <p:cNvCxnSpPr/>
          <p:nvPr/>
        </p:nvCxnSpPr>
        <p:spPr>
          <a:xfrm>
            <a:off x="6960682" y="3834533"/>
            <a:ext cx="0" cy="6565039"/>
          </a:xfrm>
          <a:prstGeom prst="line">
            <a:avLst/>
          </a:prstGeom>
          <a:ln w="127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8" name="Forme en L 7"/>
          <p:cNvSpPr/>
          <p:nvPr/>
        </p:nvSpPr>
        <p:spPr>
          <a:xfrm rot="10800000" flipH="1" flipV="1">
            <a:off x="339350" y="9629837"/>
            <a:ext cx="596803" cy="829435"/>
          </a:xfrm>
          <a:prstGeom prst="corner">
            <a:avLst>
              <a:gd name="adj1" fmla="val 9240"/>
              <a:gd name="adj2" fmla="val 8631"/>
            </a:avLst>
          </a:prstGeom>
          <a:solidFill>
            <a:schemeClr val="tx1">
              <a:lumMod val="85000"/>
              <a:lumOff val="15000"/>
            </a:schemeClr>
          </a:solidFill>
          <a:ln w="12700">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
        <p:nvSpPr>
          <p:cNvPr id="4" name="Forme en L 3"/>
          <p:cNvSpPr/>
          <p:nvPr/>
        </p:nvSpPr>
        <p:spPr>
          <a:xfrm flipH="1" flipV="1">
            <a:off x="6199010" y="234131"/>
            <a:ext cx="693096" cy="829435"/>
          </a:xfrm>
          <a:prstGeom prst="corner">
            <a:avLst>
              <a:gd name="adj1" fmla="val 9240"/>
              <a:gd name="adj2" fmla="val 8631"/>
            </a:avLst>
          </a:prstGeom>
          <a:solidFill>
            <a:schemeClr val="tx1">
              <a:lumMod val="50000"/>
              <a:lumOff val="50000"/>
            </a:schemeClr>
          </a:solidFill>
          <a:ln w="12700">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
        <p:nvSpPr>
          <p:cNvPr id="9" name="Rectangle 8"/>
          <p:cNvSpPr/>
          <p:nvPr/>
        </p:nvSpPr>
        <p:spPr>
          <a:xfrm>
            <a:off x="353466" y="312715"/>
            <a:ext cx="6470186" cy="10083078"/>
          </a:xfrm>
          <a:prstGeom prst="rect">
            <a:avLst/>
          </a:prstGeom>
          <a:noFill/>
          <a:ln w="12700">
            <a:solidFill>
              <a:schemeClr val="tx1">
                <a:lumMod val="85000"/>
                <a:lumOff val="15000"/>
              </a:schemeClr>
            </a:solidFill>
          </a:ln>
        </p:spPr>
        <p:style>
          <a:lnRef idx="2">
            <a:schemeClr val="dk1"/>
          </a:lnRef>
          <a:fillRef idx="1">
            <a:schemeClr val="lt1"/>
          </a:fillRef>
          <a:effectRef idx="0">
            <a:schemeClr val="dk1"/>
          </a:effectRef>
          <a:fontRef idx="minor">
            <a:schemeClr val="dk1"/>
          </a:fontRef>
        </p:style>
        <p:txBody>
          <a:bodyPr lIns="87813" tIns="43906" rIns="87813" bIns="43906" rtlCol="0" anchor="ctr"/>
          <a:lstStyle/>
          <a:p>
            <a:pPr algn="ctr"/>
            <a:endParaRPr lang="ru-RU"/>
          </a:p>
        </p:txBody>
      </p:sp>
      <p:sp>
        <p:nvSpPr>
          <p:cNvPr id="17" name="Rectangle 16"/>
          <p:cNvSpPr/>
          <p:nvPr/>
        </p:nvSpPr>
        <p:spPr>
          <a:xfrm>
            <a:off x="353466" y="306201"/>
            <a:ext cx="6470186" cy="432410"/>
          </a:xfrm>
          <a:prstGeom prst="rect">
            <a:avLst/>
          </a:prstGeom>
          <a:solidFill>
            <a:schemeClr val="accent4">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87813" tIns="43906" rIns="87813" bIns="43906" rtlCol="0" anchor="ctr"/>
          <a:lstStyle/>
          <a:p>
            <a:pPr algn="ctr"/>
            <a:endParaRPr lang="fr-FR"/>
          </a:p>
        </p:txBody>
      </p:sp>
      <p:sp>
        <p:nvSpPr>
          <p:cNvPr id="18" name="Rectangle 17"/>
          <p:cNvSpPr/>
          <p:nvPr/>
        </p:nvSpPr>
        <p:spPr>
          <a:xfrm>
            <a:off x="453839" y="368969"/>
            <a:ext cx="5498223" cy="330645"/>
          </a:xfrm>
          <a:prstGeom prst="rect">
            <a:avLst/>
          </a:prstGeom>
        </p:spPr>
        <p:txBody>
          <a:bodyPr wrap="square" lIns="87813" tIns="43906" rIns="87813" bIns="43906">
            <a:spAutoFit/>
          </a:bodyPr>
          <a:lstStyle/>
          <a:p>
            <a:r>
              <a:rPr lang="fr-FR" sz="1500" dirty="0">
                <a:solidFill>
                  <a:schemeClr val="tx1">
                    <a:lumMod val="50000"/>
                    <a:lumOff val="50000"/>
                  </a:schemeClr>
                </a:solidFill>
                <a:latin typeface="Arial" pitchFamily="34" charset="0"/>
                <a:cs typeface="Arial" pitchFamily="34" charset="0"/>
              </a:rPr>
              <a:t> I-</a:t>
            </a:r>
            <a:r>
              <a:rPr lang="fr-FR" sz="1500" b="1" dirty="0">
                <a:solidFill>
                  <a:schemeClr val="accent1"/>
                </a:solidFill>
                <a:latin typeface="Arial" pitchFamily="34" charset="0"/>
                <a:cs typeface="Arial" pitchFamily="34" charset="0"/>
              </a:rPr>
              <a:t>APPROCHE URBAINE </a:t>
            </a:r>
            <a:endParaRPr lang="fr-FR" sz="1500" dirty="0"/>
          </a:p>
        </p:txBody>
      </p:sp>
      <p:cxnSp>
        <p:nvCxnSpPr>
          <p:cNvPr id="20" name="Connecteur droit 19"/>
          <p:cNvCxnSpPr/>
          <p:nvPr/>
        </p:nvCxnSpPr>
        <p:spPr>
          <a:xfrm>
            <a:off x="353466" y="738192"/>
            <a:ext cx="6470186" cy="1"/>
          </a:xfrm>
          <a:prstGeom prst="line">
            <a:avLst/>
          </a:prstGeom>
          <a:ln>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
        <p:nvSpPr>
          <p:cNvPr id="35" name="Espace réservé du numéro de diapositive 19"/>
          <p:cNvSpPr>
            <a:spLocks noGrp="1"/>
          </p:cNvSpPr>
          <p:nvPr>
            <p:ph type="sldNum" sz="quarter" idx="12"/>
          </p:nvPr>
        </p:nvSpPr>
        <p:spPr>
          <a:xfrm>
            <a:off x="5863463" y="9811196"/>
            <a:ext cx="402916" cy="464502"/>
          </a:xfrm>
          <a:ln>
            <a:noFill/>
          </a:ln>
        </p:spPr>
        <p:txBody>
          <a:bodyPr/>
          <a:lstStyle/>
          <a:p>
            <a:r>
              <a:rPr lang="fr-BE" dirty="0" smtClean="0">
                <a:solidFill>
                  <a:srgbClr val="8A0000"/>
                </a:solidFill>
              </a:rPr>
              <a:t>13</a:t>
            </a:r>
            <a:endParaRPr lang="fr-BE" dirty="0">
              <a:solidFill>
                <a:srgbClr val="8A0000"/>
              </a:solidFill>
            </a:endParaRPr>
          </a:p>
        </p:txBody>
      </p:sp>
      <p:sp>
        <p:nvSpPr>
          <p:cNvPr id="37" name="Chevron 36"/>
          <p:cNvSpPr/>
          <p:nvPr/>
        </p:nvSpPr>
        <p:spPr>
          <a:xfrm>
            <a:off x="6343502" y="9811196"/>
            <a:ext cx="334257" cy="429338"/>
          </a:xfrm>
          <a:prstGeom prst="chevron">
            <a:avLst/>
          </a:prstGeom>
          <a:solidFill>
            <a:schemeClr val="accent6">
              <a:lumMod val="5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87813" tIns="43906" rIns="87813" bIns="43906" rtlCol="0" anchor="ctr"/>
          <a:lstStyle/>
          <a:p>
            <a:pPr algn="ctr"/>
            <a:endParaRPr lang="fr-FR">
              <a:solidFill>
                <a:schemeClr val="tx1"/>
              </a:solidFill>
            </a:endParaRPr>
          </a:p>
        </p:txBody>
      </p:sp>
      <p:sp>
        <p:nvSpPr>
          <p:cNvPr id="31" name="ZoneTexte 30"/>
          <p:cNvSpPr txBox="1"/>
          <p:nvPr/>
        </p:nvSpPr>
        <p:spPr>
          <a:xfrm>
            <a:off x="388707" y="1017976"/>
            <a:ext cx="3083731" cy="410272"/>
          </a:xfrm>
          <a:prstGeom prst="rect">
            <a:avLst/>
          </a:prstGeom>
          <a:noFill/>
        </p:spPr>
        <p:txBody>
          <a:bodyPr wrap="square" lIns="87813" tIns="43906" rIns="87813" bIns="43906" rtlCol="0">
            <a:spAutoFit/>
          </a:bodyPr>
          <a:lstStyle/>
          <a:p>
            <a:endParaRPr lang="fr-FR" dirty="0"/>
          </a:p>
        </p:txBody>
      </p:sp>
      <p:sp>
        <p:nvSpPr>
          <p:cNvPr id="24" name="ZoneTexte 23"/>
          <p:cNvSpPr txBox="1"/>
          <p:nvPr/>
        </p:nvSpPr>
        <p:spPr>
          <a:xfrm>
            <a:off x="1266103" y="810199"/>
            <a:ext cx="4460895" cy="423203"/>
          </a:xfrm>
          <a:prstGeom prst="rect">
            <a:avLst/>
          </a:prstGeom>
          <a:noFill/>
        </p:spPr>
        <p:txBody>
          <a:bodyPr wrap="square" lIns="100186" tIns="50093" rIns="100186" bIns="50093" rtlCol="0">
            <a:spAutoFit/>
          </a:bodyPr>
          <a:lstStyle/>
          <a:p>
            <a:r>
              <a:rPr lang="fr-FR" b="1" dirty="0" smtClean="0">
                <a:solidFill>
                  <a:schemeClr val="tx1">
                    <a:lumMod val="65000"/>
                    <a:lumOff val="35000"/>
                  </a:schemeClr>
                </a:solidFill>
              </a:rPr>
              <a:t>2- PRÉSENTATION DE LA VILLE DE BLIDA </a:t>
            </a:r>
            <a:endParaRPr lang="fr-FR" sz="1700" b="1" dirty="0">
              <a:solidFill>
                <a:schemeClr val="tx1">
                  <a:lumMod val="65000"/>
                  <a:lumOff val="35000"/>
                </a:schemeClr>
              </a:solidFill>
            </a:endParaRPr>
          </a:p>
        </p:txBody>
      </p:sp>
      <p:sp>
        <p:nvSpPr>
          <p:cNvPr id="25" name="ZoneTexte 24"/>
          <p:cNvSpPr txBox="1"/>
          <p:nvPr/>
        </p:nvSpPr>
        <p:spPr>
          <a:xfrm>
            <a:off x="220880" y="1703723"/>
            <a:ext cx="3083731" cy="423203"/>
          </a:xfrm>
          <a:prstGeom prst="rect">
            <a:avLst/>
          </a:prstGeom>
          <a:noFill/>
        </p:spPr>
        <p:txBody>
          <a:bodyPr wrap="square" lIns="100186" tIns="50093" rIns="100186" bIns="50093" rtlCol="0">
            <a:spAutoFit/>
          </a:bodyPr>
          <a:lstStyle/>
          <a:p>
            <a:endParaRPr lang="fr-FR" dirty="0"/>
          </a:p>
        </p:txBody>
      </p:sp>
      <p:sp>
        <p:nvSpPr>
          <p:cNvPr id="26" name="Rectangle 25"/>
          <p:cNvSpPr/>
          <p:nvPr/>
        </p:nvSpPr>
        <p:spPr>
          <a:xfrm>
            <a:off x="587784" y="1618326"/>
            <a:ext cx="3081247" cy="3401273"/>
          </a:xfrm>
          <a:prstGeom prst="rect">
            <a:avLst/>
          </a:prstGeom>
          <a:solidFill>
            <a:schemeClr val="accent4">
              <a:lumMod val="40000"/>
              <a:lumOff val="60000"/>
            </a:schemeClr>
          </a:solidFill>
          <a:ln>
            <a:noFill/>
          </a:ln>
          <a:effectLst>
            <a:outerShdw blurRad="50800" dist="38100" dir="18900000" algn="bl" rotWithShape="0">
              <a:prstClr val="black">
                <a:alpha val="40000"/>
              </a:prstClr>
            </a:outerShdw>
          </a:effectLst>
        </p:spPr>
        <p:style>
          <a:lnRef idx="1">
            <a:schemeClr val="accent5"/>
          </a:lnRef>
          <a:fillRef idx="3">
            <a:schemeClr val="accent5"/>
          </a:fillRef>
          <a:effectRef idx="2">
            <a:schemeClr val="accent5"/>
          </a:effectRef>
          <a:fontRef idx="minor">
            <a:schemeClr val="lt1"/>
          </a:fontRef>
        </p:style>
        <p:txBody>
          <a:bodyPr wrap="square" lIns="100186" tIns="50093" rIns="100186" bIns="50093">
            <a:spAutoFit/>
          </a:bodyPr>
          <a:lstStyle/>
          <a:p>
            <a:r>
              <a:rPr lang="fr-FR" sz="1300" b="1" dirty="0">
                <a:solidFill>
                  <a:srgbClr val="8A0000"/>
                </a:solidFill>
                <a:latin typeface="Arial" pitchFamily="34" charset="0"/>
                <a:cs typeface="Arial" pitchFamily="34" charset="0"/>
              </a:rPr>
              <a:t>1-INTRODUCTION </a:t>
            </a:r>
            <a:r>
              <a:rPr lang="fr-FR" sz="1300" dirty="0">
                <a:solidFill>
                  <a:srgbClr val="8A0000"/>
                </a:solidFill>
                <a:latin typeface="Arial" pitchFamily="34" charset="0"/>
                <a:cs typeface="Arial" pitchFamily="34" charset="0"/>
              </a:rPr>
              <a:t>:</a:t>
            </a:r>
          </a:p>
          <a:p>
            <a:endParaRPr lang="fr-FR" sz="1300" dirty="0">
              <a:solidFill>
                <a:schemeClr val="tx1">
                  <a:lumMod val="65000"/>
                  <a:lumOff val="35000"/>
                </a:schemeClr>
              </a:solidFill>
              <a:latin typeface="Arial" pitchFamily="34" charset="0"/>
              <a:cs typeface="Arial" pitchFamily="34" charset="0"/>
            </a:endParaRPr>
          </a:p>
          <a:p>
            <a:r>
              <a:rPr lang="fr-FR" sz="1200" dirty="0">
                <a:solidFill>
                  <a:schemeClr val="tx1">
                    <a:lumMod val="65000"/>
                    <a:lumOff val="35000"/>
                  </a:schemeClr>
                </a:solidFill>
                <a:latin typeface="Arial" pitchFamily="34" charset="0"/>
                <a:cs typeface="Arial" pitchFamily="34" charset="0"/>
              </a:rPr>
              <a:t>- À l’aube du troisième millénaire et face aux enjeux mondiaux qui l’interpellent , Blida  ne peut faire exception et doit absolument se hisser au rang des grandes </a:t>
            </a:r>
            <a:r>
              <a:rPr lang="fr-FR" sz="1200" dirty="0" smtClean="0">
                <a:solidFill>
                  <a:schemeClr val="tx1">
                    <a:lumMod val="65000"/>
                    <a:lumOff val="35000"/>
                  </a:schemeClr>
                </a:solidFill>
                <a:latin typeface="Arial" pitchFamily="34" charset="0"/>
                <a:cs typeface="Arial" pitchFamily="34" charset="0"/>
              </a:rPr>
              <a:t>villes </a:t>
            </a:r>
            <a:r>
              <a:rPr lang="fr-FR" sz="1200" dirty="0">
                <a:solidFill>
                  <a:schemeClr val="tx1">
                    <a:lumMod val="65000"/>
                    <a:lumOff val="35000"/>
                  </a:schemeClr>
                </a:solidFill>
                <a:latin typeface="Arial" pitchFamily="34" charset="0"/>
                <a:cs typeface="Arial" pitchFamily="34" charset="0"/>
              </a:rPr>
              <a:t>mondiales .</a:t>
            </a:r>
          </a:p>
          <a:p>
            <a:r>
              <a:rPr lang="fr-FR" sz="1200" dirty="0">
                <a:solidFill>
                  <a:schemeClr val="tx1">
                    <a:lumMod val="65000"/>
                    <a:lumOff val="35000"/>
                  </a:schemeClr>
                </a:solidFill>
                <a:latin typeface="Arial" pitchFamily="34" charset="0"/>
                <a:cs typeface="Arial" pitchFamily="34" charset="0"/>
              </a:rPr>
              <a:t>Il est vrai que certain problèmes entravent la transformation de la villa de Blida en une grande ville , à </a:t>
            </a:r>
            <a:r>
              <a:rPr lang="fr-FR" sz="1200" dirty="0" smtClean="0">
                <a:solidFill>
                  <a:schemeClr val="tx1">
                    <a:lumMod val="65000"/>
                    <a:lumOff val="35000"/>
                  </a:schemeClr>
                </a:solidFill>
                <a:latin typeface="Arial" pitchFamily="34" charset="0"/>
                <a:cs typeface="Arial" pitchFamily="34" charset="0"/>
              </a:rPr>
              <a:t>savoir: </a:t>
            </a:r>
            <a:r>
              <a:rPr lang="fr-FR" sz="1200" dirty="0">
                <a:solidFill>
                  <a:schemeClr val="tx1">
                    <a:lumMod val="65000"/>
                    <a:lumOff val="35000"/>
                  </a:schemeClr>
                </a:solidFill>
                <a:latin typeface="Arial" pitchFamily="34" charset="0"/>
                <a:cs typeface="Arial" pitchFamily="34" charset="0"/>
              </a:rPr>
              <a:t>la croissance  démographique démesurée </a:t>
            </a:r>
            <a:r>
              <a:rPr lang="fr-FR" sz="1200" dirty="0" smtClean="0">
                <a:solidFill>
                  <a:schemeClr val="tx1">
                    <a:lumMod val="65000"/>
                    <a:lumOff val="35000"/>
                  </a:schemeClr>
                </a:solidFill>
                <a:latin typeface="Arial" pitchFamily="34" charset="0"/>
                <a:cs typeface="Arial" pitchFamily="34" charset="0"/>
              </a:rPr>
              <a:t>, le </a:t>
            </a:r>
            <a:r>
              <a:rPr lang="fr-FR" sz="1200" dirty="0">
                <a:solidFill>
                  <a:schemeClr val="tx1">
                    <a:lumMod val="65000"/>
                    <a:lumOff val="35000"/>
                  </a:schemeClr>
                </a:solidFill>
                <a:latin typeface="Arial" pitchFamily="34" charset="0"/>
                <a:cs typeface="Arial" pitchFamily="34" charset="0"/>
              </a:rPr>
              <a:t>problème du transport urbain </a:t>
            </a:r>
            <a:r>
              <a:rPr lang="fr-FR" sz="1200" dirty="0" smtClean="0">
                <a:solidFill>
                  <a:schemeClr val="tx1">
                    <a:lumMod val="65000"/>
                    <a:lumOff val="35000"/>
                  </a:schemeClr>
                </a:solidFill>
                <a:latin typeface="Arial" pitchFamily="34" charset="0"/>
                <a:cs typeface="Arial" pitchFamily="34" charset="0"/>
              </a:rPr>
              <a:t>, la </a:t>
            </a:r>
            <a:r>
              <a:rPr lang="fr-FR" sz="1200" dirty="0">
                <a:solidFill>
                  <a:schemeClr val="tx1">
                    <a:lumMod val="65000"/>
                    <a:lumOff val="35000"/>
                  </a:schemeClr>
                </a:solidFill>
                <a:latin typeface="Arial" pitchFamily="34" charset="0"/>
                <a:cs typeface="Arial" pitchFamily="34" charset="0"/>
              </a:rPr>
              <a:t>dégradation de son cadre bâti </a:t>
            </a:r>
            <a:r>
              <a:rPr lang="fr-FR" sz="1200" dirty="0" smtClean="0">
                <a:solidFill>
                  <a:schemeClr val="tx1">
                    <a:lumMod val="65000"/>
                    <a:lumOff val="35000"/>
                  </a:schemeClr>
                </a:solidFill>
                <a:latin typeface="Arial" pitchFamily="34" charset="0"/>
                <a:cs typeface="Arial" pitchFamily="34" charset="0"/>
              </a:rPr>
              <a:t>, mais </a:t>
            </a:r>
            <a:r>
              <a:rPr lang="fr-FR" sz="1200" dirty="0">
                <a:solidFill>
                  <a:schemeClr val="tx1">
                    <a:lumMod val="65000"/>
                    <a:lumOff val="35000"/>
                  </a:schemeClr>
                </a:solidFill>
                <a:latin typeface="Arial" pitchFamily="34" charset="0"/>
                <a:cs typeface="Arial" pitchFamily="34" charset="0"/>
              </a:rPr>
              <a:t>en même temps elle possède un potentiel énorme </a:t>
            </a:r>
            <a:r>
              <a:rPr lang="fr-FR" sz="1200" dirty="0" smtClean="0">
                <a:solidFill>
                  <a:schemeClr val="tx1">
                    <a:lumMod val="65000"/>
                    <a:lumOff val="35000"/>
                  </a:schemeClr>
                </a:solidFill>
                <a:latin typeface="Arial" pitchFamily="34" charset="0"/>
                <a:cs typeface="Arial" pitchFamily="34" charset="0"/>
              </a:rPr>
              <a:t>, vu </a:t>
            </a:r>
            <a:r>
              <a:rPr lang="fr-FR" sz="1200" dirty="0">
                <a:solidFill>
                  <a:schemeClr val="tx1">
                    <a:lumMod val="65000"/>
                    <a:lumOff val="35000"/>
                  </a:schemeClr>
                </a:solidFill>
                <a:latin typeface="Arial" pitchFamily="34" charset="0"/>
                <a:cs typeface="Arial" pitchFamily="34" charset="0"/>
              </a:rPr>
              <a:t>sa position géographique stratégique qui </a:t>
            </a:r>
            <a:r>
              <a:rPr lang="fr-FR" sz="1200" dirty="0" smtClean="0">
                <a:solidFill>
                  <a:schemeClr val="tx1">
                    <a:lumMod val="65000"/>
                    <a:lumOff val="35000"/>
                  </a:schemeClr>
                </a:solidFill>
                <a:latin typeface="Arial" pitchFamily="34" charset="0"/>
                <a:cs typeface="Arial" pitchFamily="34" charset="0"/>
              </a:rPr>
              <a:t>relie </a:t>
            </a:r>
            <a:r>
              <a:rPr lang="fr-FR" sz="1200" dirty="0">
                <a:solidFill>
                  <a:schemeClr val="tx1">
                    <a:lumMod val="65000"/>
                    <a:lumOff val="35000"/>
                  </a:schemeClr>
                </a:solidFill>
                <a:latin typeface="Arial" pitchFamily="34" charset="0"/>
                <a:cs typeface="Arial" pitchFamily="34" charset="0"/>
              </a:rPr>
              <a:t>le Nord du pays et le sud de ce </a:t>
            </a:r>
            <a:r>
              <a:rPr lang="fr-FR" sz="1200" dirty="0" smtClean="0">
                <a:solidFill>
                  <a:schemeClr val="tx1">
                    <a:lumMod val="65000"/>
                    <a:lumOff val="35000"/>
                  </a:schemeClr>
                </a:solidFill>
                <a:latin typeface="Arial" pitchFamily="34" charset="0"/>
                <a:cs typeface="Arial" pitchFamily="34" charset="0"/>
              </a:rPr>
              <a:t>dernier.</a:t>
            </a:r>
            <a:endParaRPr lang="fr-FR" sz="1200" dirty="0">
              <a:solidFill>
                <a:schemeClr val="tx1">
                  <a:lumMod val="65000"/>
                  <a:lumOff val="35000"/>
                </a:schemeClr>
              </a:solidFill>
              <a:latin typeface="Arial" pitchFamily="34" charset="0"/>
              <a:cs typeface="Arial" pitchFamily="34" charset="0"/>
            </a:endParaRPr>
          </a:p>
          <a:p>
            <a:endParaRPr lang="fr-FR" sz="1300" dirty="0">
              <a:solidFill>
                <a:srgbClr val="8A0000"/>
              </a:solidFill>
              <a:latin typeface="Arial" pitchFamily="34" charset="0"/>
              <a:cs typeface="Arial" pitchFamily="34" charset="0"/>
            </a:endParaRPr>
          </a:p>
        </p:txBody>
      </p:sp>
      <p:sp>
        <p:nvSpPr>
          <p:cNvPr id="27" name="ZoneTexte 26"/>
          <p:cNvSpPr txBox="1"/>
          <p:nvPr/>
        </p:nvSpPr>
        <p:spPr>
          <a:xfrm>
            <a:off x="3831705" y="1649759"/>
            <a:ext cx="3296657" cy="343575"/>
          </a:xfrm>
          <a:prstGeom prst="rect">
            <a:avLst/>
          </a:prstGeom>
          <a:noFill/>
        </p:spPr>
        <p:txBody>
          <a:bodyPr wrap="square" lIns="100186" tIns="50093" rIns="100186" bIns="50093" rtlCol="0">
            <a:spAutoFit/>
          </a:bodyPr>
          <a:lstStyle/>
          <a:p>
            <a:r>
              <a:rPr lang="fr-FR" sz="1500" b="1" dirty="0">
                <a:solidFill>
                  <a:srgbClr val="C00000"/>
                </a:solidFill>
                <a:latin typeface="Arial" pitchFamily="34" charset="0"/>
                <a:cs typeface="Arial" pitchFamily="34" charset="0"/>
              </a:rPr>
              <a:t>2-Situation </a:t>
            </a:r>
            <a:r>
              <a:rPr lang="fr-FR" sz="1500" b="1" i="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a:t>
            </a:r>
            <a:endParaRPr lang="fr-FR" sz="150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44" name="ZoneTexte 43"/>
          <p:cNvSpPr txBox="1"/>
          <p:nvPr/>
        </p:nvSpPr>
        <p:spPr>
          <a:xfrm>
            <a:off x="3793652" y="2056305"/>
            <a:ext cx="2884107" cy="3066837"/>
          </a:xfrm>
          <a:prstGeom prst="rect">
            <a:avLst/>
          </a:prstGeom>
          <a:noFill/>
        </p:spPr>
        <p:txBody>
          <a:bodyPr wrap="square" lIns="100186" tIns="50093" rIns="100186" bIns="50093" rtlCol="0">
            <a:spAutoFit/>
          </a:bodyPr>
          <a:lstStyle/>
          <a:p>
            <a:pPr algn="just"/>
            <a:r>
              <a:rPr lang="fr-FR" sz="1200" b="1" dirty="0">
                <a:solidFill>
                  <a:srgbClr val="002060"/>
                </a:solidFill>
                <a:latin typeface="Arial" pitchFamily="34" charset="0"/>
                <a:cs typeface="Arial" pitchFamily="34" charset="0"/>
              </a:rPr>
              <a:t>1-Situation  Géographique :</a:t>
            </a:r>
            <a:endParaRPr lang="fr-FR" sz="1200" dirty="0">
              <a:solidFill>
                <a:srgbClr val="002060"/>
              </a:solidFill>
              <a:latin typeface="Arial" pitchFamily="34" charset="0"/>
              <a:cs typeface="Arial" pitchFamily="34" charset="0"/>
            </a:endParaRPr>
          </a:p>
          <a:p>
            <a:pPr algn="just"/>
            <a:r>
              <a:rPr lang="fr-FR" sz="1200" dirty="0">
                <a:solidFill>
                  <a:schemeClr val="tx1">
                    <a:lumMod val="65000"/>
                    <a:lumOff val="35000"/>
                  </a:schemeClr>
                </a:solidFill>
                <a:latin typeface="Arial" pitchFamily="34" charset="0"/>
                <a:cs typeface="Arial" pitchFamily="34" charset="0"/>
              </a:rPr>
              <a:t>-</a:t>
            </a:r>
            <a:r>
              <a:rPr lang="fr-FR" sz="1200" dirty="0" smtClean="0">
                <a:solidFill>
                  <a:schemeClr val="tx1">
                    <a:lumMod val="65000"/>
                    <a:lumOff val="35000"/>
                  </a:schemeClr>
                </a:solidFill>
                <a:latin typeface="Arial" pitchFamily="34" charset="0"/>
                <a:cs typeface="Arial" pitchFamily="34" charset="0"/>
              </a:rPr>
              <a:t>Blida, chef-lieu de </a:t>
            </a:r>
            <a:r>
              <a:rPr lang="fr-FR" sz="1200" dirty="0">
                <a:solidFill>
                  <a:schemeClr val="tx1">
                    <a:lumMod val="65000"/>
                    <a:lumOff val="35000"/>
                  </a:schemeClr>
                </a:solidFill>
                <a:latin typeface="Arial" pitchFamily="34" charset="0"/>
                <a:cs typeface="Arial" pitchFamily="34" charset="0"/>
              </a:rPr>
              <a:t>la Wilaya en </a:t>
            </a:r>
            <a:r>
              <a:rPr lang="fr-FR" sz="1200" dirty="0" smtClean="0">
                <a:solidFill>
                  <a:schemeClr val="tx1">
                    <a:lumMod val="65000"/>
                    <a:lumOff val="35000"/>
                  </a:schemeClr>
                </a:solidFill>
                <a:latin typeface="Arial" pitchFamily="34" charset="0"/>
                <a:cs typeface="Arial" pitchFamily="34" charset="0"/>
              </a:rPr>
              <a:t>1974, se </a:t>
            </a:r>
            <a:r>
              <a:rPr lang="fr-FR" sz="1200" dirty="0">
                <a:solidFill>
                  <a:schemeClr val="tx1">
                    <a:lumMod val="65000"/>
                    <a:lumOff val="35000"/>
                  </a:schemeClr>
                </a:solidFill>
                <a:latin typeface="Arial" pitchFamily="34" charset="0"/>
                <a:cs typeface="Arial" pitchFamily="34" charset="0"/>
              </a:rPr>
              <a:t>situe au pied du versant  Nord de l’Atlas Tellien et au centre de la plaine de la Mitidja, à une altitude de 260 mètres .</a:t>
            </a:r>
          </a:p>
          <a:p>
            <a:pPr algn="just"/>
            <a:r>
              <a:rPr lang="fr-FR" sz="1200" b="1" dirty="0">
                <a:solidFill>
                  <a:srgbClr val="002060"/>
                </a:solidFill>
                <a:latin typeface="Arial" pitchFamily="34" charset="0"/>
                <a:cs typeface="Arial" pitchFamily="34" charset="0"/>
              </a:rPr>
              <a:t>2-Situation Territorial</a:t>
            </a:r>
            <a:r>
              <a:rPr lang="fr-FR" sz="1200" b="1" dirty="0">
                <a:latin typeface="Arial" pitchFamily="34" charset="0"/>
                <a:cs typeface="Arial" pitchFamily="34" charset="0"/>
              </a:rPr>
              <a:t>:</a:t>
            </a:r>
            <a:endParaRPr lang="fr-FR" sz="1200" dirty="0">
              <a:latin typeface="Arial" pitchFamily="34" charset="0"/>
              <a:cs typeface="Arial" pitchFamily="34" charset="0"/>
            </a:endParaRPr>
          </a:p>
          <a:p>
            <a:pPr algn="just"/>
            <a:r>
              <a:rPr lang="fr-FR" sz="1200" dirty="0" smtClean="0">
                <a:solidFill>
                  <a:schemeClr val="tx1">
                    <a:lumMod val="65000"/>
                    <a:lumOff val="35000"/>
                  </a:schemeClr>
                </a:solidFill>
                <a:latin typeface="Arial" pitchFamily="34" charset="0"/>
                <a:cs typeface="Arial" pitchFamily="34" charset="0"/>
              </a:rPr>
              <a:t>-Située </a:t>
            </a:r>
            <a:r>
              <a:rPr lang="fr-FR" sz="1200" dirty="0">
                <a:solidFill>
                  <a:schemeClr val="tx1">
                    <a:lumMod val="65000"/>
                    <a:lumOff val="35000"/>
                  </a:schemeClr>
                </a:solidFill>
                <a:latin typeface="Arial" pitchFamily="34" charset="0"/>
                <a:cs typeface="Arial" pitchFamily="34" charset="0"/>
              </a:rPr>
              <a:t>à 50Km au Sud-Ouest  de la capital , à 41Km au Nord de Médéa et à 30KM de la cote maritime, </a:t>
            </a:r>
            <a:r>
              <a:rPr lang="fr-FR" sz="1200" dirty="0" smtClean="0">
                <a:solidFill>
                  <a:schemeClr val="tx1">
                    <a:lumMod val="65000"/>
                    <a:lumOff val="35000"/>
                  </a:schemeClr>
                </a:solidFill>
                <a:latin typeface="Arial" pitchFamily="34" charset="0"/>
                <a:cs typeface="Arial" pitchFamily="34" charset="0"/>
              </a:rPr>
              <a:t>elle constitue, </a:t>
            </a:r>
            <a:r>
              <a:rPr lang="fr-FR" sz="1200" dirty="0">
                <a:solidFill>
                  <a:schemeClr val="tx1">
                    <a:lumMod val="65000"/>
                    <a:lumOff val="35000"/>
                  </a:schemeClr>
                </a:solidFill>
                <a:latin typeface="Arial" pitchFamily="34" charset="0"/>
                <a:cs typeface="Arial" pitchFamily="34" charset="0"/>
              </a:rPr>
              <a:t>par sa </a:t>
            </a:r>
            <a:r>
              <a:rPr lang="fr-FR" sz="1200" dirty="0" smtClean="0">
                <a:solidFill>
                  <a:schemeClr val="tx1">
                    <a:lumMod val="65000"/>
                    <a:lumOff val="35000"/>
                  </a:schemeClr>
                </a:solidFill>
                <a:latin typeface="Arial" pitchFamily="34" charset="0"/>
                <a:cs typeface="Arial" pitchFamily="34" charset="0"/>
              </a:rPr>
              <a:t>position, </a:t>
            </a:r>
            <a:r>
              <a:rPr lang="fr-FR" sz="1200" dirty="0">
                <a:solidFill>
                  <a:schemeClr val="tx1">
                    <a:lumMod val="65000"/>
                    <a:lumOff val="35000"/>
                  </a:schemeClr>
                </a:solidFill>
                <a:latin typeface="Arial" pitchFamily="34" charset="0"/>
                <a:cs typeface="Arial" pitchFamily="34" charset="0"/>
              </a:rPr>
              <a:t>un carrefour reliant  le Nord et le Sud  , l’Est et l’Ouest du pays .</a:t>
            </a:r>
          </a:p>
          <a:p>
            <a:endParaRPr lang="fr-FR" sz="1300" dirty="0">
              <a:latin typeface="Arial" pitchFamily="34" charset="0"/>
              <a:cs typeface="Arial" pitchFamily="34" charset="0"/>
            </a:endParaRPr>
          </a:p>
          <a:p>
            <a:endParaRPr lang="fr-FR" sz="1700" dirty="0">
              <a:latin typeface="Arial" pitchFamily="34" charset="0"/>
              <a:cs typeface="Arial" pitchFamily="34" charset="0"/>
            </a:endParaRPr>
          </a:p>
        </p:txBody>
      </p:sp>
      <p:grpSp>
        <p:nvGrpSpPr>
          <p:cNvPr id="2" name="Groupe 1"/>
          <p:cNvGrpSpPr/>
          <p:nvPr/>
        </p:nvGrpSpPr>
        <p:grpSpPr>
          <a:xfrm>
            <a:off x="651680" y="5418708"/>
            <a:ext cx="5893883" cy="3607901"/>
            <a:chOff x="684287" y="5778748"/>
            <a:chExt cx="6188837" cy="3183405"/>
          </a:xfrm>
        </p:grpSpPr>
        <p:grpSp>
          <p:nvGrpSpPr>
            <p:cNvPr id="28" name="Groupe 27"/>
            <p:cNvGrpSpPr/>
            <p:nvPr/>
          </p:nvGrpSpPr>
          <p:grpSpPr>
            <a:xfrm>
              <a:off x="684287" y="5778748"/>
              <a:ext cx="6188837" cy="3183405"/>
              <a:chOff x="493084" y="2215165"/>
              <a:chExt cx="3378684" cy="3226810"/>
            </a:xfrm>
          </p:grpSpPr>
          <p:pic>
            <p:nvPicPr>
              <p:cNvPr id="29" name="Picture 17"/>
              <p:cNvPicPr/>
              <p:nvPr/>
            </p:nvPicPr>
            <p:blipFill>
              <a:blip r:embed="rId3">
                <a:extLst>
                  <a:ext uri="{28A0092B-C50C-407E-A947-70E740481C1C}">
                    <a14:useLocalDpi xmlns="" xmlns:a14="http://schemas.microsoft.com/office/drawing/2010/main" val="0"/>
                  </a:ext>
                </a:extLst>
              </a:blip>
              <a:srcRect r="4706" b="11076"/>
              <a:stretch>
                <a:fillRect/>
              </a:stretch>
            </p:blipFill>
            <p:spPr bwMode="auto">
              <a:xfrm>
                <a:off x="493084" y="2215165"/>
                <a:ext cx="3378684" cy="322681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p:spPr>
          </p:pic>
          <p:sp>
            <p:nvSpPr>
              <p:cNvPr id="42" name="Ellipse 41"/>
              <p:cNvSpPr/>
              <p:nvPr/>
            </p:nvSpPr>
            <p:spPr>
              <a:xfrm>
                <a:off x="1944769" y="3544240"/>
                <a:ext cx="648072" cy="316381"/>
              </a:xfrm>
              <a:prstGeom prst="ellipse">
                <a:avLst/>
              </a:prstGeom>
              <a:noFill/>
              <a:ln w="28575">
                <a:solidFill>
                  <a:schemeClr val="tx1">
                    <a:lumMod val="65000"/>
                    <a:lumOff val="35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fr-FR" dirty="0"/>
              </a:p>
            </p:txBody>
          </p:sp>
          <p:sp>
            <p:nvSpPr>
              <p:cNvPr id="43" name="Ellipse 42"/>
              <p:cNvSpPr/>
              <p:nvPr/>
            </p:nvSpPr>
            <p:spPr>
              <a:xfrm>
                <a:off x="1758423" y="4596177"/>
                <a:ext cx="936103" cy="539414"/>
              </a:xfrm>
              <a:prstGeom prst="ellipse">
                <a:avLst/>
              </a:prstGeom>
              <a:noFill/>
              <a:ln w="28575">
                <a:solidFill>
                  <a:schemeClr val="tx1">
                    <a:lumMod val="65000"/>
                    <a:lumOff val="35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fr-FR" dirty="0"/>
              </a:p>
            </p:txBody>
          </p:sp>
        </p:grpSp>
        <p:sp>
          <p:nvSpPr>
            <p:cNvPr id="45" name="Ellipse 44"/>
            <p:cNvSpPr/>
            <p:nvPr/>
          </p:nvSpPr>
          <p:spPr>
            <a:xfrm>
              <a:off x="3830237" y="7402070"/>
              <a:ext cx="814490" cy="31459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rtlCol="0" anchor="ctr"/>
            <a:lstStyle/>
            <a:p>
              <a:pPr algn="ctr"/>
              <a:endParaRPr lang="fr-FR" dirty="0"/>
            </a:p>
          </p:txBody>
        </p:sp>
        <p:sp>
          <p:nvSpPr>
            <p:cNvPr id="46" name="Triangle isocèle 45"/>
            <p:cNvSpPr/>
            <p:nvPr/>
          </p:nvSpPr>
          <p:spPr>
            <a:xfrm>
              <a:off x="1184633" y="6348177"/>
              <a:ext cx="282778" cy="266602"/>
            </a:xfrm>
            <a:prstGeom prst="triangle">
              <a:avLst/>
            </a:prstGeom>
            <a:solidFill>
              <a:schemeClr val="tx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rtlCol="0" anchor="ctr"/>
            <a:lstStyle/>
            <a:p>
              <a:pPr algn="ctr"/>
              <a:endParaRPr lang="fr-FR" dirty="0"/>
            </a:p>
          </p:txBody>
        </p:sp>
      </p:grpSp>
      <p:sp>
        <p:nvSpPr>
          <p:cNvPr id="47" name="ZoneTexte 46"/>
          <p:cNvSpPr txBox="1"/>
          <p:nvPr/>
        </p:nvSpPr>
        <p:spPr>
          <a:xfrm rot="10800000" flipV="1">
            <a:off x="2232298" y="9235132"/>
            <a:ext cx="2599054" cy="295798"/>
          </a:xfrm>
          <a:prstGeom prst="rect">
            <a:avLst/>
          </a:prstGeom>
          <a:noFill/>
          <a:ln>
            <a:solidFill>
              <a:schemeClr val="tx1"/>
            </a:solidFill>
          </a:ln>
        </p:spPr>
        <p:txBody>
          <a:bodyPr wrap="square" lIns="100186" tIns="50093" rIns="100186" bIns="50093" rtlCol="0">
            <a:spAutoFit/>
          </a:bodyPr>
          <a:lstStyle/>
          <a:p>
            <a:r>
              <a:rPr lang="fr-FR" sz="1200" b="1" dirty="0" smtClean="0">
                <a:solidFill>
                  <a:srgbClr val="C00000"/>
                </a:solidFill>
              </a:rPr>
              <a:t>    Situation </a:t>
            </a:r>
            <a:r>
              <a:rPr lang="fr-FR" sz="1200" b="1" dirty="0">
                <a:solidFill>
                  <a:srgbClr val="C00000"/>
                </a:solidFill>
              </a:rPr>
              <a:t>de la ville de Blida </a:t>
            </a:r>
          </a:p>
        </p:txBody>
      </p:sp>
      <p:cxnSp>
        <p:nvCxnSpPr>
          <p:cNvPr id="30" name="Connecteur droit 29"/>
          <p:cNvCxnSpPr/>
          <p:nvPr/>
        </p:nvCxnSpPr>
        <p:spPr>
          <a:xfrm>
            <a:off x="593389" y="9667180"/>
            <a:ext cx="5887260" cy="1959"/>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8681133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rme en L 7"/>
          <p:cNvSpPr/>
          <p:nvPr/>
        </p:nvSpPr>
        <p:spPr>
          <a:xfrm rot="10800000" flipH="1" flipV="1">
            <a:off x="339350" y="9629837"/>
            <a:ext cx="596803" cy="829435"/>
          </a:xfrm>
          <a:prstGeom prst="corner">
            <a:avLst>
              <a:gd name="adj1" fmla="val 9240"/>
              <a:gd name="adj2" fmla="val 8631"/>
            </a:avLst>
          </a:prstGeom>
          <a:solidFill>
            <a:schemeClr val="tx1">
              <a:lumMod val="85000"/>
              <a:lumOff val="15000"/>
            </a:schemeClr>
          </a:solidFill>
          <a:ln w="12700">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
        <p:nvSpPr>
          <p:cNvPr id="4" name="Forme en L 3"/>
          <p:cNvSpPr/>
          <p:nvPr/>
        </p:nvSpPr>
        <p:spPr>
          <a:xfrm flipH="1" flipV="1">
            <a:off x="6199010" y="234131"/>
            <a:ext cx="693096" cy="829435"/>
          </a:xfrm>
          <a:prstGeom prst="corner">
            <a:avLst>
              <a:gd name="adj1" fmla="val 9240"/>
              <a:gd name="adj2" fmla="val 8631"/>
            </a:avLst>
          </a:prstGeom>
          <a:solidFill>
            <a:schemeClr val="tx1">
              <a:lumMod val="50000"/>
              <a:lumOff val="50000"/>
            </a:schemeClr>
          </a:solidFill>
          <a:ln w="12700">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
        <p:nvSpPr>
          <p:cNvPr id="9" name="Rectangle 8"/>
          <p:cNvSpPr/>
          <p:nvPr/>
        </p:nvSpPr>
        <p:spPr>
          <a:xfrm>
            <a:off x="353466" y="312715"/>
            <a:ext cx="6470186" cy="10083078"/>
          </a:xfrm>
          <a:prstGeom prst="rect">
            <a:avLst/>
          </a:prstGeom>
          <a:noFill/>
          <a:ln w="12700">
            <a:solidFill>
              <a:schemeClr val="tx1">
                <a:lumMod val="85000"/>
                <a:lumOff val="15000"/>
              </a:schemeClr>
            </a:solidFill>
          </a:ln>
        </p:spPr>
        <p:style>
          <a:lnRef idx="2">
            <a:schemeClr val="dk1"/>
          </a:lnRef>
          <a:fillRef idx="1">
            <a:schemeClr val="lt1"/>
          </a:fillRef>
          <a:effectRef idx="0">
            <a:schemeClr val="dk1"/>
          </a:effectRef>
          <a:fontRef idx="minor">
            <a:schemeClr val="dk1"/>
          </a:fontRef>
        </p:style>
        <p:txBody>
          <a:bodyPr lIns="87813" tIns="43906" rIns="87813" bIns="43906" rtlCol="0" anchor="ctr"/>
          <a:lstStyle/>
          <a:p>
            <a:pPr algn="ctr"/>
            <a:endParaRPr lang="ru-RU"/>
          </a:p>
        </p:txBody>
      </p:sp>
      <p:sp>
        <p:nvSpPr>
          <p:cNvPr id="17" name="Rectangle 16"/>
          <p:cNvSpPr/>
          <p:nvPr/>
        </p:nvSpPr>
        <p:spPr>
          <a:xfrm>
            <a:off x="353466" y="306201"/>
            <a:ext cx="6470186" cy="432410"/>
          </a:xfrm>
          <a:prstGeom prst="rect">
            <a:avLst/>
          </a:prstGeom>
          <a:solidFill>
            <a:schemeClr val="accent4">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87813" tIns="43906" rIns="87813" bIns="43906" rtlCol="0" anchor="ctr"/>
          <a:lstStyle/>
          <a:p>
            <a:pPr algn="ctr"/>
            <a:endParaRPr lang="fr-FR"/>
          </a:p>
        </p:txBody>
      </p:sp>
      <p:sp>
        <p:nvSpPr>
          <p:cNvPr id="18" name="Rectangle 17"/>
          <p:cNvSpPr/>
          <p:nvPr/>
        </p:nvSpPr>
        <p:spPr>
          <a:xfrm>
            <a:off x="453839" y="368969"/>
            <a:ext cx="5498223" cy="330645"/>
          </a:xfrm>
          <a:prstGeom prst="rect">
            <a:avLst/>
          </a:prstGeom>
        </p:spPr>
        <p:txBody>
          <a:bodyPr wrap="square" lIns="87813" tIns="43906" rIns="87813" bIns="43906">
            <a:spAutoFit/>
          </a:bodyPr>
          <a:lstStyle/>
          <a:p>
            <a:r>
              <a:rPr lang="fr-FR" sz="1500" dirty="0">
                <a:solidFill>
                  <a:schemeClr val="tx1">
                    <a:lumMod val="50000"/>
                    <a:lumOff val="50000"/>
                  </a:schemeClr>
                </a:solidFill>
                <a:latin typeface="Arial" pitchFamily="34" charset="0"/>
                <a:cs typeface="Arial" pitchFamily="34" charset="0"/>
              </a:rPr>
              <a:t> I-</a:t>
            </a:r>
            <a:r>
              <a:rPr lang="fr-FR" sz="1500" b="1" dirty="0">
                <a:solidFill>
                  <a:schemeClr val="accent1"/>
                </a:solidFill>
                <a:latin typeface="Arial" pitchFamily="34" charset="0"/>
                <a:cs typeface="Arial" pitchFamily="34" charset="0"/>
              </a:rPr>
              <a:t>APPROCHE URBAINE </a:t>
            </a:r>
            <a:endParaRPr lang="fr-FR" sz="1500" dirty="0"/>
          </a:p>
        </p:txBody>
      </p:sp>
      <p:cxnSp>
        <p:nvCxnSpPr>
          <p:cNvPr id="20" name="Connecteur droit 19"/>
          <p:cNvCxnSpPr/>
          <p:nvPr/>
        </p:nvCxnSpPr>
        <p:spPr>
          <a:xfrm>
            <a:off x="353466" y="738192"/>
            <a:ext cx="6470186" cy="1"/>
          </a:xfrm>
          <a:prstGeom prst="line">
            <a:avLst/>
          </a:prstGeom>
          <a:ln>
            <a:solidFill>
              <a:srgbClr val="8A0000"/>
            </a:solidFill>
          </a:ln>
        </p:spPr>
        <p:style>
          <a:lnRef idx="1">
            <a:schemeClr val="accent1"/>
          </a:lnRef>
          <a:fillRef idx="0">
            <a:schemeClr val="accent1"/>
          </a:fillRef>
          <a:effectRef idx="0">
            <a:schemeClr val="accent1"/>
          </a:effectRef>
          <a:fontRef idx="minor">
            <a:schemeClr val="tx1"/>
          </a:fontRef>
        </p:style>
      </p:cxnSp>
      <p:sp>
        <p:nvSpPr>
          <p:cNvPr id="35" name="Espace réservé du numéro de diapositive 19"/>
          <p:cNvSpPr>
            <a:spLocks noGrp="1"/>
          </p:cNvSpPr>
          <p:nvPr>
            <p:ph type="sldNum" sz="quarter" idx="12"/>
          </p:nvPr>
        </p:nvSpPr>
        <p:spPr>
          <a:xfrm>
            <a:off x="5863463" y="9811196"/>
            <a:ext cx="402916" cy="464502"/>
          </a:xfrm>
          <a:ln>
            <a:noFill/>
          </a:ln>
        </p:spPr>
        <p:txBody>
          <a:bodyPr/>
          <a:lstStyle/>
          <a:p>
            <a:r>
              <a:rPr lang="fr-BE" dirty="0" smtClean="0">
                <a:solidFill>
                  <a:srgbClr val="8A0000"/>
                </a:solidFill>
              </a:rPr>
              <a:t>14</a:t>
            </a:r>
            <a:endParaRPr lang="fr-BE" dirty="0">
              <a:solidFill>
                <a:srgbClr val="8A0000"/>
              </a:solidFill>
            </a:endParaRPr>
          </a:p>
        </p:txBody>
      </p:sp>
      <p:sp>
        <p:nvSpPr>
          <p:cNvPr id="31" name="ZoneTexte 30"/>
          <p:cNvSpPr txBox="1"/>
          <p:nvPr/>
        </p:nvSpPr>
        <p:spPr>
          <a:xfrm>
            <a:off x="388707" y="1017976"/>
            <a:ext cx="3083731" cy="410272"/>
          </a:xfrm>
          <a:prstGeom prst="rect">
            <a:avLst/>
          </a:prstGeom>
          <a:noFill/>
        </p:spPr>
        <p:txBody>
          <a:bodyPr wrap="square" lIns="87813" tIns="43906" rIns="87813" bIns="43906" rtlCol="0">
            <a:spAutoFit/>
          </a:bodyPr>
          <a:lstStyle/>
          <a:p>
            <a:endParaRPr lang="fr-FR" dirty="0"/>
          </a:p>
        </p:txBody>
      </p:sp>
      <p:sp>
        <p:nvSpPr>
          <p:cNvPr id="24" name="ZoneTexte 23"/>
          <p:cNvSpPr txBox="1"/>
          <p:nvPr/>
        </p:nvSpPr>
        <p:spPr>
          <a:xfrm>
            <a:off x="1266103" y="810199"/>
            <a:ext cx="4460895" cy="423203"/>
          </a:xfrm>
          <a:prstGeom prst="rect">
            <a:avLst/>
          </a:prstGeom>
          <a:noFill/>
        </p:spPr>
        <p:txBody>
          <a:bodyPr wrap="square" lIns="100186" tIns="50093" rIns="100186" bIns="50093" rtlCol="0">
            <a:spAutoFit/>
          </a:bodyPr>
          <a:lstStyle/>
          <a:p>
            <a:r>
              <a:rPr lang="fr-FR" b="1" dirty="0" smtClean="0">
                <a:solidFill>
                  <a:schemeClr val="tx1">
                    <a:lumMod val="65000"/>
                    <a:lumOff val="35000"/>
                  </a:schemeClr>
                </a:solidFill>
              </a:rPr>
              <a:t>2- PRÉSENTATION DE LA VILLE DE BLIDA </a:t>
            </a:r>
            <a:endParaRPr lang="fr-FR" sz="1700" b="1" dirty="0">
              <a:solidFill>
                <a:schemeClr val="tx1">
                  <a:lumMod val="65000"/>
                  <a:lumOff val="35000"/>
                </a:schemeClr>
              </a:solidFill>
            </a:endParaRPr>
          </a:p>
        </p:txBody>
      </p:sp>
      <p:sp>
        <p:nvSpPr>
          <p:cNvPr id="25" name="ZoneTexte 24"/>
          <p:cNvSpPr txBox="1"/>
          <p:nvPr/>
        </p:nvSpPr>
        <p:spPr>
          <a:xfrm>
            <a:off x="288083" y="1774789"/>
            <a:ext cx="3083731" cy="423203"/>
          </a:xfrm>
          <a:prstGeom prst="rect">
            <a:avLst/>
          </a:prstGeom>
          <a:noFill/>
        </p:spPr>
        <p:txBody>
          <a:bodyPr wrap="square" lIns="100186" tIns="50093" rIns="100186" bIns="50093" rtlCol="0">
            <a:spAutoFit/>
          </a:bodyPr>
          <a:lstStyle/>
          <a:p>
            <a:endParaRPr lang="fr-FR" dirty="0"/>
          </a:p>
        </p:txBody>
      </p:sp>
      <p:sp>
        <p:nvSpPr>
          <p:cNvPr id="55" name="ZoneTexte 54"/>
          <p:cNvSpPr txBox="1"/>
          <p:nvPr/>
        </p:nvSpPr>
        <p:spPr>
          <a:xfrm rot="10800000" flipV="1">
            <a:off x="1336068" y="9149461"/>
            <a:ext cx="4408891" cy="295798"/>
          </a:xfrm>
          <a:prstGeom prst="rect">
            <a:avLst/>
          </a:prstGeom>
          <a:noFill/>
          <a:ln>
            <a:solidFill>
              <a:schemeClr val="tx1"/>
            </a:solidFill>
          </a:ln>
        </p:spPr>
        <p:txBody>
          <a:bodyPr wrap="square" lIns="100186" tIns="50093" rIns="100186" bIns="50093" rtlCol="0">
            <a:spAutoFit/>
          </a:bodyPr>
          <a:lstStyle/>
          <a:p>
            <a:r>
              <a:rPr lang="fr-FR" sz="1200" dirty="0">
                <a:solidFill>
                  <a:srgbClr val="C00000"/>
                </a:solidFill>
              </a:rPr>
              <a:t>CARTE DE POTENTIALITÉ GÉOLOGIQUE DE LA VILLE DE BLIDA </a:t>
            </a:r>
          </a:p>
        </p:txBody>
      </p:sp>
      <p:sp>
        <p:nvSpPr>
          <p:cNvPr id="56" name="ZoneTexte 55"/>
          <p:cNvSpPr txBox="1"/>
          <p:nvPr/>
        </p:nvSpPr>
        <p:spPr>
          <a:xfrm>
            <a:off x="439576" y="1527423"/>
            <a:ext cx="3296657" cy="311724"/>
          </a:xfrm>
          <a:prstGeom prst="rect">
            <a:avLst/>
          </a:prstGeom>
          <a:noFill/>
        </p:spPr>
        <p:txBody>
          <a:bodyPr wrap="square" lIns="100186" tIns="50093" rIns="100186" bIns="50093" rtlCol="0">
            <a:spAutoFit/>
          </a:bodyPr>
          <a:lstStyle/>
          <a:p>
            <a:r>
              <a:rPr lang="fr-FR" sz="1300" b="1" dirty="0">
                <a:solidFill>
                  <a:srgbClr val="C00000"/>
                </a:solidFill>
                <a:latin typeface="Arial" pitchFamily="34" charset="0"/>
                <a:cs typeface="Arial" pitchFamily="34" charset="0"/>
              </a:rPr>
              <a:t>3-Limites  de la ville </a:t>
            </a:r>
            <a:r>
              <a:rPr lang="fr-FR" sz="1300" b="1" dirty="0">
                <a:latin typeface="Arial" pitchFamily="34" charset="0"/>
                <a:cs typeface="Arial" pitchFamily="34" charset="0"/>
              </a:rPr>
              <a:t>:</a:t>
            </a:r>
            <a:endParaRPr lang="fr-FR" sz="1300" dirty="0">
              <a:latin typeface="Arial" pitchFamily="34" charset="0"/>
              <a:cs typeface="Arial" pitchFamily="34" charset="0"/>
            </a:endParaRPr>
          </a:p>
        </p:txBody>
      </p:sp>
      <p:sp>
        <p:nvSpPr>
          <p:cNvPr id="57" name="ZoneTexte 56"/>
          <p:cNvSpPr txBox="1"/>
          <p:nvPr/>
        </p:nvSpPr>
        <p:spPr>
          <a:xfrm>
            <a:off x="502404" y="2028435"/>
            <a:ext cx="3093243" cy="1904275"/>
          </a:xfrm>
          <a:prstGeom prst="rect">
            <a:avLst/>
          </a:prstGeom>
          <a:noFill/>
        </p:spPr>
        <p:txBody>
          <a:bodyPr wrap="square" lIns="100186" tIns="50093" rIns="100186" bIns="50093" rtlCol="0">
            <a:spAutoFit/>
          </a:bodyPr>
          <a:lstStyle/>
          <a:p>
            <a:r>
              <a:rPr lang="fr-FR" sz="1200" dirty="0">
                <a:solidFill>
                  <a:schemeClr val="tx1">
                    <a:lumMod val="65000"/>
                    <a:lumOff val="35000"/>
                  </a:schemeClr>
                </a:solidFill>
                <a:latin typeface="Arial" pitchFamily="34" charset="0"/>
                <a:ea typeface="Calibri"/>
                <a:cs typeface="Arial" pitchFamily="34" charset="0"/>
              </a:rPr>
              <a:t>-La wilaya de </a:t>
            </a:r>
            <a:r>
              <a:rPr lang="fr-FR" sz="1200" dirty="0" smtClean="0">
                <a:solidFill>
                  <a:schemeClr val="tx1">
                    <a:lumMod val="65000"/>
                    <a:lumOff val="35000"/>
                  </a:schemeClr>
                </a:solidFill>
                <a:latin typeface="Arial" pitchFamily="34" charset="0"/>
                <a:ea typeface="Calibri"/>
                <a:cs typeface="Arial" pitchFamily="34" charset="0"/>
              </a:rPr>
              <a:t>Blida, </a:t>
            </a:r>
            <a:r>
              <a:rPr lang="fr-FR" sz="1200" dirty="0">
                <a:solidFill>
                  <a:schemeClr val="tx1">
                    <a:lumMod val="65000"/>
                    <a:lumOff val="35000"/>
                  </a:schemeClr>
                </a:solidFill>
                <a:latin typeface="Arial" pitchFamily="34" charset="0"/>
                <a:ea typeface="Calibri"/>
                <a:cs typeface="Arial" pitchFamily="34" charset="0"/>
              </a:rPr>
              <a:t>qui s’étend sur une superficie de 5737 HA ,se situe dans la partie Nord du pays .</a:t>
            </a:r>
            <a:r>
              <a:rPr lang="fr-FR" sz="1200" dirty="0">
                <a:solidFill>
                  <a:schemeClr val="tx1">
                    <a:lumMod val="65000"/>
                    <a:lumOff val="35000"/>
                  </a:schemeClr>
                </a:solidFill>
                <a:latin typeface="Arial" pitchFamily="34" charset="0"/>
                <a:cs typeface="Arial" pitchFamily="34" charset="0"/>
              </a:rPr>
              <a:t> </a:t>
            </a:r>
            <a:r>
              <a:rPr lang="fr-FR" sz="1200" dirty="0" smtClean="0">
                <a:solidFill>
                  <a:schemeClr val="tx1">
                    <a:lumMod val="65000"/>
                    <a:lumOff val="35000"/>
                  </a:schemeClr>
                </a:solidFill>
                <a:latin typeface="Arial" pitchFamily="34" charset="0"/>
                <a:cs typeface="Arial" pitchFamily="34" charset="0"/>
              </a:rPr>
              <a:t>Dans </a:t>
            </a:r>
            <a:r>
              <a:rPr lang="fr-FR" sz="1200" dirty="0">
                <a:solidFill>
                  <a:schemeClr val="tx1">
                    <a:lumMod val="65000"/>
                    <a:lumOff val="35000"/>
                  </a:schemeClr>
                </a:solidFill>
                <a:latin typeface="Arial" pitchFamily="34" charset="0"/>
                <a:cs typeface="Arial" pitchFamily="34" charset="0"/>
              </a:rPr>
              <a:t>la zone géographique du Tell central. Elle est limitée au Nord par la plaine de la Mitidja , la wilaya d'Alger ,  Tipaza et Boumerdas , à l’Est par la wilaya de Bouira à l’Ouest par la wilaya de  Ain-Defla .</a:t>
            </a:r>
          </a:p>
          <a:p>
            <a:endParaRPr lang="fr-FR" sz="1700" dirty="0">
              <a:latin typeface="Arial" pitchFamily="34" charset="0"/>
              <a:cs typeface="Arial" pitchFamily="34" charset="0"/>
            </a:endParaRPr>
          </a:p>
        </p:txBody>
      </p:sp>
      <p:pic>
        <p:nvPicPr>
          <p:cNvPr id="59" name="Picture 5" descr="Img00300"/>
          <p:cNvPicPr/>
          <p:nvPr/>
        </p:nvPicPr>
        <p:blipFill>
          <a:blip r:embed="rId3" cstate="print">
            <a:lum contrast="66000"/>
            <a:extLst>
              <a:ext uri="{28A0092B-C50C-407E-A947-70E740481C1C}">
                <a14:useLocalDpi xmlns="" xmlns:a14="http://schemas.microsoft.com/office/drawing/2010/main" val="0"/>
              </a:ext>
            </a:extLst>
          </a:blip>
          <a:srcRect/>
          <a:stretch>
            <a:fillRect/>
          </a:stretch>
        </p:blipFill>
        <p:spPr bwMode="auto">
          <a:xfrm>
            <a:off x="3600450" y="1818308"/>
            <a:ext cx="2879950" cy="200951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p:spPr>
      </p:pic>
      <p:sp>
        <p:nvSpPr>
          <p:cNvPr id="61" name="Triangle isocèle 60"/>
          <p:cNvSpPr/>
          <p:nvPr/>
        </p:nvSpPr>
        <p:spPr>
          <a:xfrm>
            <a:off x="3588559" y="1886402"/>
            <a:ext cx="270223" cy="199975"/>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dirty="0"/>
          </a:p>
        </p:txBody>
      </p:sp>
      <p:sp>
        <p:nvSpPr>
          <p:cNvPr id="62" name="ZoneTexte 61"/>
          <p:cNvSpPr txBox="1"/>
          <p:nvPr/>
        </p:nvSpPr>
        <p:spPr>
          <a:xfrm rot="10800000" flipV="1">
            <a:off x="3581844" y="3898772"/>
            <a:ext cx="2898555" cy="295800"/>
          </a:xfrm>
          <a:prstGeom prst="rect">
            <a:avLst/>
          </a:prstGeom>
          <a:noFill/>
          <a:ln>
            <a:solidFill>
              <a:schemeClr val="tx1"/>
            </a:solidFill>
          </a:ln>
        </p:spPr>
        <p:txBody>
          <a:bodyPr wrap="square" lIns="100186" tIns="50093" rIns="100186" bIns="50093" rtlCol="0">
            <a:spAutoFit/>
          </a:bodyPr>
          <a:lstStyle/>
          <a:p>
            <a:r>
              <a:rPr lang="fr-FR" sz="1200" dirty="0">
                <a:solidFill>
                  <a:srgbClr val="C00000"/>
                </a:solidFill>
              </a:rPr>
              <a:t>CARTE DE LIMITE DE LA VILLE DE BLIDA </a:t>
            </a:r>
          </a:p>
        </p:txBody>
      </p:sp>
      <p:sp>
        <p:nvSpPr>
          <p:cNvPr id="63" name="ZoneTexte 62"/>
          <p:cNvSpPr txBox="1"/>
          <p:nvPr/>
        </p:nvSpPr>
        <p:spPr>
          <a:xfrm>
            <a:off x="489385" y="4032104"/>
            <a:ext cx="3826698" cy="550607"/>
          </a:xfrm>
          <a:prstGeom prst="rect">
            <a:avLst/>
          </a:prstGeom>
          <a:noFill/>
        </p:spPr>
        <p:txBody>
          <a:bodyPr wrap="square" lIns="100186" tIns="50093" rIns="100186" bIns="50093" rtlCol="0">
            <a:spAutoFit/>
          </a:bodyPr>
          <a:lstStyle/>
          <a:p>
            <a:r>
              <a:rPr lang="fr-FR" sz="1300" b="1" dirty="0">
                <a:solidFill>
                  <a:srgbClr val="C00000"/>
                </a:solidFill>
                <a:latin typeface="Arial" pitchFamily="34" charset="0"/>
                <a:cs typeface="Arial" pitchFamily="34" charset="0"/>
              </a:rPr>
              <a:t>4-Potentialité géologique :</a:t>
            </a:r>
            <a:endParaRPr lang="fr-FR" sz="1300" dirty="0">
              <a:solidFill>
                <a:srgbClr val="C00000"/>
              </a:solidFill>
              <a:latin typeface="Arial" pitchFamily="34" charset="0"/>
              <a:cs typeface="Arial" pitchFamily="34" charset="0"/>
            </a:endParaRPr>
          </a:p>
          <a:p>
            <a:r>
              <a:rPr lang="fr-FR" sz="1500" b="1" dirty="0">
                <a:solidFill>
                  <a:schemeClr val="tx1">
                    <a:lumMod val="65000"/>
                    <a:lumOff val="35000"/>
                  </a:schemeClr>
                </a:solidFill>
                <a:latin typeface="Arial" pitchFamily="34" charset="0"/>
                <a:cs typeface="Arial" pitchFamily="34" charset="0"/>
              </a:rPr>
              <a:t>  </a:t>
            </a:r>
            <a:endParaRPr lang="fr-FR" sz="1500" dirty="0">
              <a:latin typeface="Arial" pitchFamily="34" charset="0"/>
              <a:cs typeface="Arial" pitchFamily="34" charset="0"/>
            </a:endParaRPr>
          </a:p>
        </p:txBody>
      </p:sp>
      <p:sp>
        <p:nvSpPr>
          <p:cNvPr id="64" name="Rectangle 63"/>
          <p:cNvSpPr/>
          <p:nvPr/>
        </p:nvSpPr>
        <p:spPr>
          <a:xfrm>
            <a:off x="513150" y="4464152"/>
            <a:ext cx="6099612" cy="1060223"/>
          </a:xfrm>
          <a:prstGeom prst="rect">
            <a:avLst/>
          </a:prstGeom>
        </p:spPr>
        <p:txBody>
          <a:bodyPr wrap="square" lIns="100186" tIns="50093" rIns="100186" bIns="50093">
            <a:spAutoFit/>
          </a:bodyPr>
          <a:lstStyle/>
          <a:p>
            <a:r>
              <a:rPr lang="fr-FR" sz="120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a:t>
            </a:r>
            <a:r>
              <a:rPr lang="fr-FR" sz="1200" dirty="0">
                <a:solidFill>
                  <a:schemeClr val="tx1">
                    <a:lumMod val="65000"/>
                    <a:lumOff val="35000"/>
                  </a:schemeClr>
                </a:solidFill>
                <a:latin typeface="Arial" pitchFamily="34" charset="0"/>
                <a:cs typeface="Arial" pitchFamily="34" charset="0"/>
              </a:rPr>
              <a:t> Le territoire communal de la ville de Blida </a:t>
            </a:r>
            <a:r>
              <a:rPr lang="fr-FR" sz="1200" dirty="0">
                <a:solidFill>
                  <a:srgbClr val="002060"/>
                </a:solidFill>
                <a:latin typeface="Arial" pitchFamily="34" charset="0"/>
                <a:cs typeface="Arial" pitchFamily="34" charset="0"/>
              </a:rPr>
              <a:t>chevauche  entre trois milieux Naturels :</a:t>
            </a:r>
          </a:p>
          <a:p>
            <a:pPr lvl="0"/>
            <a:r>
              <a:rPr lang="fr-FR" sz="1200" b="1" dirty="0">
                <a:solidFill>
                  <a:srgbClr val="002060"/>
                </a:solidFill>
                <a:latin typeface="Arial" pitchFamily="34" charset="0"/>
                <a:cs typeface="Arial" pitchFamily="34" charset="0"/>
              </a:rPr>
              <a:t>1-La plaine de Mitidja : </a:t>
            </a:r>
            <a:r>
              <a:rPr lang="fr-FR" sz="1200" dirty="0">
                <a:solidFill>
                  <a:schemeClr val="tx1">
                    <a:lumMod val="65000"/>
                    <a:lumOff val="35000"/>
                  </a:schemeClr>
                </a:solidFill>
                <a:latin typeface="Arial" pitchFamily="34" charset="0"/>
                <a:cs typeface="Arial" pitchFamily="34" charset="0"/>
              </a:rPr>
              <a:t>qui s’étend d’Ouest en Est ,c’est une zone agricole très </a:t>
            </a:r>
            <a:r>
              <a:rPr lang="fr-FR" sz="1200" dirty="0" smtClean="0">
                <a:solidFill>
                  <a:schemeClr val="tx1">
                    <a:lumMod val="65000"/>
                    <a:lumOff val="35000"/>
                  </a:schemeClr>
                </a:solidFill>
                <a:latin typeface="Arial" pitchFamily="34" charset="0"/>
                <a:cs typeface="Arial" pitchFamily="34" charset="0"/>
              </a:rPr>
              <a:t>riche, </a:t>
            </a:r>
            <a:r>
              <a:rPr lang="fr-FR" sz="1200" dirty="0">
                <a:solidFill>
                  <a:schemeClr val="tx1">
                    <a:lumMod val="65000"/>
                    <a:lumOff val="35000"/>
                  </a:schemeClr>
                </a:solidFill>
                <a:latin typeface="Arial" pitchFamily="34" charset="0"/>
                <a:cs typeface="Arial" pitchFamily="34" charset="0"/>
              </a:rPr>
              <a:t>on y trouve des vergers , apiculture, agrumes et arbres fruitiers .</a:t>
            </a:r>
          </a:p>
          <a:p>
            <a:r>
              <a:rPr lang="fr-FR" sz="1200" b="1" dirty="0">
                <a:solidFill>
                  <a:srgbClr val="002060"/>
                </a:solidFill>
                <a:latin typeface="Arial" pitchFamily="34" charset="0"/>
                <a:cs typeface="Arial" pitchFamily="34" charset="0"/>
              </a:rPr>
              <a:t>2-La montagne de Chréa </a:t>
            </a:r>
            <a:r>
              <a:rPr lang="fr-FR" sz="1200" u="sng" dirty="0">
                <a:solidFill>
                  <a:srgbClr val="002060"/>
                </a:solidFill>
                <a:latin typeface="Arial" pitchFamily="34" charset="0"/>
                <a:cs typeface="Arial" pitchFamily="34" charset="0"/>
              </a:rPr>
              <a:t>: </a:t>
            </a:r>
            <a:r>
              <a:rPr lang="fr-FR" sz="1200" dirty="0">
                <a:solidFill>
                  <a:schemeClr val="tx1">
                    <a:lumMod val="65000"/>
                    <a:lumOff val="35000"/>
                  </a:schemeClr>
                </a:solidFill>
                <a:latin typeface="Arial" pitchFamily="34" charset="0"/>
                <a:cs typeface="Arial" pitchFamily="34" charset="0"/>
              </a:rPr>
              <a:t>Les forets de cèdre s’étendent sur toute la montagne </a:t>
            </a:r>
            <a:endParaRPr lang="fr-FR" sz="1200" u="sng" dirty="0">
              <a:solidFill>
                <a:schemeClr val="tx1">
                  <a:lumMod val="65000"/>
                  <a:lumOff val="35000"/>
                </a:schemeClr>
              </a:solidFill>
              <a:latin typeface="Arial" pitchFamily="34" charset="0"/>
              <a:cs typeface="Arial" pitchFamily="34" charset="0"/>
            </a:endParaRPr>
          </a:p>
          <a:p>
            <a:pPr lvl="0"/>
            <a:r>
              <a:rPr lang="fr-FR" sz="1200" b="1" dirty="0">
                <a:solidFill>
                  <a:srgbClr val="002060"/>
                </a:solidFill>
                <a:latin typeface="Arial" pitchFamily="34" charset="0"/>
                <a:cs typeface="Arial" pitchFamily="34" charset="0"/>
              </a:rPr>
              <a:t>3-Le piémont de l’Atlas Blidéen </a:t>
            </a:r>
          </a:p>
        </p:txBody>
      </p:sp>
      <p:pic>
        <p:nvPicPr>
          <p:cNvPr id="65" name="Image 64" descr="C:\Users\hp\AppData\Local\Microsoft\Windows\Temporary Internet Files\Content.Word\Suivi-des-irrigations-dans-une-exploitation-agricole-de-la-mitidja-ouest-commune-de-mouzaia10.png"/>
          <p:cNvPicPr/>
          <p:nvPr/>
        </p:nvPicPr>
        <p:blipFill>
          <a:blip r:embed="rId4"/>
          <a:srcRect/>
          <a:stretch>
            <a:fillRect/>
          </a:stretch>
        </p:blipFill>
        <p:spPr bwMode="auto">
          <a:xfrm>
            <a:off x="536350" y="5796112"/>
            <a:ext cx="6090988" cy="324888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28" name="Connecteur droit 27"/>
          <p:cNvCxnSpPr/>
          <p:nvPr/>
        </p:nvCxnSpPr>
        <p:spPr>
          <a:xfrm>
            <a:off x="6960682" y="3834533"/>
            <a:ext cx="0" cy="6565039"/>
          </a:xfrm>
          <a:prstGeom prst="line">
            <a:avLst/>
          </a:prstGeom>
          <a:ln w="127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29" name="Chevron 28"/>
          <p:cNvSpPr/>
          <p:nvPr/>
        </p:nvSpPr>
        <p:spPr>
          <a:xfrm>
            <a:off x="6343502" y="9811196"/>
            <a:ext cx="334257" cy="429338"/>
          </a:xfrm>
          <a:prstGeom prst="chevron">
            <a:avLst/>
          </a:prstGeom>
          <a:solidFill>
            <a:schemeClr val="accent6">
              <a:lumMod val="5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87813" tIns="43906" rIns="87813" bIns="43906" rtlCol="0" anchor="ctr"/>
          <a:lstStyle/>
          <a:p>
            <a:pPr algn="ctr"/>
            <a:endParaRPr lang="fr-FR">
              <a:solidFill>
                <a:schemeClr val="tx1"/>
              </a:solidFill>
            </a:endParaRPr>
          </a:p>
        </p:txBody>
      </p:sp>
      <p:cxnSp>
        <p:nvCxnSpPr>
          <p:cNvPr id="30" name="Connecteur droit 29"/>
          <p:cNvCxnSpPr/>
          <p:nvPr/>
        </p:nvCxnSpPr>
        <p:spPr>
          <a:xfrm>
            <a:off x="593389" y="9667180"/>
            <a:ext cx="5887260" cy="1959"/>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6823650" y="3834535"/>
            <a:ext cx="97152" cy="6561260"/>
          </a:xfrm>
          <a:prstGeom prst="rect">
            <a:avLst/>
          </a:prstGeom>
          <a:solidFill>
            <a:schemeClr val="accent6">
              <a:lumMod val="75000"/>
            </a:schemeClr>
          </a:solidFill>
          <a:ln w="12700">
            <a:solidFill>
              <a:schemeClr val="accent6">
                <a:lumMod val="75000"/>
              </a:schemeClr>
            </a:solidFill>
          </a:ln>
        </p:spPr>
        <p:style>
          <a:lnRef idx="2">
            <a:schemeClr val="accent2"/>
          </a:lnRef>
          <a:fillRef idx="1">
            <a:schemeClr val="lt1"/>
          </a:fillRef>
          <a:effectRef idx="0">
            <a:schemeClr val="accent2"/>
          </a:effectRef>
          <a:fontRef idx="minor">
            <a:schemeClr val="dk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Tree>
    <p:extLst>
      <p:ext uri="{BB962C8B-B14F-4D97-AF65-F5344CB8AC3E}">
        <p14:creationId xmlns="" xmlns:p14="http://schemas.microsoft.com/office/powerpoint/2010/main" val="26747167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rme en L 7"/>
          <p:cNvSpPr/>
          <p:nvPr/>
        </p:nvSpPr>
        <p:spPr>
          <a:xfrm rot="10800000" flipH="1" flipV="1">
            <a:off x="339350" y="9629837"/>
            <a:ext cx="596803" cy="829435"/>
          </a:xfrm>
          <a:prstGeom prst="corner">
            <a:avLst>
              <a:gd name="adj1" fmla="val 9240"/>
              <a:gd name="adj2" fmla="val 8631"/>
            </a:avLst>
          </a:prstGeom>
          <a:solidFill>
            <a:schemeClr val="tx1">
              <a:lumMod val="85000"/>
              <a:lumOff val="15000"/>
            </a:schemeClr>
          </a:solidFill>
          <a:ln w="12700">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
        <p:nvSpPr>
          <p:cNvPr id="4" name="Forme en L 3"/>
          <p:cNvSpPr/>
          <p:nvPr/>
        </p:nvSpPr>
        <p:spPr>
          <a:xfrm flipH="1" flipV="1">
            <a:off x="6199010" y="234131"/>
            <a:ext cx="693096" cy="829435"/>
          </a:xfrm>
          <a:prstGeom prst="corner">
            <a:avLst>
              <a:gd name="adj1" fmla="val 9240"/>
              <a:gd name="adj2" fmla="val 8631"/>
            </a:avLst>
          </a:prstGeom>
          <a:solidFill>
            <a:schemeClr val="tx1">
              <a:lumMod val="50000"/>
              <a:lumOff val="50000"/>
            </a:schemeClr>
          </a:solidFill>
          <a:ln w="12700">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
        <p:nvSpPr>
          <p:cNvPr id="9" name="Rectangle 8"/>
          <p:cNvSpPr/>
          <p:nvPr/>
        </p:nvSpPr>
        <p:spPr>
          <a:xfrm>
            <a:off x="353466" y="312715"/>
            <a:ext cx="6470186" cy="10083078"/>
          </a:xfrm>
          <a:prstGeom prst="rect">
            <a:avLst/>
          </a:prstGeom>
          <a:noFill/>
          <a:ln w="12700">
            <a:solidFill>
              <a:schemeClr val="tx1">
                <a:lumMod val="85000"/>
                <a:lumOff val="15000"/>
              </a:schemeClr>
            </a:solidFill>
          </a:ln>
        </p:spPr>
        <p:style>
          <a:lnRef idx="2">
            <a:schemeClr val="dk1"/>
          </a:lnRef>
          <a:fillRef idx="1">
            <a:schemeClr val="lt1"/>
          </a:fillRef>
          <a:effectRef idx="0">
            <a:schemeClr val="dk1"/>
          </a:effectRef>
          <a:fontRef idx="minor">
            <a:schemeClr val="dk1"/>
          </a:fontRef>
        </p:style>
        <p:txBody>
          <a:bodyPr lIns="87813" tIns="43906" rIns="87813" bIns="43906" rtlCol="0" anchor="ctr"/>
          <a:lstStyle/>
          <a:p>
            <a:pPr algn="ctr"/>
            <a:endParaRPr lang="ru-RU"/>
          </a:p>
        </p:txBody>
      </p:sp>
      <p:sp>
        <p:nvSpPr>
          <p:cNvPr id="17" name="Rectangle 16"/>
          <p:cNvSpPr/>
          <p:nvPr/>
        </p:nvSpPr>
        <p:spPr>
          <a:xfrm>
            <a:off x="353466" y="306201"/>
            <a:ext cx="6470186" cy="432410"/>
          </a:xfrm>
          <a:prstGeom prst="rect">
            <a:avLst/>
          </a:prstGeom>
          <a:solidFill>
            <a:schemeClr val="accent4">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87813" tIns="43906" rIns="87813" bIns="43906" rtlCol="0" anchor="ctr"/>
          <a:lstStyle/>
          <a:p>
            <a:pPr algn="ctr"/>
            <a:endParaRPr lang="fr-FR"/>
          </a:p>
        </p:txBody>
      </p:sp>
      <p:sp>
        <p:nvSpPr>
          <p:cNvPr id="18" name="Rectangle 17"/>
          <p:cNvSpPr/>
          <p:nvPr/>
        </p:nvSpPr>
        <p:spPr>
          <a:xfrm>
            <a:off x="453839" y="368969"/>
            <a:ext cx="5498223" cy="330645"/>
          </a:xfrm>
          <a:prstGeom prst="rect">
            <a:avLst/>
          </a:prstGeom>
        </p:spPr>
        <p:txBody>
          <a:bodyPr wrap="square" lIns="87813" tIns="43906" rIns="87813" bIns="43906">
            <a:spAutoFit/>
          </a:bodyPr>
          <a:lstStyle/>
          <a:p>
            <a:r>
              <a:rPr lang="fr-FR" sz="1500" dirty="0">
                <a:solidFill>
                  <a:schemeClr val="tx1">
                    <a:lumMod val="50000"/>
                    <a:lumOff val="50000"/>
                  </a:schemeClr>
                </a:solidFill>
                <a:latin typeface="Arial" pitchFamily="34" charset="0"/>
                <a:cs typeface="Arial" pitchFamily="34" charset="0"/>
              </a:rPr>
              <a:t> I-</a:t>
            </a:r>
            <a:r>
              <a:rPr lang="fr-FR" sz="1500" b="1" dirty="0">
                <a:solidFill>
                  <a:schemeClr val="accent1"/>
                </a:solidFill>
                <a:latin typeface="Arial" pitchFamily="34" charset="0"/>
                <a:cs typeface="Arial" pitchFamily="34" charset="0"/>
              </a:rPr>
              <a:t>APPROCHE URBAINE </a:t>
            </a:r>
            <a:endParaRPr lang="fr-FR" sz="1500" dirty="0"/>
          </a:p>
        </p:txBody>
      </p:sp>
      <p:cxnSp>
        <p:nvCxnSpPr>
          <p:cNvPr id="20" name="Connecteur droit 19"/>
          <p:cNvCxnSpPr/>
          <p:nvPr/>
        </p:nvCxnSpPr>
        <p:spPr>
          <a:xfrm>
            <a:off x="353466" y="738192"/>
            <a:ext cx="6470186" cy="1"/>
          </a:xfrm>
          <a:prstGeom prst="line">
            <a:avLst/>
          </a:prstGeom>
          <a:ln>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
        <p:nvSpPr>
          <p:cNvPr id="35" name="Espace réservé du numéro de diapositive 19"/>
          <p:cNvSpPr>
            <a:spLocks noGrp="1"/>
          </p:cNvSpPr>
          <p:nvPr>
            <p:ph type="sldNum" sz="quarter" idx="12"/>
          </p:nvPr>
        </p:nvSpPr>
        <p:spPr>
          <a:xfrm>
            <a:off x="5863463" y="9811196"/>
            <a:ext cx="402916" cy="464502"/>
          </a:xfrm>
          <a:ln>
            <a:noFill/>
          </a:ln>
        </p:spPr>
        <p:txBody>
          <a:bodyPr/>
          <a:lstStyle/>
          <a:p>
            <a:r>
              <a:rPr lang="fr-BE" dirty="0" smtClean="0">
                <a:solidFill>
                  <a:srgbClr val="8A0000"/>
                </a:solidFill>
              </a:rPr>
              <a:t>15</a:t>
            </a:r>
            <a:endParaRPr lang="fr-BE" dirty="0">
              <a:solidFill>
                <a:srgbClr val="8A0000"/>
              </a:solidFill>
            </a:endParaRPr>
          </a:p>
        </p:txBody>
      </p:sp>
      <p:sp>
        <p:nvSpPr>
          <p:cNvPr id="31" name="ZoneTexte 30"/>
          <p:cNvSpPr txBox="1"/>
          <p:nvPr/>
        </p:nvSpPr>
        <p:spPr>
          <a:xfrm>
            <a:off x="388707" y="1017976"/>
            <a:ext cx="3083731" cy="410272"/>
          </a:xfrm>
          <a:prstGeom prst="rect">
            <a:avLst/>
          </a:prstGeom>
          <a:noFill/>
        </p:spPr>
        <p:txBody>
          <a:bodyPr wrap="square" lIns="87813" tIns="43906" rIns="87813" bIns="43906" rtlCol="0">
            <a:spAutoFit/>
          </a:bodyPr>
          <a:lstStyle/>
          <a:p>
            <a:endParaRPr lang="fr-FR" dirty="0"/>
          </a:p>
        </p:txBody>
      </p:sp>
      <p:sp>
        <p:nvSpPr>
          <p:cNvPr id="24" name="ZoneTexte 23"/>
          <p:cNvSpPr txBox="1"/>
          <p:nvPr/>
        </p:nvSpPr>
        <p:spPr>
          <a:xfrm>
            <a:off x="1266103" y="810199"/>
            <a:ext cx="4460895" cy="423203"/>
          </a:xfrm>
          <a:prstGeom prst="rect">
            <a:avLst/>
          </a:prstGeom>
          <a:noFill/>
        </p:spPr>
        <p:txBody>
          <a:bodyPr wrap="square" lIns="100186" tIns="50093" rIns="100186" bIns="50093" rtlCol="0">
            <a:spAutoFit/>
          </a:bodyPr>
          <a:lstStyle/>
          <a:p>
            <a:r>
              <a:rPr lang="fr-FR" b="1" dirty="0" smtClean="0">
                <a:solidFill>
                  <a:schemeClr val="tx1">
                    <a:lumMod val="65000"/>
                    <a:lumOff val="35000"/>
                  </a:schemeClr>
                </a:solidFill>
              </a:rPr>
              <a:t>2- PRÉSENTATION DE LA VILLE DE BLIDA </a:t>
            </a:r>
            <a:endParaRPr lang="fr-FR" sz="1700" b="1" dirty="0">
              <a:solidFill>
                <a:schemeClr val="tx1">
                  <a:lumMod val="65000"/>
                  <a:lumOff val="35000"/>
                </a:schemeClr>
              </a:solidFill>
            </a:endParaRPr>
          </a:p>
        </p:txBody>
      </p:sp>
      <p:sp>
        <p:nvSpPr>
          <p:cNvPr id="25" name="ZoneTexte 24"/>
          <p:cNvSpPr txBox="1"/>
          <p:nvPr/>
        </p:nvSpPr>
        <p:spPr>
          <a:xfrm>
            <a:off x="220880" y="1768487"/>
            <a:ext cx="3083731" cy="423203"/>
          </a:xfrm>
          <a:prstGeom prst="rect">
            <a:avLst/>
          </a:prstGeom>
          <a:noFill/>
        </p:spPr>
        <p:txBody>
          <a:bodyPr wrap="square" lIns="100186" tIns="50093" rIns="100186" bIns="50093" rtlCol="0">
            <a:spAutoFit/>
          </a:bodyPr>
          <a:lstStyle/>
          <a:p>
            <a:endParaRPr lang="fr-FR" dirty="0"/>
          </a:p>
        </p:txBody>
      </p:sp>
      <p:sp>
        <p:nvSpPr>
          <p:cNvPr id="27" name="ZoneTexte 26"/>
          <p:cNvSpPr txBox="1"/>
          <p:nvPr/>
        </p:nvSpPr>
        <p:spPr>
          <a:xfrm>
            <a:off x="273687" y="1415000"/>
            <a:ext cx="2933059" cy="423203"/>
          </a:xfrm>
          <a:prstGeom prst="rect">
            <a:avLst/>
          </a:prstGeom>
          <a:noFill/>
        </p:spPr>
        <p:txBody>
          <a:bodyPr wrap="square" lIns="100186" tIns="50093" rIns="100186" bIns="50093" rtlCol="0">
            <a:spAutoFit/>
          </a:bodyPr>
          <a:lstStyle/>
          <a:p>
            <a:endParaRPr lang="fr-FR" dirty="0"/>
          </a:p>
        </p:txBody>
      </p:sp>
      <p:sp>
        <p:nvSpPr>
          <p:cNvPr id="28" name="ZoneTexte 27"/>
          <p:cNvSpPr txBox="1"/>
          <p:nvPr/>
        </p:nvSpPr>
        <p:spPr>
          <a:xfrm>
            <a:off x="580171" y="1485199"/>
            <a:ext cx="3785866" cy="582458"/>
          </a:xfrm>
          <a:prstGeom prst="rect">
            <a:avLst/>
          </a:prstGeom>
          <a:noFill/>
        </p:spPr>
        <p:txBody>
          <a:bodyPr wrap="square" lIns="100186" tIns="50093" rIns="100186" bIns="50093" rtlCol="0">
            <a:spAutoFit/>
          </a:bodyPr>
          <a:lstStyle/>
          <a:p>
            <a:r>
              <a:rPr lang="fr-FR" sz="1500" b="1" dirty="0">
                <a:solidFill>
                  <a:srgbClr val="C00000"/>
                </a:solidFill>
                <a:latin typeface="Arial" pitchFamily="34" charset="0"/>
                <a:cs typeface="Arial" pitchFamily="34" charset="0"/>
              </a:rPr>
              <a:t>5-Les entités géographiques :</a:t>
            </a:r>
          </a:p>
          <a:p>
            <a:r>
              <a:rPr lang="fr-FR" sz="1500" b="1" dirty="0">
                <a:solidFill>
                  <a:srgbClr val="C00000"/>
                </a:solidFill>
                <a:latin typeface="Arial" pitchFamily="34" charset="0"/>
                <a:cs typeface="Arial" pitchFamily="34" charset="0"/>
              </a:rPr>
              <a:t> </a:t>
            </a:r>
            <a:endParaRPr lang="fr-FR" sz="1500" dirty="0">
              <a:latin typeface="Arial" pitchFamily="34" charset="0"/>
              <a:cs typeface="Arial" pitchFamily="34" charset="0"/>
            </a:endParaRPr>
          </a:p>
        </p:txBody>
      </p:sp>
      <p:pic>
        <p:nvPicPr>
          <p:cNvPr id="29" name="Image 28" descr="Sans titrevcg.bmp"/>
          <p:cNvPicPr>
            <a:picLocks noChangeAspect="1"/>
          </p:cNvPicPr>
          <p:nvPr/>
        </p:nvPicPr>
        <p:blipFill>
          <a:blip r:embed="rId3"/>
          <a:stretch>
            <a:fillRect/>
          </a:stretch>
        </p:blipFill>
        <p:spPr>
          <a:xfrm>
            <a:off x="628428" y="5480643"/>
            <a:ext cx="5989372" cy="379128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0" name="ZoneTexte 22"/>
          <p:cNvSpPr txBox="1">
            <a:spLocks noChangeArrowheads="1"/>
          </p:cNvSpPr>
          <p:nvPr/>
        </p:nvSpPr>
        <p:spPr bwMode="auto">
          <a:xfrm>
            <a:off x="564599" y="1958504"/>
            <a:ext cx="5954784" cy="1139850"/>
          </a:xfrm>
          <a:prstGeom prst="rect">
            <a:avLst/>
          </a:prstGeom>
          <a:solidFill>
            <a:schemeClr val="accent4">
              <a:lumMod val="40000"/>
              <a:lumOff val="60000"/>
            </a:schemeClr>
          </a:solidFill>
          <a:ln w="9525">
            <a:noFill/>
            <a:miter lim="800000"/>
            <a:headEnd/>
            <a:tailEnd/>
          </a:ln>
          <a:effectLst>
            <a:outerShdw blurRad="50800" dist="38100" algn="l" rotWithShape="0">
              <a:prstClr val="black">
                <a:alpha val="40000"/>
              </a:prstClr>
            </a:outerShdw>
          </a:effectLst>
        </p:spPr>
        <p:txBody>
          <a:bodyPr wrap="square" lIns="100186" tIns="50093" rIns="100186" bIns="50093">
            <a:spAutoFit/>
          </a:bodyPr>
          <a:lstStyle/>
          <a:p>
            <a:r>
              <a:rPr lang="fr-FR" sz="1300" dirty="0">
                <a:solidFill>
                  <a:schemeClr val="tx1">
                    <a:lumMod val="65000"/>
                    <a:lumOff val="35000"/>
                  </a:schemeClr>
                </a:solidFill>
              </a:rPr>
              <a:t>-la ville possède  des éléments exceptionnels naturels  : tels que la source de Sidi El Kebir , le mont de Chéra  et la plaine de la Mitidja  qui participent à l’attractivité de la ville.</a:t>
            </a:r>
          </a:p>
          <a:p>
            <a:r>
              <a:rPr lang="fr-FR" sz="1300" dirty="0">
                <a:solidFill>
                  <a:schemeClr val="tx1">
                    <a:lumMod val="65000"/>
                    <a:lumOff val="35000"/>
                  </a:schemeClr>
                </a:solidFill>
              </a:rPr>
              <a:t>- des éléments construits tel que l’autoroute est-ouest qui favorise les échanges inter wilaya.</a:t>
            </a:r>
          </a:p>
        </p:txBody>
      </p:sp>
      <p:pic>
        <p:nvPicPr>
          <p:cNvPr id="32" name="Picture 14" descr="C:\Documents and Settings\LNS\Bureau\photos\hammam melouene.jpg"/>
          <p:cNvPicPr>
            <a:picLocks noChangeAspect="1" noChangeArrowheads="1"/>
          </p:cNvPicPr>
          <p:nvPr/>
        </p:nvPicPr>
        <p:blipFill>
          <a:blip r:embed="rId4" cstate="print"/>
          <a:srcRect/>
          <a:stretch>
            <a:fillRect/>
          </a:stretch>
        </p:blipFill>
        <p:spPr bwMode="auto">
          <a:xfrm>
            <a:off x="2760155" y="3424521"/>
            <a:ext cx="1824036" cy="1192564"/>
          </a:xfrm>
          <a:prstGeom prst="rect">
            <a:avLst/>
          </a:prstGeom>
          <a:ln w="19050">
            <a:solidFill>
              <a:schemeClr val="tx1"/>
            </a:solidFill>
          </a:ln>
          <a:effectLst>
            <a:outerShdw blurRad="292100" dist="139700" dir="2700000" algn="tl" rotWithShape="0">
              <a:srgbClr val="333333">
                <a:alpha val="65000"/>
              </a:srgbClr>
            </a:outerShdw>
          </a:effectLst>
        </p:spPr>
      </p:pic>
      <p:pic>
        <p:nvPicPr>
          <p:cNvPr id="33" name="Picture 13" descr="C:\Documents and Settings\LNS\Bureau\photos\chrea.jpg"/>
          <p:cNvPicPr>
            <a:picLocks noChangeAspect="1" noChangeArrowheads="1"/>
          </p:cNvPicPr>
          <p:nvPr/>
        </p:nvPicPr>
        <p:blipFill>
          <a:blip r:embed="rId5" cstate="print"/>
          <a:srcRect/>
          <a:stretch>
            <a:fillRect/>
          </a:stretch>
        </p:blipFill>
        <p:spPr bwMode="auto">
          <a:xfrm>
            <a:off x="4896598" y="3424520"/>
            <a:ext cx="1674855" cy="1159148"/>
          </a:xfrm>
          <a:prstGeom prst="rect">
            <a:avLst/>
          </a:prstGeom>
          <a:ln w="28575">
            <a:solidFill>
              <a:schemeClr val="tx1">
                <a:lumMod val="95000"/>
                <a:lumOff val="5000"/>
              </a:schemeClr>
            </a:solidFill>
          </a:ln>
          <a:effectLst>
            <a:outerShdw blurRad="292100" dist="139700" dir="2700000" algn="tl" rotWithShape="0">
              <a:srgbClr val="333333">
                <a:alpha val="65000"/>
              </a:srgbClr>
            </a:outerShdw>
          </a:effectLst>
        </p:spPr>
      </p:pic>
      <p:pic>
        <p:nvPicPr>
          <p:cNvPr id="34" name="Picture 14" descr="C:\Documents and Settings\LNS\Bureau\photos\la plaine de la mitidja.jpg"/>
          <p:cNvPicPr>
            <a:picLocks noChangeAspect="1" noChangeArrowheads="1"/>
          </p:cNvPicPr>
          <p:nvPr/>
        </p:nvPicPr>
        <p:blipFill>
          <a:blip r:embed="rId6" cstate="print"/>
          <a:srcRect/>
          <a:stretch>
            <a:fillRect/>
          </a:stretch>
        </p:blipFill>
        <p:spPr bwMode="auto">
          <a:xfrm>
            <a:off x="592695" y="3424520"/>
            <a:ext cx="1783623" cy="1159148"/>
          </a:xfrm>
          <a:prstGeom prst="rect">
            <a:avLst/>
          </a:prstGeom>
          <a:ln w="28575">
            <a:solidFill>
              <a:schemeClr val="tx1"/>
            </a:solidFill>
          </a:ln>
          <a:effectLst>
            <a:outerShdw blurRad="292100" dist="139700" dir="2700000" algn="tl" rotWithShape="0">
              <a:srgbClr val="333333">
                <a:alpha val="65000"/>
              </a:srgbClr>
            </a:outerShdw>
          </a:effectLst>
        </p:spPr>
      </p:pic>
      <p:sp>
        <p:nvSpPr>
          <p:cNvPr id="38" name="ZoneTexte 37"/>
          <p:cNvSpPr txBox="1"/>
          <p:nvPr/>
        </p:nvSpPr>
        <p:spPr>
          <a:xfrm rot="10800000" flipV="1">
            <a:off x="514528" y="4879597"/>
            <a:ext cx="2987987" cy="295798"/>
          </a:xfrm>
          <a:prstGeom prst="rect">
            <a:avLst/>
          </a:prstGeom>
          <a:noFill/>
        </p:spPr>
        <p:txBody>
          <a:bodyPr wrap="square" lIns="100186" tIns="50093" rIns="100186" bIns="50093" rtlCol="0">
            <a:spAutoFit/>
          </a:bodyPr>
          <a:lstStyle/>
          <a:p>
            <a:r>
              <a:rPr lang="fr-FR" sz="1200" b="1" dirty="0">
                <a:solidFill>
                  <a:srgbClr val="002060"/>
                </a:solidFill>
              </a:rPr>
              <a:t>LA PLAINE DE LA MITIDJA</a:t>
            </a:r>
          </a:p>
        </p:txBody>
      </p:sp>
      <p:sp>
        <p:nvSpPr>
          <p:cNvPr id="39" name="ZoneTexte 38"/>
          <p:cNvSpPr txBox="1"/>
          <p:nvPr/>
        </p:nvSpPr>
        <p:spPr>
          <a:xfrm rot="10800000" flipV="1">
            <a:off x="2991623" y="4879597"/>
            <a:ext cx="2987987" cy="295798"/>
          </a:xfrm>
          <a:prstGeom prst="rect">
            <a:avLst/>
          </a:prstGeom>
          <a:noFill/>
        </p:spPr>
        <p:txBody>
          <a:bodyPr wrap="square" lIns="100186" tIns="50093" rIns="100186" bIns="50093" rtlCol="0">
            <a:spAutoFit/>
          </a:bodyPr>
          <a:lstStyle/>
          <a:p>
            <a:r>
              <a:rPr lang="fr-FR" sz="1200" b="1" dirty="0">
                <a:solidFill>
                  <a:srgbClr val="002060"/>
                </a:solidFill>
              </a:rPr>
              <a:t>SOURCE SIDI EL KBIR </a:t>
            </a:r>
          </a:p>
        </p:txBody>
      </p:sp>
      <p:sp>
        <p:nvSpPr>
          <p:cNvPr id="40" name="ZoneTexte 39"/>
          <p:cNvSpPr txBox="1"/>
          <p:nvPr/>
        </p:nvSpPr>
        <p:spPr>
          <a:xfrm rot="10800000" flipV="1">
            <a:off x="5262129" y="4879597"/>
            <a:ext cx="2987987" cy="295798"/>
          </a:xfrm>
          <a:prstGeom prst="rect">
            <a:avLst/>
          </a:prstGeom>
          <a:noFill/>
        </p:spPr>
        <p:txBody>
          <a:bodyPr wrap="square" lIns="100186" tIns="50093" rIns="100186" bIns="50093" rtlCol="0">
            <a:spAutoFit/>
          </a:bodyPr>
          <a:lstStyle/>
          <a:p>
            <a:r>
              <a:rPr lang="fr-FR" sz="1200" b="1" dirty="0">
                <a:solidFill>
                  <a:srgbClr val="002060"/>
                </a:solidFill>
              </a:rPr>
              <a:t>CHREA</a:t>
            </a:r>
          </a:p>
        </p:txBody>
      </p:sp>
      <p:sp>
        <p:nvSpPr>
          <p:cNvPr id="41" name="Ellipse 40"/>
          <p:cNvSpPr/>
          <p:nvPr/>
        </p:nvSpPr>
        <p:spPr>
          <a:xfrm>
            <a:off x="1318910" y="7643749"/>
            <a:ext cx="300301" cy="3754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100186" tIns="50093" rIns="100186" bIns="50093" rtlCol="0" anchor="ctr"/>
          <a:lstStyle/>
          <a:p>
            <a:pPr algn="ctr"/>
            <a:endParaRPr lang="fr-FR" dirty="0"/>
          </a:p>
        </p:txBody>
      </p:sp>
      <p:sp>
        <p:nvSpPr>
          <p:cNvPr id="42" name="ZoneTexte 41"/>
          <p:cNvSpPr txBox="1"/>
          <p:nvPr/>
        </p:nvSpPr>
        <p:spPr>
          <a:xfrm>
            <a:off x="769236" y="6510463"/>
            <a:ext cx="1552864" cy="518756"/>
          </a:xfrm>
          <a:prstGeom prst="rect">
            <a:avLst/>
          </a:prstGeom>
          <a:noFill/>
        </p:spPr>
        <p:txBody>
          <a:bodyPr wrap="square" lIns="100186" tIns="50093" rIns="100186" bIns="50093" rtlCol="0">
            <a:spAutoFit/>
          </a:bodyPr>
          <a:lstStyle/>
          <a:p>
            <a:r>
              <a:rPr lang="fr-FR" sz="1300" b="1" dirty="0">
                <a:solidFill>
                  <a:srgbClr val="C00000"/>
                </a:solidFill>
                <a:latin typeface="Arial Black" pitchFamily="34" charset="0"/>
              </a:rPr>
              <a:t>LA GARE FERROVIAIRE </a:t>
            </a:r>
          </a:p>
        </p:txBody>
      </p:sp>
      <p:cxnSp>
        <p:nvCxnSpPr>
          <p:cNvPr id="36" name="Connecteur droit 35"/>
          <p:cNvCxnSpPr/>
          <p:nvPr/>
        </p:nvCxnSpPr>
        <p:spPr>
          <a:xfrm>
            <a:off x="6960682" y="3834533"/>
            <a:ext cx="0" cy="6565039"/>
          </a:xfrm>
          <a:prstGeom prst="line">
            <a:avLst/>
          </a:prstGeom>
          <a:ln w="127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44" name="Chevron 43"/>
          <p:cNvSpPr/>
          <p:nvPr/>
        </p:nvSpPr>
        <p:spPr>
          <a:xfrm>
            <a:off x="6343502" y="9811196"/>
            <a:ext cx="334257" cy="429338"/>
          </a:xfrm>
          <a:prstGeom prst="chevron">
            <a:avLst/>
          </a:prstGeom>
          <a:solidFill>
            <a:schemeClr val="accent6">
              <a:lumMod val="5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87813" tIns="43906" rIns="87813" bIns="43906" rtlCol="0" anchor="ctr"/>
          <a:lstStyle/>
          <a:p>
            <a:pPr algn="ctr"/>
            <a:endParaRPr lang="fr-FR">
              <a:solidFill>
                <a:schemeClr val="tx1"/>
              </a:solidFill>
            </a:endParaRPr>
          </a:p>
        </p:txBody>
      </p:sp>
      <p:cxnSp>
        <p:nvCxnSpPr>
          <p:cNvPr id="45" name="Connecteur droit 44"/>
          <p:cNvCxnSpPr/>
          <p:nvPr/>
        </p:nvCxnSpPr>
        <p:spPr>
          <a:xfrm>
            <a:off x="593389" y="9667180"/>
            <a:ext cx="5887260" cy="1959"/>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46" name="Rectangle 45"/>
          <p:cNvSpPr/>
          <p:nvPr/>
        </p:nvSpPr>
        <p:spPr>
          <a:xfrm>
            <a:off x="6823650" y="3834535"/>
            <a:ext cx="97152" cy="6561260"/>
          </a:xfrm>
          <a:prstGeom prst="rect">
            <a:avLst/>
          </a:prstGeom>
          <a:solidFill>
            <a:schemeClr val="accent6">
              <a:lumMod val="75000"/>
            </a:schemeClr>
          </a:solidFill>
          <a:ln w="12700">
            <a:solidFill>
              <a:schemeClr val="accent6">
                <a:lumMod val="75000"/>
              </a:schemeClr>
            </a:solidFill>
          </a:ln>
        </p:spPr>
        <p:style>
          <a:lnRef idx="2">
            <a:schemeClr val="accent2"/>
          </a:lnRef>
          <a:fillRef idx="1">
            <a:schemeClr val="lt1"/>
          </a:fillRef>
          <a:effectRef idx="0">
            <a:schemeClr val="accent2"/>
          </a:effectRef>
          <a:fontRef idx="minor">
            <a:schemeClr val="dk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Tree>
    <p:extLst>
      <p:ext uri="{BB962C8B-B14F-4D97-AF65-F5344CB8AC3E}">
        <p14:creationId xmlns="" xmlns:p14="http://schemas.microsoft.com/office/powerpoint/2010/main" val="7257091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rme en L 7"/>
          <p:cNvSpPr/>
          <p:nvPr/>
        </p:nvSpPr>
        <p:spPr>
          <a:xfrm rot="10800000" flipH="1" flipV="1">
            <a:off x="339350" y="9629837"/>
            <a:ext cx="596803" cy="829435"/>
          </a:xfrm>
          <a:prstGeom prst="corner">
            <a:avLst>
              <a:gd name="adj1" fmla="val 9240"/>
              <a:gd name="adj2" fmla="val 8631"/>
            </a:avLst>
          </a:prstGeom>
          <a:solidFill>
            <a:schemeClr val="tx1">
              <a:lumMod val="85000"/>
              <a:lumOff val="15000"/>
            </a:schemeClr>
          </a:solidFill>
          <a:ln w="12700">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
        <p:nvSpPr>
          <p:cNvPr id="4" name="Forme en L 3"/>
          <p:cNvSpPr/>
          <p:nvPr/>
        </p:nvSpPr>
        <p:spPr>
          <a:xfrm flipH="1" flipV="1">
            <a:off x="6199010" y="234131"/>
            <a:ext cx="693096" cy="829435"/>
          </a:xfrm>
          <a:prstGeom prst="corner">
            <a:avLst>
              <a:gd name="adj1" fmla="val 9240"/>
              <a:gd name="adj2" fmla="val 8631"/>
            </a:avLst>
          </a:prstGeom>
          <a:solidFill>
            <a:schemeClr val="tx1">
              <a:lumMod val="50000"/>
              <a:lumOff val="50000"/>
            </a:schemeClr>
          </a:solidFill>
          <a:ln w="12700">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
        <p:nvSpPr>
          <p:cNvPr id="9" name="Rectangle 8"/>
          <p:cNvSpPr/>
          <p:nvPr/>
        </p:nvSpPr>
        <p:spPr>
          <a:xfrm>
            <a:off x="353466" y="312715"/>
            <a:ext cx="6470186" cy="10083078"/>
          </a:xfrm>
          <a:prstGeom prst="rect">
            <a:avLst/>
          </a:prstGeom>
          <a:noFill/>
          <a:ln w="12700">
            <a:solidFill>
              <a:schemeClr val="tx1">
                <a:lumMod val="85000"/>
                <a:lumOff val="15000"/>
              </a:schemeClr>
            </a:solidFill>
          </a:ln>
        </p:spPr>
        <p:style>
          <a:lnRef idx="2">
            <a:schemeClr val="dk1"/>
          </a:lnRef>
          <a:fillRef idx="1">
            <a:schemeClr val="lt1"/>
          </a:fillRef>
          <a:effectRef idx="0">
            <a:schemeClr val="dk1"/>
          </a:effectRef>
          <a:fontRef idx="minor">
            <a:schemeClr val="dk1"/>
          </a:fontRef>
        </p:style>
        <p:txBody>
          <a:bodyPr lIns="87813" tIns="43906" rIns="87813" bIns="43906" rtlCol="0" anchor="ctr"/>
          <a:lstStyle/>
          <a:p>
            <a:pPr algn="ctr"/>
            <a:endParaRPr lang="ru-RU"/>
          </a:p>
        </p:txBody>
      </p:sp>
      <p:sp>
        <p:nvSpPr>
          <p:cNvPr id="17" name="Rectangle 16"/>
          <p:cNvSpPr/>
          <p:nvPr/>
        </p:nvSpPr>
        <p:spPr>
          <a:xfrm>
            <a:off x="353466" y="306201"/>
            <a:ext cx="6470186" cy="432410"/>
          </a:xfrm>
          <a:prstGeom prst="rect">
            <a:avLst/>
          </a:prstGeom>
          <a:solidFill>
            <a:schemeClr val="accent4">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87813" tIns="43906" rIns="87813" bIns="43906" rtlCol="0" anchor="ctr"/>
          <a:lstStyle/>
          <a:p>
            <a:pPr algn="ctr"/>
            <a:endParaRPr lang="fr-FR"/>
          </a:p>
        </p:txBody>
      </p:sp>
      <p:sp>
        <p:nvSpPr>
          <p:cNvPr id="18" name="Rectangle 17"/>
          <p:cNvSpPr/>
          <p:nvPr/>
        </p:nvSpPr>
        <p:spPr>
          <a:xfrm>
            <a:off x="453839" y="368969"/>
            <a:ext cx="5498223" cy="330645"/>
          </a:xfrm>
          <a:prstGeom prst="rect">
            <a:avLst/>
          </a:prstGeom>
        </p:spPr>
        <p:txBody>
          <a:bodyPr wrap="square" lIns="87813" tIns="43906" rIns="87813" bIns="43906">
            <a:spAutoFit/>
          </a:bodyPr>
          <a:lstStyle/>
          <a:p>
            <a:r>
              <a:rPr lang="fr-FR" sz="1500" dirty="0">
                <a:solidFill>
                  <a:schemeClr val="tx1">
                    <a:lumMod val="50000"/>
                    <a:lumOff val="50000"/>
                  </a:schemeClr>
                </a:solidFill>
                <a:latin typeface="Arial" pitchFamily="34" charset="0"/>
                <a:cs typeface="Arial" pitchFamily="34" charset="0"/>
              </a:rPr>
              <a:t> I-</a:t>
            </a:r>
            <a:r>
              <a:rPr lang="fr-FR" sz="1500" b="1" dirty="0">
                <a:solidFill>
                  <a:schemeClr val="accent1"/>
                </a:solidFill>
                <a:latin typeface="Arial" pitchFamily="34" charset="0"/>
                <a:cs typeface="Arial" pitchFamily="34" charset="0"/>
              </a:rPr>
              <a:t>APPROCHE URBAINE </a:t>
            </a:r>
            <a:endParaRPr lang="fr-FR" sz="1500" dirty="0"/>
          </a:p>
        </p:txBody>
      </p:sp>
      <p:cxnSp>
        <p:nvCxnSpPr>
          <p:cNvPr id="20" name="Connecteur droit 19"/>
          <p:cNvCxnSpPr/>
          <p:nvPr/>
        </p:nvCxnSpPr>
        <p:spPr>
          <a:xfrm>
            <a:off x="353466" y="738192"/>
            <a:ext cx="6470186" cy="1"/>
          </a:xfrm>
          <a:prstGeom prst="line">
            <a:avLst/>
          </a:prstGeom>
          <a:ln>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
        <p:nvSpPr>
          <p:cNvPr id="35" name="Espace réservé du numéro de diapositive 19"/>
          <p:cNvSpPr>
            <a:spLocks noGrp="1"/>
          </p:cNvSpPr>
          <p:nvPr>
            <p:ph type="sldNum" sz="quarter" idx="12"/>
          </p:nvPr>
        </p:nvSpPr>
        <p:spPr>
          <a:xfrm>
            <a:off x="5863463" y="9811196"/>
            <a:ext cx="402916" cy="464502"/>
          </a:xfrm>
          <a:ln>
            <a:noFill/>
          </a:ln>
        </p:spPr>
        <p:txBody>
          <a:bodyPr/>
          <a:lstStyle/>
          <a:p>
            <a:r>
              <a:rPr lang="fr-BE" dirty="0" smtClean="0">
                <a:solidFill>
                  <a:srgbClr val="8A0000"/>
                </a:solidFill>
              </a:rPr>
              <a:t>16</a:t>
            </a:r>
            <a:endParaRPr lang="fr-BE" dirty="0">
              <a:solidFill>
                <a:srgbClr val="8A0000"/>
              </a:solidFill>
            </a:endParaRPr>
          </a:p>
        </p:txBody>
      </p:sp>
      <p:sp>
        <p:nvSpPr>
          <p:cNvPr id="31" name="ZoneTexte 30"/>
          <p:cNvSpPr txBox="1"/>
          <p:nvPr/>
        </p:nvSpPr>
        <p:spPr>
          <a:xfrm>
            <a:off x="388707" y="1140890"/>
            <a:ext cx="3083731" cy="410272"/>
          </a:xfrm>
          <a:prstGeom prst="rect">
            <a:avLst/>
          </a:prstGeom>
          <a:noFill/>
        </p:spPr>
        <p:txBody>
          <a:bodyPr wrap="square" lIns="87813" tIns="43906" rIns="87813" bIns="43906" rtlCol="0">
            <a:spAutoFit/>
          </a:bodyPr>
          <a:lstStyle/>
          <a:p>
            <a:endParaRPr lang="fr-FR" dirty="0"/>
          </a:p>
        </p:txBody>
      </p:sp>
      <p:sp>
        <p:nvSpPr>
          <p:cNvPr id="24" name="ZoneTexte 23"/>
          <p:cNvSpPr txBox="1"/>
          <p:nvPr/>
        </p:nvSpPr>
        <p:spPr>
          <a:xfrm>
            <a:off x="1266103" y="810199"/>
            <a:ext cx="4460895" cy="423203"/>
          </a:xfrm>
          <a:prstGeom prst="rect">
            <a:avLst/>
          </a:prstGeom>
          <a:noFill/>
        </p:spPr>
        <p:txBody>
          <a:bodyPr wrap="square" lIns="100186" tIns="50093" rIns="100186" bIns="50093" rtlCol="0">
            <a:spAutoFit/>
          </a:bodyPr>
          <a:lstStyle/>
          <a:p>
            <a:r>
              <a:rPr lang="fr-FR" b="1" dirty="0" smtClean="0">
                <a:solidFill>
                  <a:schemeClr val="tx1">
                    <a:lumMod val="65000"/>
                    <a:lumOff val="35000"/>
                  </a:schemeClr>
                </a:solidFill>
              </a:rPr>
              <a:t>2- PRÉSENTATION DE LA VILLE DE BLIDA </a:t>
            </a:r>
            <a:endParaRPr lang="fr-FR" sz="1700" b="1" dirty="0">
              <a:solidFill>
                <a:schemeClr val="tx1">
                  <a:lumMod val="65000"/>
                  <a:lumOff val="35000"/>
                </a:schemeClr>
              </a:solidFill>
            </a:endParaRPr>
          </a:p>
        </p:txBody>
      </p:sp>
      <p:sp>
        <p:nvSpPr>
          <p:cNvPr id="25" name="ZoneTexte 24"/>
          <p:cNvSpPr txBox="1"/>
          <p:nvPr/>
        </p:nvSpPr>
        <p:spPr>
          <a:xfrm>
            <a:off x="220880" y="1612637"/>
            <a:ext cx="3083731" cy="423203"/>
          </a:xfrm>
          <a:prstGeom prst="rect">
            <a:avLst/>
          </a:prstGeom>
          <a:noFill/>
        </p:spPr>
        <p:txBody>
          <a:bodyPr wrap="square" lIns="100186" tIns="50093" rIns="100186" bIns="50093" rtlCol="0">
            <a:spAutoFit/>
          </a:bodyPr>
          <a:lstStyle/>
          <a:p>
            <a:endParaRPr lang="fr-FR" dirty="0"/>
          </a:p>
        </p:txBody>
      </p:sp>
      <p:sp>
        <p:nvSpPr>
          <p:cNvPr id="45" name="ZoneTexte 44"/>
          <p:cNvSpPr txBox="1"/>
          <p:nvPr/>
        </p:nvSpPr>
        <p:spPr>
          <a:xfrm rot="10800000" flipV="1">
            <a:off x="1872003" y="9139432"/>
            <a:ext cx="3384633" cy="311724"/>
          </a:xfrm>
          <a:prstGeom prst="rect">
            <a:avLst/>
          </a:prstGeom>
          <a:noFill/>
          <a:ln>
            <a:solidFill>
              <a:schemeClr val="accent1"/>
            </a:solidFill>
          </a:ln>
        </p:spPr>
        <p:txBody>
          <a:bodyPr wrap="square" lIns="100186" tIns="50093" rIns="100186" bIns="50093" rtlCol="0">
            <a:spAutoFit/>
          </a:bodyPr>
          <a:lstStyle/>
          <a:p>
            <a:r>
              <a:rPr lang="fr-FR" sz="1300" dirty="0">
                <a:solidFill>
                  <a:srgbClr val="C00000"/>
                </a:solidFill>
              </a:rPr>
              <a:t>CARTE D’ACCESSIBILITE DE LA VILLE DE BLIDA </a:t>
            </a:r>
          </a:p>
        </p:txBody>
      </p:sp>
      <p:sp>
        <p:nvSpPr>
          <p:cNvPr id="46" name="ZoneTexte 45"/>
          <p:cNvSpPr txBox="1"/>
          <p:nvPr/>
        </p:nvSpPr>
        <p:spPr>
          <a:xfrm>
            <a:off x="557144" y="1474733"/>
            <a:ext cx="3180458" cy="343575"/>
          </a:xfrm>
          <a:prstGeom prst="rect">
            <a:avLst/>
          </a:prstGeom>
          <a:noFill/>
        </p:spPr>
        <p:txBody>
          <a:bodyPr wrap="square" lIns="100186" tIns="50093" rIns="100186" bIns="50093" rtlCol="0">
            <a:spAutoFit/>
          </a:bodyPr>
          <a:lstStyle/>
          <a:p>
            <a:r>
              <a:rPr lang="fr-FR" sz="1500" b="1" dirty="0">
                <a:solidFill>
                  <a:srgbClr val="C00000"/>
                </a:solidFill>
                <a:latin typeface="Arial" pitchFamily="34" charset="0"/>
                <a:cs typeface="Arial" pitchFamily="34" charset="0"/>
              </a:rPr>
              <a:t>6-Accessibilite </a:t>
            </a:r>
            <a:r>
              <a:rPr lang="fr-FR" sz="1500" dirty="0">
                <a:solidFill>
                  <a:srgbClr val="C00000"/>
                </a:solidFill>
                <a:effectLst>
                  <a:outerShdw blurRad="38100" dist="38100" dir="2700000" algn="tl">
                    <a:srgbClr val="000000">
                      <a:alpha val="43137"/>
                    </a:srgbClr>
                  </a:outerShdw>
                </a:effectLst>
                <a:latin typeface="Arial" pitchFamily="34" charset="0"/>
                <a:cs typeface="Arial" pitchFamily="34" charset="0"/>
              </a:rPr>
              <a:t>:</a:t>
            </a:r>
          </a:p>
        </p:txBody>
      </p:sp>
      <p:sp>
        <p:nvSpPr>
          <p:cNvPr id="47" name="ZoneTexte 46"/>
          <p:cNvSpPr txBox="1"/>
          <p:nvPr/>
        </p:nvSpPr>
        <p:spPr>
          <a:xfrm>
            <a:off x="511735" y="1849943"/>
            <a:ext cx="2952617" cy="2378711"/>
          </a:xfrm>
          <a:prstGeom prst="rect">
            <a:avLst/>
          </a:prstGeom>
          <a:noFill/>
        </p:spPr>
        <p:txBody>
          <a:bodyPr wrap="square" lIns="100186" tIns="50093" rIns="100186" bIns="50093" rtlCol="0">
            <a:spAutoFit/>
          </a:bodyPr>
          <a:lstStyle/>
          <a:p>
            <a:r>
              <a:rPr lang="fr-FR" sz="1200" dirty="0">
                <a:solidFill>
                  <a:schemeClr val="tx1">
                    <a:lumMod val="65000"/>
                    <a:lumOff val="35000"/>
                  </a:schemeClr>
                </a:solidFill>
                <a:latin typeface="Arial" pitchFamily="34" charset="0"/>
                <a:cs typeface="Arial" pitchFamily="34" charset="0"/>
              </a:rPr>
              <a:t>- Blida est desservie par un réseau de communication très important par lequel elle est liée à Alger, la capitale, et à l’ensemble des villes de Mitidja et des Wilayas limitrophes.</a:t>
            </a:r>
          </a:p>
          <a:p>
            <a:r>
              <a:rPr lang="fr-FR" sz="1200" dirty="0" smtClean="0">
                <a:solidFill>
                  <a:schemeClr val="tx1">
                    <a:lumMod val="65000"/>
                    <a:lumOff val="35000"/>
                  </a:schemeClr>
                </a:solidFill>
                <a:latin typeface="Arial" pitchFamily="34" charset="0"/>
                <a:cs typeface="Arial" pitchFamily="34" charset="0"/>
              </a:rPr>
              <a:t>Elle </a:t>
            </a:r>
            <a:r>
              <a:rPr lang="fr-FR" sz="1200" dirty="0">
                <a:solidFill>
                  <a:schemeClr val="tx1">
                    <a:lumMod val="65000"/>
                    <a:lumOff val="35000"/>
                  </a:schemeClr>
                </a:solidFill>
                <a:latin typeface="Arial" pitchFamily="34" charset="0"/>
                <a:cs typeface="Arial" pitchFamily="34" charset="0"/>
              </a:rPr>
              <a:t>est en situation de </a:t>
            </a:r>
            <a:r>
              <a:rPr lang="fr-FR" sz="1200" dirty="0" smtClean="0">
                <a:solidFill>
                  <a:schemeClr val="tx1">
                    <a:lumMod val="65000"/>
                    <a:lumOff val="35000"/>
                  </a:schemeClr>
                </a:solidFill>
                <a:latin typeface="Arial" pitchFamily="34" charset="0"/>
                <a:cs typeface="Arial" pitchFamily="34" charset="0"/>
              </a:rPr>
              <a:t>contact </a:t>
            </a:r>
            <a:r>
              <a:rPr lang="fr-FR" sz="1200" dirty="0">
                <a:solidFill>
                  <a:schemeClr val="tx1">
                    <a:lumMod val="65000"/>
                    <a:lumOff val="35000"/>
                  </a:schemeClr>
                </a:solidFill>
                <a:latin typeface="Arial" pitchFamily="34" charset="0"/>
                <a:cs typeface="Arial" pitchFamily="34" charset="0"/>
              </a:rPr>
              <a:t>entre : la plaine de la Mitidja, par ses terres riches à vocation agricole à haut rendement  et l’Atlas Blidéen </a:t>
            </a:r>
            <a:r>
              <a:rPr lang="fr-FR" sz="1300" dirty="0">
                <a:solidFill>
                  <a:schemeClr val="tx1">
                    <a:lumMod val="65000"/>
                    <a:lumOff val="35000"/>
                  </a:schemeClr>
                </a:solidFill>
                <a:latin typeface="Arial" pitchFamily="34" charset="0"/>
                <a:cs typeface="Arial" pitchFamily="34" charset="0"/>
              </a:rPr>
              <a:t>. </a:t>
            </a:r>
            <a:endParaRPr lang="fr-FR" sz="1300" dirty="0" smtClean="0">
              <a:solidFill>
                <a:schemeClr val="tx1">
                  <a:lumMod val="65000"/>
                  <a:lumOff val="35000"/>
                </a:schemeClr>
              </a:solidFill>
              <a:latin typeface="Arial" pitchFamily="34" charset="0"/>
              <a:cs typeface="Arial" pitchFamily="34" charset="0"/>
            </a:endParaRPr>
          </a:p>
          <a:p>
            <a:r>
              <a:rPr lang="fr-FR" sz="1300" dirty="0" smtClean="0">
                <a:solidFill>
                  <a:schemeClr val="tx1">
                    <a:lumMod val="65000"/>
                    <a:lumOff val="35000"/>
                  </a:schemeClr>
                </a:solidFill>
                <a:latin typeface="Arial" pitchFamily="34" charset="0"/>
                <a:cs typeface="Arial" pitchFamily="34" charset="0"/>
              </a:rPr>
              <a:t>Les </a:t>
            </a:r>
            <a:r>
              <a:rPr lang="fr-FR" sz="1300" dirty="0">
                <a:solidFill>
                  <a:schemeClr val="tx1">
                    <a:lumMod val="65000"/>
                    <a:lumOff val="35000"/>
                  </a:schemeClr>
                </a:solidFill>
                <a:latin typeface="Arial" pitchFamily="34" charset="0"/>
                <a:cs typeface="Arial" pitchFamily="34" charset="0"/>
              </a:rPr>
              <a:t>principaux accès à la ville se font par : </a:t>
            </a:r>
          </a:p>
          <a:p>
            <a:pPr marL="285750" indent="-285750">
              <a:buFontTx/>
              <a:buChar char="-"/>
            </a:pPr>
            <a:endParaRPr lang="fr-FR" sz="1300" dirty="0">
              <a:solidFill>
                <a:schemeClr val="tx1">
                  <a:lumMod val="65000"/>
                  <a:lumOff val="35000"/>
                </a:schemeClr>
              </a:solidFill>
              <a:latin typeface="Arial" pitchFamily="34" charset="0"/>
              <a:cs typeface="Arial" pitchFamily="34" charset="0"/>
            </a:endParaRPr>
          </a:p>
        </p:txBody>
      </p:sp>
      <p:sp>
        <p:nvSpPr>
          <p:cNvPr id="48" name="ZoneTexte 47"/>
          <p:cNvSpPr txBox="1"/>
          <p:nvPr/>
        </p:nvSpPr>
        <p:spPr>
          <a:xfrm>
            <a:off x="3600450" y="1876836"/>
            <a:ext cx="3203467" cy="2101712"/>
          </a:xfrm>
          <a:prstGeom prst="rect">
            <a:avLst/>
          </a:prstGeom>
          <a:noFill/>
        </p:spPr>
        <p:txBody>
          <a:bodyPr wrap="square" lIns="100186" tIns="50093" rIns="100186" bIns="50093" rtlCol="0">
            <a:spAutoFit/>
          </a:bodyPr>
          <a:lstStyle/>
          <a:p>
            <a:r>
              <a:rPr lang="fr-FR" sz="1300" dirty="0" smtClean="0">
                <a:solidFill>
                  <a:schemeClr val="tx1">
                    <a:lumMod val="65000"/>
                    <a:lumOff val="35000"/>
                  </a:schemeClr>
                </a:solidFill>
                <a:latin typeface="Arial" pitchFamily="34" charset="0"/>
                <a:cs typeface="Arial" pitchFamily="34" charset="0"/>
              </a:rPr>
              <a:t>-</a:t>
            </a:r>
            <a:r>
              <a:rPr lang="fr-FR" sz="1300" dirty="0">
                <a:solidFill>
                  <a:schemeClr val="tx1">
                    <a:lumMod val="65000"/>
                    <a:lumOff val="35000"/>
                  </a:schemeClr>
                </a:solidFill>
                <a:latin typeface="Arial" pitchFamily="34" charset="0"/>
                <a:cs typeface="Arial" pitchFamily="34" charset="0"/>
              </a:rPr>
              <a:t>RN1 d’Alger Boufarik et Béni </a:t>
            </a:r>
            <a:r>
              <a:rPr lang="fr-FR" sz="1300" dirty="0" err="1">
                <a:solidFill>
                  <a:schemeClr val="tx1">
                    <a:lumMod val="65000"/>
                    <a:lumOff val="35000"/>
                  </a:schemeClr>
                </a:solidFill>
                <a:latin typeface="Arial" pitchFamily="34" charset="0"/>
                <a:cs typeface="Arial" pitchFamily="34" charset="0"/>
              </a:rPr>
              <a:t>Mered</a:t>
            </a:r>
            <a:r>
              <a:rPr lang="fr-FR" sz="1300" dirty="0">
                <a:solidFill>
                  <a:schemeClr val="tx1">
                    <a:lumMod val="65000"/>
                    <a:lumOff val="35000"/>
                  </a:schemeClr>
                </a:solidFill>
                <a:latin typeface="Arial" pitchFamily="34" charset="0"/>
                <a:cs typeface="Arial" pitchFamily="34" charset="0"/>
              </a:rPr>
              <a:t>      </a:t>
            </a:r>
          </a:p>
          <a:p>
            <a:r>
              <a:rPr lang="fr-FR" sz="1300" dirty="0" smtClean="0">
                <a:solidFill>
                  <a:schemeClr val="tx1">
                    <a:lumMod val="65000"/>
                    <a:lumOff val="35000"/>
                  </a:schemeClr>
                </a:solidFill>
                <a:latin typeface="Arial" pitchFamily="34" charset="0"/>
                <a:cs typeface="Arial" pitchFamily="34" charset="0"/>
              </a:rPr>
              <a:t>-</a:t>
            </a:r>
            <a:r>
              <a:rPr lang="fr-FR" sz="1300" dirty="0">
                <a:solidFill>
                  <a:schemeClr val="tx1">
                    <a:lumMod val="65000"/>
                    <a:lumOff val="35000"/>
                  </a:schemeClr>
                </a:solidFill>
                <a:latin typeface="Arial" pitchFamily="34" charset="0"/>
                <a:cs typeface="Arial" pitchFamily="34" charset="0"/>
              </a:rPr>
              <a:t>RN4 d’Oran et Médéa </a:t>
            </a:r>
          </a:p>
          <a:p>
            <a:r>
              <a:rPr lang="fr-FR" sz="1300" dirty="0">
                <a:solidFill>
                  <a:schemeClr val="tx1">
                    <a:lumMod val="65000"/>
                    <a:lumOff val="35000"/>
                  </a:schemeClr>
                </a:solidFill>
                <a:latin typeface="Arial" pitchFamily="34" charset="0"/>
                <a:cs typeface="Arial" pitchFamily="34" charset="0"/>
              </a:rPr>
              <a:t> </a:t>
            </a:r>
            <a:r>
              <a:rPr lang="fr-FR" sz="1300" dirty="0" smtClean="0">
                <a:solidFill>
                  <a:schemeClr val="tx1">
                    <a:lumMod val="65000"/>
                    <a:lumOff val="35000"/>
                  </a:schemeClr>
                </a:solidFill>
                <a:latin typeface="Arial" pitchFamily="34" charset="0"/>
                <a:cs typeface="Arial" pitchFamily="34" charset="0"/>
              </a:rPr>
              <a:t>-</a:t>
            </a:r>
            <a:r>
              <a:rPr lang="fr-FR" sz="1300" dirty="0">
                <a:solidFill>
                  <a:schemeClr val="tx1">
                    <a:lumMod val="65000"/>
                    <a:lumOff val="35000"/>
                  </a:schemeClr>
                </a:solidFill>
                <a:latin typeface="Arial" pitchFamily="34" charset="0"/>
                <a:cs typeface="Arial" pitchFamily="34" charset="0"/>
              </a:rPr>
              <a:t>RN26 de Beni </a:t>
            </a:r>
            <a:r>
              <a:rPr lang="fr-FR" sz="1300" dirty="0" err="1">
                <a:solidFill>
                  <a:schemeClr val="tx1">
                    <a:lumMod val="65000"/>
                    <a:lumOff val="35000"/>
                  </a:schemeClr>
                </a:solidFill>
                <a:latin typeface="Arial" pitchFamily="34" charset="0"/>
                <a:cs typeface="Arial" pitchFamily="34" charset="0"/>
              </a:rPr>
              <a:t>tamou</a:t>
            </a:r>
            <a:r>
              <a:rPr lang="fr-FR" sz="1300" dirty="0">
                <a:solidFill>
                  <a:schemeClr val="tx1">
                    <a:lumMod val="65000"/>
                    <a:lumOff val="35000"/>
                  </a:schemeClr>
                </a:solidFill>
                <a:latin typeface="Arial" pitchFamily="34" charset="0"/>
                <a:cs typeface="Arial" pitchFamily="34" charset="0"/>
              </a:rPr>
              <a:t>                                  </a:t>
            </a:r>
          </a:p>
          <a:p>
            <a:r>
              <a:rPr lang="fr-FR" sz="1300" dirty="0">
                <a:solidFill>
                  <a:schemeClr val="tx1">
                    <a:lumMod val="65000"/>
                    <a:lumOff val="35000"/>
                  </a:schemeClr>
                </a:solidFill>
                <a:latin typeface="Arial" pitchFamily="34" charset="0"/>
                <a:cs typeface="Arial" pitchFamily="34" charset="0"/>
              </a:rPr>
              <a:t> </a:t>
            </a:r>
            <a:r>
              <a:rPr lang="fr-FR" sz="1300" dirty="0" smtClean="0">
                <a:solidFill>
                  <a:schemeClr val="tx1">
                    <a:lumMod val="65000"/>
                    <a:lumOff val="35000"/>
                  </a:schemeClr>
                </a:solidFill>
                <a:latin typeface="Arial" pitchFamily="34" charset="0"/>
                <a:cs typeface="Arial" pitchFamily="34" charset="0"/>
              </a:rPr>
              <a:t>-</a:t>
            </a:r>
            <a:r>
              <a:rPr lang="fr-FR" sz="1300" dirty="0">
                <a:solidFill>
                  <a:schemeClr val="tx1">
                    <a:lumMod val="65000"/>
                    <a:lumOff val="35000"/>
                  </a:schemeClr>
                </a:solidFill>
                <a:latin typeface="Arial" pitchFamily="34" charset="0"/>
                <a:cs typeface="Arial" pitchFamily="34" charset="0"/>
              </a:rPr>
              <a:t>RN37 de </a:t>
            </a:r>
            <a:r>
              <a:rPr lang="fr-FR" sz="1300" dirty="0" err="1">
                <a:solidFill>
                  <a:schemeClr val="tx1">
                    <a:lumMod val="65000"/>
                    <a:lumOff val="35000"/>
                  </a:schemeClr>
                </a:solidFill>
                <a:latin typeface="Arial" pitchFamily="34" charset="0"/>
                <a:cs typeface="Arial" pitchFamily="34" charset="0"/>
              </a:rPr>
              <a:t>Chréa</a:t>
            </a:r>
            <a:r>
              <a:rPr lang="fr-FR" sz="1300" dirty="0">
                <a:solidFill>
                  <a:schemeClr val="tx1">
                    <a:lumMod val="65000"/>
                    <a:lumOff val="35000"/>
                  </a:schemeClr>
                </a:solidFill>
                <a:latin typeface="Arial" pitchFamily="34" charset="0"/>
                <a:cs typeface="Arial" pitchFamily="34" charset="0"/>
              </a:rPr>
              <a:t> </a:t>
            </a:r>
          </a:p>
          <a:p>
            <a:r>
              <a:rPr lang="fr-FR" sz="1300" dirty="0">
                <a:latin typeface="Arial" pitchFamily="34" charset="0"/>
                <a:cs typeface="Arial" pitchFamily="34" charset="0"/>
              </a:rPr>
              <a:t> </a:t>
            </a:r>
            <a:r>
              <a:rPr lang="fr-FR" sz="1300" dirty="0" smtClean="0">
                <a:latin typeface="Arial" pitchFamily="34" charset="0"/>
                <a:cs typeface="Arial" pitchFamily="34" charset="0"/>
              </a:rPr>
              <a:t> </a:t>
            </a:r>
            <a:r>
              <a:rPr lang="fr-FR" sz="1300" dirty="0">
                <a:latin typeface="Arial" pitchFamily="34" charset="0"/>
                <a:cs typeface="Arial" pitchFamily="34" charset="0"/>
              </a:rPr>
              <a:t>-</a:t>
            </a:r>
            <a:r>
              <a:rPr lang="fr-FR" sz="1300" dirty="0">
                <a:solidFill>
                  <a:schemeClr val="tx1">
                    <a:lumMod val="65000"/>
                    <a:lumOff val="35000"/>
                  </a:schemeClr>
                </a:solidFill>
                <a:latin typeface="Arial" pitchFamily="34" charset="0"/>
                <a:cs typeface="Arial" pitchFamily="34" charset="0"/>
              </a:rPr>
              <a:t>RN 42 reliant la ville a la wilaya de Tipaza</a:t>
            </a:r>
          </a:p>
          <a:p>
            <a:r>
              <a:rPr lang="fr-FR" sz="1300" dirty="0">
                <a:solidFill>
                  <a:schemeClr val="tx1">
                    <a:lumMod val="65000"/>
                    <a:lumOff val="35000"/>
                  </a:schemeClr>
                </a:solidFill>
                <a:latin typeface="Arial" pitchFamily="34" charset="0"/>
                <a:cs typeface="Arial" pitchFamily="34" charset="0"/>
              </a:rPr>
              <a:t>   - RN 29: elle assure l’échange entre le piémont Est et le Grand Blida</a:t>
            </a:r>
          </a:p>
          <a:p>
            <a:r>
              <a:rPr lang="fr-FR" sz="1300" dirty="0">
                <a:solidFill>
                  <a:schemeClr val="tx1">
                    <a:lumMod val="65000"/>
                    <a:lumOff val="35000"/>
                  </a:schemeClr>
                </a:solidFill>
                <a:latin typeface="Arial" pitchFamily="34" charset="0"/>
                <a:cs typeface="Arial" pitchFamily="34" charset="0"/>
              </a:rPr>
              <a:t>-Elle est accessible aussi par la ligne ferroviaire Blida-Alger / </a:t>
            </a:r>
            <a:r>
              <a:rPr lang="fr-FR" sz="1300" dirty="0" err="1">
                <a:solidFill>
                  <a:schemeClr val="tx1">
                    <a:lumMod val="65000"/>
                    <a:lumOff val="35000"/>
                  </a:schemeClr>
                </a:solidFill>
                <a:latin typeface="Arial" pitchFamily="34" charset="0"/>
                <a:cs typeface="Arial" pitchFamily="34" charset="0"/>
              </a:rPr>
              <a:t>Alafroun</a:t>
            </a:r>
            <a:r>
              <a:rPr lang="fr-FR" sz="1300" dirty="0">
                <a:solidFill>
                  <a:schemeClr val="tx1">
                    <a:lumMod val="65000"/>
                    <a:lumOff val="35000"/>
                  </a:schemeClr>
                </a:solidFill>
                <a:latin typeface="Arial" pitchFamily="34" charset="0"/>
                <a:cs typeface="Arial" pitchFamily="34" charset="0"/>
              </a:rPr>
              <a:t> –Blida .</a:t>
            </a:r>
          </a:p>
        </p:txBody>
      </p:sp>
      <p:grpSp>
        <p:nvGrpSpPr>
          <p:cNvPr id="49" name="Groupe 48"/>
          <p:cNvGrpSpPr/>
          <p:nvPr/>
        </p:nvGrpSpPr>
        <p:grpSpPr>
          <a:xfrm>
            <a:off x="643080" y="4539433"/>
            <a:ext cx="6059936" cy="4432758"/>
            <a:chOff x="714375" y="1071563"/>
            <a:chExt cx="8072438" cy="3786187"/>
          </a:xfrm>
        </p:grpSpPr>
        <p:sp>
          <p:nvSpPr>
            <p:cNvPr id="50" name="Rectangle 49"/>
            <p:cNvSpPr/>
            <p:nvPr/>
          </p:nvSpPr>
          <p:spPr bwMode="auto">
            <a:xfrm>
              <a:off x="714375" y="1071563"/>
              <a:ext cx="8072438" cy="3786187"/>
            </a:xfrm>
            <a:prstGeom prst="rect">
              <a:avLst/>
            </a:prstGeom>
            <a:solidFill>
              <a:schemeClr val="accent1">
                <a:lumMod val="50000"/>
              </a:schemeClr>
            </a:solidFill>
            <a:ln w="9525" cap="flat" cmpd="sng" algn="ctr">
              <a:solidFill>
                <a:schemeClr val="tx1"/>
              </a:solidFill>
              <a:prstDash val="solid"/>
              <a:round/>
              <a:headEnd type="none" w="med" len="med"/>
              <a:tailEnd type="none" w="med" len="med"/>
            </a:ln>
            <a:effectLst/>
          </p:spPr>
          <p:txBody>
            <a:bodyPr/>
            <a:lstStyle/>
            <a:p>
              <a:pPr>
                <a:defRPr/>
              </a:pPr>
              <a:endParaRPr lang="fr-FR" dirty="0">
                <a:solidFill>
                  <a:schemeClr val="accent1">
                    <a:lumMod val="50000"/>
                  </a:schemeClr>
                </a:solidFill>
              </a:endParaRPr>
            </a:p>
          </p:txBody>
        </p:sp>
        <p:pic>
          <p:nvPicPr>
            <p:cNvPr id="51" name="Picture 21"/>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785813" y="1143000"/>
              <a:ext cx="7929562" cy="36433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2" name="Forme libre 51"/>
            <p:cNvSpPr/>
            <p:nvPr/>
          </p:nvSpPr>
          <p:spPr bwMode="auto">
            <a:xfrm>
              <a:off x="4071938" y="1857375"/>
              <a:ext cx="882650" cy="1109663"/>
            </a:xfrm>
            <a:custGeom>
              <a:avLst/>
              <a:gdLst>
                <a:gd name="connsiteX0" fmla="*/ 867847 w 867847"/>
                <a:gd name="connsiteY0" fmla="*/ 0 h 1076570"/>
                <a:gd name="connsiteX1" fmla="*/ 847969 w 867847"/>
                <a:gd name="connsiteY1" fmla="*/ 29817 h 1076570"/>
                <a:gd name="connsiteX2" fmla="*/ 838030 w 867847"/>
                <a:gd name="connsiteY2" fmla="*/ 59635 h 1076570"/>
                <a:gd name="connsiteX3" fmla="*/ 847969 w 867847"/>
                <a:gd name="connsiteY3" fmla="*/ 308113 h 1076570"/>
                <a:gd name="connsiteX4" fmla="*/ 838030 w 867847"/>
                <a:gd name="connsiteY4" fmla="*/ 357809 h 1076570"/>
                <a:gd name="connsiteX5" fmla="*/ 768456 w 867847"/>
                <a:gd name="connsiteY5" fmla="*/ 367748 h 1076570"/>
                <a:gd name="connsiteX6" fmla="*/ 679004 w 867847"/>
                <a:gd name="connsiteY6" fmla="*/ 397565 h 1076570"/>
                <a:gd name="connsiteX7" fmla="*/ 609430 w 867847"/>
                <a:gd name="connsiteY7" fmla="*/ 417443 h 1076570"/>
                <a:gd name="connsiteX8" fmla="*/ 579612 w 867847"/>
                <a:gd name="connsiteY8" fmla="*/ 427382 h 1076570"/>
                <a:gd name="connsiteX9" fmla="*/ 559734 w 867847"/>
                <a:gd name="connsiteY9" fmla="*/ 447261 h 1076570"/>
                <a:gd name="connsiteX10" fmla="*/ 529917 w 867847"/>
                <a:gd name="connsiteY10" fmla="*/ 467139 h 1076570"/>
                <a:gd name="connsiteX11" fmla="*/ 450404 w 867847"/>
                <a:gd name="connsiteY11" fmla="*/ 516835 h 1076570"/>
                <a:gd name="connsiteX12" fmla="*/ 351012 w 867847"/>
                <a:gd name="connsiteY12" fmla="*/ 536713 h 1076570"/>
                <a:gd name="connsiteX13" fmla="*/ 301317 w 867847"/>
                <a:gd name="connsiteY13" fmla="*/ 586409 h 1076570"/>
                <a:gd name="connsiteX14" fmla="*/ 281439 w 867847"/>
                <a:gd name="connsiteY14" fmla="*/ 675861 h 1076570"/>
                <a:gd name="connsiteX15" fmla="*/ 261560 w 867847"/>
                <a:gd name="connsiteY15" fmla="*/ 695739 h 1076570"/>
                <a:gd name="connsiteX16" fmla="*/ 241682 w 867847"/>
                <a:gd name="connsiteY16" fmla="*/ 725556 h 1076570"/>
                <a:gd name="connsiteX17" fmla="*/ 221804 w 867847"/>
                <a:gd name="connsiteY17" fmla="*/ 785191 h 1076570"/>
                <a:gd name="connsiteX18" fmla="*/ 182047 w 867847"/>
                <a:gd name="connsiteY18" fmla="*/ 824948 h 1076570"/>
                <a:gd name="connsiteX19" fmla="*/ 172108 w 867847"/>
                <a:gd name="connsiteY19" fmla="*/ 854765 h 1076570"/>
                <a:gd name="connsiteX20" fmla="*/ 132352 w 867847"/>
                <a:gd name="connsiteY20" fmla="*/ 904461 h 1076570"/>
                <a:gd name="connsiteX21" fmla="*/ 92595 w 867847"/>
                <a:gd name="connsiteY21" fmla="*/ 964096 h 1076570"/>
                <a:gd name="connsiteX22" fmla="*/ 42899 w 867847"/>
                <a:gd name="connsiteY22" fmla="*/ 1013791 h 1076570"/>
                <a:gd name="connsiteX23" fmla="*/ 32960 w 867847"/>
                <a:gd name="connsiteY23" fmla="*/ 1043609 h 1076570"/>
                <a:gd name="connsiteX24" fmla="*/ 3143 w 867847"/>
                <a:gd name="connsiteY24" fmla="*/ 1063487 h 1076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867847" h="1076570">
                  <a:moveTo>
                    <a:pt x="867847" y="0"/>
                  </a:moveTo>
                  <a:cubicBezTo>
                    <a:pt x="861221" y="9939"/>
                    <a:pt x="853311" y="19133"/>
                    <a:pt x="847969" y="29817"/>
                  </a:cubicBezTo>
                  <a:cubicBezTo>
                    <a:pt x="843284" y="39188"/>
                    <a:pt x="838030" y="49158"/>
                    <a:pt x="838030" y="59635"/>
                  </a:cubicBezTo>
                  <a:cubicBezTo>
                    <a:pt x="838030" y="142527"/>
                    <a:pt x="844656" y="225287"/>
                    <a:pt x="847969" y="308113"/>
                  </a:cubicBezTo>
                  <a:cubicBezTo>
                    <a:pt x="844656" y="324678"/>
                    <a:pt x="851545" y="347673"/>
                    <a:pt x="838030" y="357809"/>
                  </a:cubicBezTo>
                  <a:cubicBezTo>
                    <a:pt x="819289" y="371865"/>
                    <a:pt x="791283" y="362480"/>
                    <a:pt x="768456" y="367748"/>
                  </a:cubicBezTo>
                  <a:cubicBezTo>
                    <a:pt x="768451" y="367749"/>
                    <a:pt x="693916" y="392595"/>
                    <a:pt x="679004" y="397565"/>
                  </a:cubicBezTo>
                  <a:cubicBezTo>
                    <a:pt x="607518" y="421393"/>
                    <a:pt x="696781" y="392486"/>
                    <a:pt x="609430" y="417443"/>
                  </a:cubicBezTo>
                  <a:cubicBezTo>
                    <a:pt x="599356" y="420321"/>
                    <a:pt x="589551" y="424069"/>
                    <a:pt x="579612" y="427382"/>
                  </a:cubicBezTo>
                  <a:cubicBezTo>
                    <a:pt x="572986" y="434008"/>
                    <a:pt x="567051" y="441407"/>
                    <a:pt x="559734" y="447261"/>
                  </a:cubicBezTo>
                  <a:cubicBezTo>
                    <a:pt x="550406" y="454723"/>
                    <a:pt x="538364" y="458692"/>
                    <a:pt x="529917" y="467139"/>
                  </a:cubicBezTo>
                  <a:cubicBezTo>
                    <a:pt x="485471" y="511585"/>
                    <a:pt x="544078" y="498101"/>
                    <a:pt x="450404" y="516835"/>
                  </a:cubicBezTo>
                  <a:lnTo>
                    <a:pt x="351012" y="536713"/>
                  </a:lnTo>
                  <a:cubicBezTo>
                    <a:pt x="328293" y="551859"/>
                    <a:pt x="310783" y="558010"/>
                    <a:pt x="301317" y="586409"/>
                  </a:cubicBezTo>
                  <a:cubicBezTo>
                    <a:pt x="294795" y="605974"/>
                    <a:pt x="295078" y="653129"/>
                    <a:pt x="281439" y="675861"/>
                  </a:cubicBezTo>
                  <a:cubicBezTo>
                    <a:pt x="276618" y="683896"/>
                    <a:pt x="267414" y="688422"/>
                    <a:pt x="261560" y="695739"/>
                  </a:cubicBezTo>
                  <a:cubicBezTo>
                    <a:pt x="254098" y="705067"/>
                    <a:pt x="248308" y="715617"/>
                    <a:pt x="241682" y="725556"/>
                  </a:cubicBezTo>
                  <a:cubicBezTo>
                    <a:pt x="235056" y="745434"/>
                    <a:pt x="236620" y="770375"/>
                    <a:pt x="221804" y="785191"/>
                  </a:cubicBezTo>
                  <a:lnTo>
                    <a:pt x="182047" y="824948"/>
                  </a:lnTo>
                  <a:cubicBezTo>
                    <a:pt x="178734" y="834887"/>
                    <a:pt x="176793" y="845394"/>
                    <a:pt x="172108" y="854765"/>
                  </a:cubicBezTo>
                  <a:cubicBezTo>
                    <a:pt x="159571" y="879840"/>
                    <a:pt x="150840" y="885972"/>
                    <a:pt x="132352" y="904461"/>
                  </a:cubicBezTo>
                  <a:cubicBezTo>
                    <a:pt x="114883" y="956861"/>
                    <a:pt x="133957" y="914461"/>
                    <a:pt x="92595" y="964096"/>
                  </a:cubicBezTo>
                  <a:cubicBezTo>
                    <a:pt x="51184" y="1013789"/>
                    <a:pt x="97563" y="977350"/>
                    <a:pt x="42899" y="1013791"/>
                  </a:cubicBezTo>
                  <a:cubicBezTo>
                    <a:pt x="39586" y="1023730"/>
                    <a:pt x="40368" y="1036201"/>
                    <a:pt x="32960" y="1043609"/>
                  </a:cubicBezTo>
                  <a:cubicBezTo>
                    <a:pt x="0" y="1076570"/>
                    <a:pt x="3143" y="1036123"/>
                    <a:pt x="3143" y="1063487"/>
                  </a:cubicBezTo>
                </a:path>
              </a:pathLst>
            </a:custGeom>
            <a:noFill/>
            <a:ln w="63500" cap="flat" cmpd="sng" algn="ctr">
              <a:solidFill>
                <a:srgbClr val="00FFFF"/>
              </a:solidFill>
              <a:prstDash val="solid"/>
              <a:round/>
              <a:headEnd type="none" w="med" len="med"/>
              <a:tailEnd type="none" w="med" len="med"/>
            </a:ln>
            <a:effectLst>
              <a:outerShdw blurRad="50800" dist="50800" dir="5400000" algn="ctr" rotWithShape="0">
                <a:srgbClr val="FF9999"/>
              </a:outerShdw>
            </a:effectLst>
          </p:spPr>
          <p:txBody>
            <a:bodyPr/>
            <a:lstStyle/>
            <a:p>
              <a:pPr>
                <a:defRPr/>
              </a:pPr>
              <a:endParaRPr lang="fr-FR"/>
            </a:p>
          </p:txBody>
        </p:sp>
        <p:sp>
          <p:nvSpPr>
            <p:cNvPr id="53" name="Forme libre 52"/>
            <p:cNvSpPr/>
            <p:nvPr/>
          </p:nvSpPr>
          <p:spPr bwMode="auto">
            <a:xfrm>
              <a:off x="2143125" y="2571750"/>
              <a:ext cx="1579563" cy="414338"/>
            </a:xfrm>
            <a:custGeom>
              <a:avLst/>
              <a:gdLst>
                <a:gd name="connsiteX0" fmla="*/ 0 w 1580322"/>
                <a:gd name="connsiteY0" fmla="*/ 0 h 414404"/>
                <a:gd name="connsiteX1" fmla="*/ 19879 w 1580322"/>
                <a:gd name="connsiteY1" fmla="*/ 29818 h 414404"/>
                <a:gd name="connsiteX2" fmla="*/ 0 w 1580322"/>
                <a:gd name="connsiteY2" fmla="*/ 89452 h 414404"/>
                <a:gd name="connsiteX3" fmla="*/ 29818 w 1580322"/>
                <a:gd name="connsiteY3" fmla="*/ 168966 h 414404"/>
                <a:gd name="connsiteX4" fmla="*/ 69574 w 1580322"/>
                <a:gd name="connsiteY4" fmla="*/ 178905 h 414404"/>
                <a:gd name="connsiteX5" fmla="*/ 218661 w 1580322"/>
                <a:gd name="connsiteY5" fmla="*/ 208722 h 414404"/>
                <a:gd name="connsiteX6" fmla="*/ 327992 w 1580322"/>
                <a:gd name="connsiteY6" fmla="*/ 228600 h 414404"/>
                <a:gd name="connsiteX7" fmla="*/ 347870 w 1580322"/>
                <a:gd name="connsiteY7" fmla="*/ 248479 h 414404"/>
                <a:gd name="connsiteX8" fmla="*/ 407505 w 1580322"/>
                <a:gd name="connsiteY8" fmla="*/ 268357 h 414404"/>
                <a:gd name="connsiteX9" fmla="*/ 477079 w 1580322"/>
                <a:gd name="connsiteY9" fmla="*/ 298174 h 414404"/>
                <a:gd name="connsiteX10" fmla="*/ 695740 w 1580322"/>
                <a:gd name="connsiteY10" fmla="*/ 327992 h 414404"/>
                <a:gd name="connsiteX11" fmla="*/ 725557 w 1580322"/>
                <a:gd name="connsiteY11" fmla="*/ 318052 h 414404"/>
                <a:gd name="connsiteX12" fmla="*/ 824948 w 1580322"/>
                <a:gd name="connsiteY12" fmla="*/ 337931 h 414404"/>
                <a:gd name="connsiteX13" fmla="*/ 993913 w 1580322"/>
                <a:gd name="connsiteY13" fmla="*/ 347870 h 414404"/>
                <a:gd name="connsiteX14" fmla="*/ 1063487 w 1580322"/>
                <a:gd name="connsiteY14" fmla="*/ 357809 h 414404"/>
                <a:gd name="connsiteX15" fmla="*/ 1133061 w 1580322"/>
                <a:gd name="connsiteY15" fmla="*/ 377687 h 414404"/>
                <a:gd name="connsiteX16" fmla="*/ 1242392 w 1580322"/>
                <a:gd name="connsiteY16" fmla="*/ 397566 h 414404"/>
                <a:gd name="connsiteX17" fmla="*/ 1580322 w 1580322"/>
                <a:gd name="connsiteY17" fmla="*/ 407505 h 414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580322" h="414404">
                  <a:moveTo>
                    <a:pt x="0" y="0"/>
                  </a:moveTo>
                  <a:cubicBezTo>
                    <a:pt x="6626" y="9939"/>
                    <a:pt x="19879" y="17872"/>
                    <a:pt x="19879" y="29818"/>
                  </a:cubicBezTo>
                  <a:cubicBezTo>
                    <a:pt x="19879" y="50771"/>
                    <a:pt x="0" y="89452"/>
                    <a:pt x="0" y="89452"/>
                  </a:cubicBezTo>
                  <a:cubicBezTo>
                    <a:pt x="4327" y="111086"/>
                    <a:pt x="6195" y="153217"/>
                    <a:pt x="29818" y="168966"/>
                  </a:cubicBezTo>
                  <a:cubicBezTo>
                    <a:pt x="41184" y="176543"/>
                    <a:pt x="56322" y="175592"/>
                    <a:pt x="69574" y="178905"/>
                  </a:cubicBezTo>
                  <a:cubicBezTo>
                    <a:pt x="134121" y="221935"/>
                    <a:pt x="82364" y="194375"/>
                    <a:pt x="218661" y="208722"/>
                  </a:cubicBezTo>
                  <a:cubicBezTo>
                    <a:pt x="280174" y="215197"/>
                    <a:pt x="278093" y="216126"/>
                    <a:pt x="327992" y="228600"/>
                  </a:cubicBezTo>
                  <a:cubicBezTo>
                    <a:pt x="334618" y="235226"/>
                    <a:pt x="339489" y="244288"/>
                    <a:pt x="347870" y="248479"/>
                  </a:cubicBezTo>
                  <a:cubicBezTo>
                    <a:pt x="366611" y="257850"/>
                    <a:pt x="407505" y="268357"/>
                    <a:pt x="407505" y="268357"/>
                  </a:cubicBezTo>
                  <a:cubicBezTo>
                    <a:pt x="454811" y="299894"/>
                    <a:pt x="418731" y="280670"/>
                    <a:pt x="477079" y="298174"/>
                  </a:cubicBezTo>
                  <a:cubicBezTo>
                    <a:pt x="602543" y="335813"/>
                    <a:pt x="476654" y="314298"/>
                    <a:pt x="695740" y="327992"/>
                  </a:cubicBezTo>
                  <a:cubicBezTo>
                    <a:pt x="705679" y="324679"/>
                    <a:pt x="715080" y="318052"/>
                    <a:pt x="725557" y="318052"/>
                  </a:cubicBezTo>
                  <a:cubicBezTo>
                    <a:pt x="812897" y="318052"/>
                    <a:pt x="755995" y="331364"/>
                    <a:pt x="824948" y="337931"/>
                  </a:cubicBezTo>
                  <a:cubicBezTo>
                    <a:pt x="881113" y="343280"/>
                    <a:pt x="937591" y="344557"/>
                    <a:pt x="993913" y="347870"/>
                  </a:cubicBezTo>
                  <a:cubicBezTo>
                    <a:pt x="1017104" y="351183"/>
                    <a:pt x="1040438" y="353618"/>
                    <a:pt x="1063487" y="357809"/>
                  </a:cubicBezTo>
                  <a:cubicBezTo>
                    <a:pt x="1131661" y="370204"/>
                    <a:pt x="1076286" y="363493"/>
                    <a:pt x="1133061" y="377687"/>
                  </a:cubicBezTo>
                  <a:cubicBezTo>
                    <a:pt x="1152582" y="382567"/>
                    <a:pt x="1225663" y="395598"/>
                    <a:pt x="1242392" y="397566"/>
                  </a:cubicBezTo>
                  <a:cubicBezTo>
                    <a:pt x="1385507" y="414404"/>
                    <a:pt x="1402798" y="407505"/>
                    <a:pt x="1580322" y="407505"/>
                  </a:cubicBezTo>
                </a:path>
              </a:pathLst>
            </a:custGeom>
            <a:noFill/>
            <a:ln w="63500" cap="flat" cmpd="sng" algn="ctr">
              <a:solidFill>
                <a:srgbClr val="FF0000"/>
              </a:solidFill>
              <a:prstDash val="solid"/>
              <a:round/>
              <a:headEnd type="none" w="med" len="med"/>
              <a:tailEnd type="none" w="med" len="med"/>
            </a:ln>
            <a:effectLst>
              <a:outerShdw blurRad="50800" dist="50800" dir="5400000" algn="ctr" rotWithShape="0">
                <a:srgbClr val="FF9999"/>
              </a:outerShdw>
            </a:effectLst>
          </p:spPr>
          <p:txBody>
            <a:bodyPr/>
            <a:lstStyle/>
            <a:p>
              <a:pPr>
                <a:defRPr/>
              </a:pPr>
              <a:endParaRPr lang="fr-FR"/>
            </a:p>
          </p:txBody>
        </p:sp>
        <p:sp>
          <p:nvSpPr>
            <p:cNvPr id="54" name="Forme libre 53"/>
            <p:cNvSpPr/>
            <p:nvPr/>
          </p:nvSpPr>
          <p:spPr bwMode="auto">
            <a:xfrm>
              <a:off x="4214813" y="2571750"/>
              <a:ext cx="1785937" cy="428625"/>
            </a:xfrm>
            <a:custGeom>
              <a:avLst/>
              <a:gdLst>
                <a:gd name="connsiteX0" fmla="*/ 1649896 w 1649896"/>
                <a:gd name="connsiteY0" fmla="*/ 288235 h 288235"/>
                <a:gd name="connsiteX1" fmla="*/ 1620078 w 1649896"/>
                <a:gd name="connsiteY1" fmla="*/ 268356 h 288235"/>
                <a:gd name="connsiteX2" fmla="*/ 1590261 w 1649896"/>
                <a:gd name="connsiteY2" fmla="*/ 238539 h 288235"/>
                <a:gd name="connsiteX3" fmla="*/ 1560443 w 1649896"/>
                <a:gd name="connsiteY3" fmla="*/ 228600 h 288235"/>
                <a:gd name="connsiteX4" fmla="*/ 1530626 w 1649896"/>
                <a:gd name="connsiteY4" fmla="*/ 208722 h 288235"/>
                <a:gd name="connsiteX5" fmla="*/ 1302026 w 1649896"/>
                <a:gd name="connsiteY5" fmla="*/ 178904 h 288235"/>
                <a:gd name="connsiteX6" fmla="*/ 1212574 w 1649896"/>
                <a:gd name="connsiteY6" fmla="*/ 139148 h 288235"/>
                <a:gd name="connsiteX7" fmla="*/ 1152939 w 1649896"/>
                <a:gd name="connsiteY7" fmla="*/ 39756 h 288235"/>
                <a:gd name="connsiteX8" fmla="*/ 1103243 w 1649896"/>
                <a:gd name="connsiteY8" fmla="*/ 0 h 288235"/>
                <a:gd name="connsiteX9" fmla="*/ 824948 w 1649896"/>
                <a:gd name="connsiteY9" fmla="*/ 9939 h 288235"/>
                <a:gd name="connsiteX10" fmla="*/ 765313 w 1649896"/>
                <a:gd name="connsiteY10" fmla="*/ 29817 h 288235"/>
                <a:gd name="connsiteX11" fmla="*/ 407504 w 1649896"/>
                <a:gd name="connsiteY11" fmla="*/ 39756 h 288235"/>
                <a:gd name="connsiteX12" fmla="*/ 357809 w 1649896"/>
                <a:gd name="connsiteY12" fmla="*/ 49695 h 288235"/>
                <a:gd name="connsiteX13" fmla="*/ 278296 w 1649896"/>
                <a:gd name="connsiteY13" fmla="*/ 59635 h 288235"/>
                <a:gd name="connsiteX14" fmla="*/ 218661 w 1649896"/>
                <a:gd name="connsiteY14" fmla="*/ 79513 h 288235"/>
                <a:gd name="connsiteX15" fmla="*/ 149087 w 1649896"/>
                <a:gd name="connsiteY15" fmla="*/ 99391 h 288235"/>
                <a:gd name="connsiteX16" fmla="*/ 119269 w 1649896"/>
                <a:gd name="connsiteY16" fmla="*/ 119269 h 288235"/>
                <a:gd name="connsiteX17" fmla="*/ 99391 w 1649896"/>
                <a:gd name="connsiteY17" fmla="*/ 139148 h 288235"/>
                <a:gd name="connsiteX18" fmla="*/ 39756 w 1649896"/>
                <a:gd name="connsiteY18" fmla="*/ 149087 h 288235"/>
                <a:gd name="connsiteX19" fmla="*/ 0 w 1649896"/>
                <a:gd name="connsiteY19" fmla="*/ 159026 h 288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649896" h="288235">
                  <a:moveTo>
                    <a:pt x="1649896" y="288235"/>
                  </a:moveTo>
                  <a:cubicBezTo>
                    <a:pt x="1639957" y="281609"/>
                    <a:pt x="1629255" y="276003"/>
                    <a:pt x="1620078" y="268356"/>
                  </a:cubicBezTo>
                  <a:cubicBezTo>
                    <a:pt x="1609280" y="259358"/>
                    <a:pt x="1601956" y="246336"/>
                    <a:pt x="1590261" y="238539"/>
                  </a:cubicBezTo>
                  <a:cubicBezTo>
                    <a:pt x="1581544" y="232728"/>
                    <a:pt x="1570382" y="231913"/>
                    <a:pt x="1560443" y="228600"/>
                  </a:cubicBezTo>
                  <a:cubicBezTo>
                    <a:pt x="1550504" y="221974"/>
                    <a:pt x="1541542" y="213573"/>
                    <a:pt x="1530626" y="208722"/>
                  </a:cubicBezTo>
                  <a:cubicBezTo>
                    <a:pt x="1450070" y="172919"/>
                    <a:pt x="1404123" y="184910"/>
                    <a:pt x="1302026" y="178904"/>
                  </a:cubicBezTo>
                  <a:cubicBezTo>
                    <a:pt x="1231059" y="155249"/>
                    <a:pt x="1259825" y="170649"/>
                    <a:pt x="1212574" y="139148"/>
                  </a:cubicBezTo>
                  <a:cubicBezTo>
                    <a:pt x="1166432" y="720"/>
                    <a:pt x="1225703" y="148902"/>
                    <a:pt x="1152939" y="39756"/>
                  </a:cubicBezTo>
                  <a:cubicBezTo>
                    <a:pt x="1127249" y="1222"/>
                    <a:pt x="1144393" y="13716"/>
                    <a:pt x="1103243" y="0"/>
                  </a:cubicBezTo>
                  <a:cubicBezTo>
                    <a:pt x="1010478" y="3313"/>
                    <a:pt x="917413" y="1780"/>
                    <a:pt x="824948" y="9939"/>
                  </a:cubicBezTo>
                  <a:cubicBezTo>
                    <a:pt x="804076" y="11781"/>
                    <a:pt x="786258" y="29235"/>
                    <a:pt x="765313" y="29817"/>
                  </a:cubicBezTo>
                  <a:lnTo>
                    <a:pt x="407504" y="39756"/>
                  </a:lnTo>
                  <a:cubicBezTo>
                    <a:pt x="390939" y="43069"/>
                    <a:pt x="374506" y="47126"/>
                    <a:pt x="357809" y="49695"/>
                  </a:cubicBezTo>
                  <a:cubicBezTo>
                    <a:pt x="331409" y="53757"/>
                    <a:pt x="304414" y="54038"/>
                    <a:pt x="278296" y="59635"/>
                  </a:cubicBezTo>
                  <a:cubicBezTo>
                    <a:pt x="257808" y="64025"/>
                    <a:pt x="238539" y="72887"/>
                    <a:pt x="218661" y="79513"/>
                  </a:cubicBezTo>
                  <a:cubicBezTo>
                    <a:pt x="175886" y="93771"/>
                    <a:pt x="199005" y="86912"/>
                    <a:pt x="149087" y="99391"/>
                  </a:cubicBezTo>
                  <a:cubicBezTo>
                    <a:pt x="139148" y="106017"/>
                    <a:pt x="128597" y="111807"/>
                    <a:pt x="119269" y="119269"/>
                  </a:cubicBezTo>
                  <a:cubicBezTo>
                    <a:pt x="111952" y="125123"/>
                    <a:pt x="108165" y="135858"/>
                    <a:pt x="99391" y="139148"/>
                  </a:cubicBezTo>
                  <a:cubicBezTo>
                    <a:pt x="80522" y="146224"/>
                    <a:pt x="59634" y="145774"/>
                    <a:pt x="39756" y="149087"/>
                  </a:cubicBezTo>
                  <a:cubicBezTo>
                    <a:pt x="6796" y="160074"/>
                    <a:pt x="20416" y="159026"/>
                    <a:pt x="0" y="159026"/>
                  </a:cubicBezTo>
                </a:path>
              </a:pathLst>
            </a:custGeom>
            <a:noFill/>
            <a:ln w="63500" cap="flat" cmpd="sng" algn="ctr">
              <a:solidFill>
                <a:srgbClr val="FF0000"/>
              </a:solidFill>
              <a:prstDash val="solid"/>
              <a:round/>
              <a:headEnd type="none" w="med" len="med"/>
              <a:tailEnd type="none" w="med" len="med"/>
            </a:ln>
            <a:effectLst>
              <a:outerShdw blurRad="50800" dist="50800" dir="5400000" algn="ctr" rotWithShape="0">
                <a:srgbClr val="FF9999"/>
              </a:outerShdw>
            </a:effectLst>
          </p:spPr>
          <p:txBody>
            <a:bodyPr/>
            <a:lstStyle/>
            <a:p>
              <a:pPr>
                <a:defRPr/>
              </a:pPr>
              <a:endParaRPr lang="fr-FR"/>
            </a:p>
          </p:txBody>
        </p:sp>
        <p:sp>
          <p:nvSpPr>
            <p:cNvPr id="55" name="Forme libre 54"/>
            <p:cNvSpPr/>
            <p:nvPr/>
          </p:nvSpPr>
          <p:spPr bwMode="auto">
            <a:xfrm>
              <a:off x="3643313" y="3000375"/>
              <a:ext cx="128587" cy="844550"/>
            </a:xfrm>
            <a:custGeom>
              <a:avLst/>
              <a:gdLst>
                <a:gd name="connsiteX0" fmla="*/ 128687 w 128687"/>
                <a:gd name="connsiteY0" fmla="*/ 0 h 844826"/>
                <a:gd name="connsiteX1" fmla="*/ 98869 w 128687"/>
                <a:gd name="connsiteY1" fmla="*/ 9940 h 844826"/>
                <a:gd name="connsiteX2" fmla="*/ 39235 w 128687"/>
                <a:gd name="connsiteY2" fmla="*/ 49696 h 844826"/>
                <a:gd name="connsiteX3" fmla="*/ 29296 w 128687"/>
                <a:gd name="connsiteY3" fmla="*/ 308113 h 844826"/>
                <a:gd name="connsiteX4" fmla="*/ 49174 w 128687"/>
                <a:gd name="connsiteY4" fmla="*/ 487018 h 844826"/>
                <a:gd name="connsiteX5" fmla="*/ 59113 w 128687"/>
                <a:gd name="connsiteY5" fmla="*/ 546653 h 844826"/>
                <a:gd name="connsiteX6" fmla="*/ 59113 w 128687"/>
                <a:gd name="connsiteY6" fmla="*/ 844826 h 844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8687" h="844826">
                  <a:moveTo>
                    <a:pt x="128687" y="0"/>
                  </a:moveTo>
                  <a:cubicBezTo>
                    <a:pt x="118748" y="3313"/>
                    <a:pt x="108028" y="4852"/>
                    <a:pt x="98869" y="9940"/>
                  </a:cubicBezTo>
                  <a:cubicBezTo>
                    <a:pt x="77985" y="21542"/>
                    <a:pt x="39235" y="49696"/>
                    <a:pt x="39235" y="49696"/>
                  </a:cubicBezTo>
                  <a:cubicBezTo>
                    <a:pt x="0" y="167398"/>
                    <a:pt x="13168" y="103828"/>
                    <a:pt x="29296" y="308113"/>
                  </a:cubicBezTo>
                  <a:cubicBezTo>
                    <a:pt x="34018" y="367929"/>
                    <a:pt x="39310" y="427832"/>
                    <a:pt x="49174" y="487018"/>
                  </a:cubicBezTo>
                  <a:cubicBezTo>
                    <a:pt x="52487" y="506896"/>
                    <a:pt x="58553" y="526508"/>
                    <a:pt x="59113" y="546653"/>
                  </a:cubicBezTo>
                  <a:cubicBezTo>
                    <a:pt x="61873" y="646006"/>
                    <a:pt x="59113" y="745435"/>
                    <a:pt x="59113" y="844826"/>
                  </a:cubicBezTo>
                </a:path>
              </a:pathLst>
            </a:custGeom>
            <a:noFill/>
            <a:ln w="63500" cap="flat" cmpd="sng" algn="ctr">
              <a:solidFill>
                <a:srgbClr val="00FFFF"/>
              </a:solidFill>
              <a:prstDash val="solid"/>
              <a:round/>
              <a:headEnd type="none" w="med" len="med"/>
              <a:tailEnd type="none" w="med" len="med"/>
            </a:ln>
            <a:effectLst>
              <a:outerShdw blurRad="50800" dist="50800" dir="5400000" algn="ctr" rotWithShape="0">
                <a:srgbClr val="FF9999"/>
              </a:outerShdw>
            </a:effectLst>
          </p:spPr>
          <p:txBody>
            <a:bodyPr/>
            <a:lstStyle/>
            <a:p>
              <a:pPr>
                <a:defRPr/>
              </a:pPr>
              <a:endParaRPr lang="fr-FR"/>
            </a:p>
          </p:txBody>
        </p:sp>
        <p:sp>
          <p:nvSpPr>
            <p:cNvPr id="56" name="Forme libre 55"/>
            <p:cNvSpPr/>
            <p:nvPr/>
          </p:nvSpPr>
          <p:spPr bwMode="auto">
            <a:xfrm>
              <a:off x="2143125" y="3714750"/>
              <a:ext cx="1474788" cy="301625"/>
            </a:xfrm>
            <a:custGeom>
              <a:avLst/>
              <a:gdLst>
                <a:gd name="connsiteX0" fmla="*/ 0 w 1475583"/>
                <a:gd name="connsiteY0" fmla="*/ 258418 h 302072"/>
                <a:gd name="connsiteX1" fmla="*/ 367748 w 1475583"/>
                <a:gd name="connsiteY1" fmla="*/ 268357 h 302072"/>
                <a:gd name="connsiteX2" fmla="*/ 437322 w 1475583"/>
                <a:gd name="connsiteY2" fmla="*/ 288235 h 302072"/>
                <a:gd name="connsiteX3" fmla="*/ 477079 w 1475583"/>
                <a:gd name="connsiteY3" fmla="*/ 298174 h 302072"/>
                <a:gd name="connsiteX4" fmla="*/ 795131 w 1475583"/>
                <a:gd name="connsiteY4" fmla="*/ 288235 h 302072"/>
                <a:gd name="connsiteX5" fmla="*/ 854765 w 1475583"/>
                <a:gd name="connsiteY5" fmla="*/ 248479 h 302072"/>
                <a:gd name="connsiteX6" fmla="*/ 1003852 w 1475583"/>
                <a:gd name="connsiteY6" fmla="*/ 218661 h 302072"/>
                <a:gd name="connsiteX7" fmla="*/ 1073426 w 1475583"/>
                <a:gd name="connsiteY7" fmla="*/ 139148 h 302072"/>
                <a:gd name="connsiteX8" fmla="*/ 1093305 w 1475583"/>
                <a:gd name="connsiteY8" fmla="*/ 119270 h 302072"/>
                <a:gd name="connsiteX9" fmla="*/ 1361661 w 1475583"/>
                <a:gd name="connsiteY9" fmla="*/ 109331 h 302072"/>
                <a:gd name="connsiteX10" fmla="*/ 1381539 w 1475583"/>
                <a:gd name="connsiteY10" fmla="*/ 89452 h 302072"/>
                <a:gd name="connsiteX11" fmla="*/ 1411357 w 1475583"/>
                <a:gd name="connsiteY11" fmla="*/ 79513 h 302072"/>
                <a:gd name="connsiteX12" fmla="*/ 1461052 w 1475583"/>
                <a:gd name="connsiteY12" fmla="*/ 39757 h 302072"/>
                <a:gd name="connsiteX13" fmla="*/ 1470992 w 1475583"/>
                <a:gd name="connsiteY13" fmla="*/ 0 h 302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75583" h="302072">
                  <a:moveTo>
                    <a:pt x="0" y="258418"/>
                  </a:moveTo>
                  <a:cubicBezTo>
                    <a:pt x="122583" y="261731"/>
                    <a:pt x="245266" y="262382"/>
                    <a:pt x="367748" y="268357"/>
                  </a:cubicBezTo>
                  <a:cubicBezTo>
                    <a:pt x="386484" y="269271"/>
                    <a:pt x="418463" y="282847"/>
                    <a:pt x="437322" y="288235"/>
                  </a:cubicBezTo>
                  <a:cubicBezTo>
                    <a:pt x="450457" y="291988"/>
                    <a:pt x="463827" y="294861"/>
                    <a:pt x="477079" y="298174"/>
                  </a:cubicBezTo>
                  <a:cubicBezTo>
                    <a:pt x="583096" y="294861"/>
                    <a:pt x="689968" y="302072"/>
                    <a:pt x="795131" y="288235"/>
                  </a:cubicBezTo>
                  <a:cubicBezTo>
                    <a:pt x="818817" y="285118"/>
                    <a:pt x="832101" y="256034"/>
                    <a:pt x="854765" y="248479"/>
                  </a:cubicBezTo>
                  <a:cubicBezTo>
                    <a:pt x="942861" y="219113"/>
                    <a:pt x="893574" y="230914"/>
                    <a:pt x="1003852" y="218661"/>
                  </a:cubicBezTo>
                  <a:cubicBezTo>
                    <a:pt x="1069165" y="120693"/>
                    <a:pt x="1014266" y="186475"/>
                    <a:pt x="1073426" y="139148"/>
                  </a:cubicBezTo>
                  <a:cubicBezTo>
                    <a:pt x="1080743" y="133294"/>
                    <a:pt x="1083984" y="120234"/>
                    <a:pt x="1093305" y="119270"/>
                  </a:cubicBezTo>
                  <a:cubicBezTo>
                    <a:pt x="1182343" y="110059"/>
                    <a:pt x="1272209" y="112644"/>
                    <a:pt x="1361661" y="109331"/>
                  </a:cubicBezTo>
                  <a:cubicBezTo>
                    <a:pt x="1368287" y="102705"/>
                    <a:pt x="1373504" y="94273"/>
                    <a:pt x="1381539" y="89452"/>
                  </a:cubicBezTo>
                  <a:cubicBezTo>
                    <a:pt x="1390523" y="84062"/>
                    <a:pt x="1403176" y="86058"/>
                    <a:pt x="1411357" y="79513"/>
                  </a:cubicBezTo>
                  <a:cubicBezTo>
                    <a:pt x="1475583" y="28133"/>
                    <a:pt x="1386104" y="64740"/>
                    <a:pt x="1461052" y="39757"/>
                  </a:cubicBezTo>
                  <a:lnTo>
                    <a:pt x="1470992" y="0"/>
                  </a:lnTo>
                </a:path>
              </a:pathLst>
            </a:custGeom>
            <a:noFill/>
            <a:ln w="63500" cap="flat" cmpd="sng" algn="ctr">
              <a:solidFill>
                <a:srgbClr val="FF33CC"/>
              </a:solidFill>
              <a:prstDash val="solid"/>
              <a:round/>
              <a:headEnd type="none" w="med" len="med"/>
              <a:tailEnd type="none" w="med" len="med"/>
            </a:ln>
            <a:effectLst>
              <a:outerShdw blurRad="50800" dist="50800" dir="5400000" algn="ctr" rotWithShape="0">
                <a:srgbClr val="FF9999"/>
              </a:outerShdw>
            </a:effectLst>
          </p:spPr>
          <p:txBody>
            <a:bodyPr/>
            <a:lstStyle/>
            <a:p>
              <a:pPr>
                <a:defRPr/>
              </a:pPr>
              <a:endParaRPr lang="fr-FR"/>
            </a:p>
          </p:txBody>
        </p:sp>
        <p:sp>
          <p:nvSpPr>
            <p:cNvPr id="57" name="Forme libre 56"/>
            <p:cNvSpPr/>
            <p:nvPr/>
          </p:nvSpPr>
          <p:spPr bwMode="auto">
            <a:xfrm>
              <a:off x="3714750" y="3714750"/>
              <a:ext cx="636588" cy="541338"/>
            </a:xfrm>
            <a:custGeom>
              <a:avLst/>
              <a:gdLst>
                <a:gd name="connsiteX0" fmla="*/ 637286 w 637286"/>
                <a:gd name="connsiteY0" fmla="*/ 541398 h 541398"/>
                <a:gd name="connsiteX1" fmla="*/ 567712 w 637286"/>
                <a:gd name="connsiteY1" fmla="*/ 451946 h 541398"/>
                <a:gd name="connsiteX2" fmla="*/ 527955 w 637286"/>
                <a:gd name="connsiteY2" fmla="*/ 382372 h 541398"/>
                <a:gd name="connsiteX3" fmla="*/ 488199 w 637286"/>
                <a:gd name="connsiteY3" fmla="*/ 362494 h 541398"/>
                <a:gd name="connsiteX4" fmla="*/ 458381 w 637286"/>
                <a:gd name="connsiteY4" fmla="*/ 332676 h 541398"/>
                <a:gd name="connsiteX5" fmla="*/ 398746 w 637286"/>
                <a:gd name="connsiteY5" fmla="*/ 253163 h 541398"/>
                <a:gd name="connsiteX6" fmla="*/ 368929 w 637286"/>
                <a:gd name="connsiteY6" fmla="*/ 223346 h 541398"/>
                <a:gd name="connsiteX7" fmla="*/ 329173 w 637286"/>
                <a:gd name="connsiteY7" fmla="*/ 213407 h 541398"/>
                <a:gd name="connsiteX8" fmla="*/ 259599 w 637286"/>
                <a:gd name="connsiteY8" fmla="*/ 133894 h 541398"/>
                <a:gd name="connsiteX9" fmla="*/ 229781 w 637286"/>
                <a:gd name="connsiteY9" fmla="*/ 104076 h 541398"/>
                <a:gd name="connsiteX10" fmla="*/ 190025 w 637286"/>
                <a:gd name="connsiteY10" fmla="*/ 74259 h 541398"/>
                <a:gd name="connsiteX11" fmla="*/ 170146 w 637286"/>
                <a:gd name="connsiteY11" fmla="*/ 54381 h 541398"/>
                <a:gd name="connsiteX12" fmla="*/ 70755 w 637286"/>
                <a:gd name="connsiteY12" fmla="*/ 34503 h 541398"/>
                <a:gd name="connsiteX13" fmla="*/ 40938 w 637286"/>
                <a:gd name="connsiteY13" fmla="*/ 24563 h 541398"/>
                <a:gd name="connsiteX14" fmla="*/ 1181 w 637286"/>
                <a:gd name="connsiteY14" fmla="*/ 4685 h 541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37286" h="541398">
                  <a:moveTo>
                    <a:pt x="637286" y="541398"/>
                  </a:moveTo>
                  <a:cubicBezTo>
                    <a:pt x="604561" y="508674"/>
                    <a:pt x="591493" y="499505"/>
                    <a:pt x="567712" y="451946"/>
                  </a:cubicBezTo>
                  <a:cubicBezTo>
                    <a:pt x="562407" y="441337"/>
                    <a:pt x="539994" y="392405"/>
                    <a:pt x="527955" y="382372"/>
                  </a:cubicBezTo>
                  <a:cubicBezTo>
                    <a:pt x="516573" y="372887"/>
                    <a:pt x="500255" y="371106"/>
                    <a:pt x="488199" y="362494"/>
                  </a:cubicBezTo>
                  <a:cubicBezTo>
                    <a:pt x="476761" y="354324"/>
                    <a:pt x="468320" y="342615"/>
                    <a:pt x="458381" y="332676"/>
                  </a:cubicBezTo>
                  <a:cubicBezTo>
                    <a:pt x="441034" y="280634"/>
                    <a:pt x="455850" y="310267"/>
                    <a:pt x="398746" y="253163"/>
                  </a:cubicBezTo>
                  <a:cubicBezTo>
                    <a:pt x="388807" y="243224"/>
                    <a:pt x="382565" y="226755"/>
                    <a:pt x="368929" y="223346"/>
                  </a:cubicBezTo>
                  <a:lnTo>
                    <a:pt x="329173" y="213407"/>
                  </a:lnTo>
                  <a:cubicBezTo>
                    <a:pt x="296299" y="164099"/>
                    <a:pt x="317740" y="192035"/>
                    <a:pt x="259599" y="133894"/>
                  </a:cubicBezTo>
                  <a:cubicBezTo>
                    <a:pt x="249660" y="123955"/>
                    <a:pt x="241026" y="112510"/>
                    <a:pt x="229781" y="104076"/>
                  </a:cubicBezTo>
                  <a:cubicBezTo>
                    <a:pt x="216529" y="94137"/>
                    <a:pt x="202751" y="84864"/>
                    <a:pt x="190025" y="74259"/>
                  </a:cubicBezTo>
                  <a:cubicBezTo>
                    <a:pt x="182826" y="68260"/>
                    <a:pt x="178181" y="59202"/>
                    <a:pt x="170146" y="54381"/>
                  </a:cubicBezTo>
                  <a:cubicBezTo>
                    <a:pt x="148461" y="41370"/>
                    <a:pt x="82819" y="36226"/>
                    <a:pt x="70755" y="34503"/>
                  </a:cubicBezTo>
                  <a:cubicBezTo>
                    <a:pt x="60816" y="31190"/>
                    <a:pt x="49922" y="29953"/>
                    <a:pt x="40938" y="24563"/>
                  </a:cubicBezTo>
                  <a:cubicBezTo>
                    <a:pt x="0" y="0"/>
                    <a:pt x="42007" y="4685"/>
                    <a:pt x="1181" y="4685"/>
                  </a:cubicBezTo>
                </a:path>
              </a:pathLst>
            </a:custGeom>
            <a:noFill/>
            <a:ln w="63500" cap="flat" cmpd="sng" algn="ctr">
              <a:solidFill>
                <a:srgbClr val="FF33CC"/>
              </a:solidFill>
              <a:prstDash val="solid"/>
              <a:round/>
              <a:headEnd type="none" w="med" len="med"/>
              <a:tailEnd type="none" w="med" len="med"/>
            </a:ln>
            <a:effectLst>
              <a:outerShdw blurRad="50800" dist="50800" dir="5400000" algn="ctr" rotWithShape="0">
                <a:srgbClr val="FF9999"/>
              </a:outerShdw>
            </a:effectLst>
          </p:spPr>
          <p:txBody>
            <a:bodyPr/>
            <a:lstStyle/>
            <a:p>
              <a:pPr>
                <a:defRPr/>
              </a:pPr>
              <a:endParaRPr lang="fr-FR"/>
            </a:p>
          </p:txBody>
        </p:sp>
        <p:sp>
          <p:nvSpPr>
            <p:cNvPr id="58" name="ZoneTexte 29"/>
            <p:cNvSpPr txBox="1">
              <a:spLocks noChangeArrowheads="1"/>
            </p:cNvSpPr>
            <p:nvPr/>
          </p:nvSpPr>
          <p:spPr bwMode="auto">
            <a:xfrm>
              <a:off x="7643813" y="1857375"/>
              <a:ext cx="246080" cy="2856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r" rtl="1" eaLnBrk="0" fontAlgn="base" hangingPunct="0">
                <a:spcBef>
                  <a:spcPct val="0"/>
                </a:spcBef>
                <a:spcAft>
                  <a:spcPct val="0"/>
                </a:spcAft>
                <a:defRPr>
                  <a:solidFill>
                    <a:schemeClr val="tx1"/>
                  </a:solidFill>
                  <a:latin typeface="Arial" charset="0"/>
                  <a:cs typeface="Arial" charset="0"/>
                </a:defRPr>
              </a:lvl6pPr>
              <a:lvl7pPr marL="2971800" indent="-228600" algn="r" rtl="1" eaLnBrk="0" fontAlgn="base" hangingPunct="0">
                <a:spcBef>
                  <a:spcPct val="0"/>
                </a:spcBef>
                <a:spcAft>
                  <a:spcPct val="0"/>
                </a:spcAft>
                <a:defRPr>
                  <a:solidFill>
                    <a:schemeClr val="tx1"/>
                  </a:solidFill>
                  <a:latin typeface="Arial" charset="0"/>
                  <a:cs typeface="Arial" charset="0"/>
                </a:defRPr>
              </a:lvl7pPr>
              <a:lvl8pPr marL="3429000" indent="-228600" algn="r" rtl="1" eaLnBrk="0" fontAlgn="base" hangingPunct="0">
                <a:spcBef>
                  <a:spcPct val="0"/>
                </a:spcBef>
                <a:spcAft>
                  <a:spcPct val="0"/>
                </a:spcAft>
                <a:defRPr>
                  <a:solidFill>
                    <a:schemeClr val="tx1"/>
                  </a:solidFill>
                  <a:latin typeface="Arial" charset="0"/>
                  <a:cs typeface="Arial" charset="0"/>
                </a:defRPr>
              </a:lvl8pPr>
              <a:lvl9pPr marL="3886200" indent="-228600" algn="r" rtl="1" eaLnBrk="0" fontAlgn="base" hangingPunct="0">
                <a:spcBef>
                  <a:spcPct val="0"/>
                </a:spcBef>
                <a:spcAft>
                  <a:spcPct val="0"/>
                </a:spcAft>
                <a:defRPr>
                  <a:solidFill>
                    <a:schemeClr val="tx1"/>
                  </a:solidFill>
                  <a:latin typeface="Arial" charset="0"/>
                  <a:cs typeface="Arial" charset="0"/>
                </a:defRPr>
              </a:lvl9pPr>
            </a:lstStyle>
            <a:p>
              <a:pPr eaLnBrk="1" hangingPunct="1"/>
              <a:endParaRPr lang="fr-FR" sz="1500" b="1" i="1">
                <a:latin typeface="Times New Roman" pitchFamily="18" charset="0"/>
                <a:cs typeface="Times New Roman" pitchFamily="18" charset="0"/>
              </a:endParaRPr>
            </a:p>
          </p:txBody>
        </p:sp>
        <p:sp>
          <p:nvSpPr>
            <p:cNvPr id="59" name="Ellipse 58"/>
            <p:cNvSpPr/>
            <p:nvPr/>
          </p:nvSpPr>
          <p:spPr bwMode="auto">
            <a:xfrm>
              <a:off x="1785918" y="2071678"/>
              <a:ext cx="1146988" cy="377797"/>
            </a:xfrm>
            <a:prstGeom prst="ellipse">
              <a:avLst/>
            </a:prstGeom>
            <a:gradFill flip="none" rotWithShape="1">
              <a:gsLst>
                <a:gs pos="93000">
                  <a:srgbClr val="FBEAC7">
                    <a:alpha val="45000"/>
                  </a:srgbClr>
                </a:gs>
                <a:gs pos="17999">
                  <a:srgbClr val="FEE7F2"/>
                </a:gs>
                <a:gs pos="36000">
                  <a:srgbClr val="FAC77D"/>
                </a:gs>
                <a:gs pos="61000">
                  <a:srgbClr val="FBA97D"/>
                </a:gs>
                <a:gs pos="82001">
                  <a:srgbClr val="FBD49C"/>
                </a:gs>
                <a:gs pos="100000">
                  <a:srgbClr val="FEE7F2"/>
                </a:gs>
              </a:gsLst>
              <a:lin ang="5400000" scaled="0"/>
              <a:tileRect/>
            </a:gradFill>
            <a:ln w="28575">
              <a:solidFill>
                <a:schemeClr val="tx1">
                  <a:lumMod val="50000"/>
                  <a:lumOff val="50000"/>
                </a:schemeClr>
              </a:solidFill>
            </a:ln>
            <a:effectLst>
              <a:glow rad="63500">
                <a:schemeClr val="accent5">
                  <a:satMod val="175000"/>
                  <a:alpha val="40000"/>
                </a:schemeClr>
              </a:glow>
            </a:effectLst>
            <a:scene3d>
              <a:camera prst="perspectiveRelaxedModerately"/>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1200" b="1" i="1" dirty="0">
                  <a:solidFill>
                    <a:schemeClr val="tx1"/>
                  </a:solidFill>
                  <a:latin typeface="Bell MT" pitchFamily="18" charset="0"/>
                </a:rPr>
                <a:t>Tipaza</a:t>
              </a:r>
            </a:p>
          </p:txBody>
        </p:sp>
        <p:sp>
          <p:nvSpPr>
            <p:cNvPr id="60" name="Ellipse 59"/>
            <p:cNvSpPr/>
            <p:nvPr/>
          </p:nvSpPr>
          <p:spPr bwMode="auto">
            <a:xfrm>
              <a:off x="4423904" y="1525601"/>
              <a:ext cx="1061364" cy="377797"/>
            </a:xfrm>
            <a:prstGeom prst="ellipse">
              <a:avLst/>
            </a:prstGeom>
            <a:gradFill flip="none" rotWithShape="1">
              <a:gsLst>
                <a:gs pos="93000">
                  <a:srgbClr val="FBEAC7">
                    <a:alpha val="45000"/>
                  </a:srgbClr>
                </a:gs>
                <a:gs pos="17999">
                  <a:srgbClr val="FEE7F2"/>
                </a:gs>
                <a:gs pos="36000">
                  <a:srgbClr val="FAC77D"/>
                </a:gs>
                <a:gs pos="61000">
                  <a:srgbClr val="FBA97D"/>
                </a:gs>
                <a:gs pos="82001">
                  <a:srgbClr val="FBD49C"/>
                </a:gs>
                <a:gs pos="100000">
                  <a:srgbClr val="FEE7F2"/>
                </a:gs>
              </a:gsLst>
              <a:lin ang="5400000" scaled="0"/>
              <a:tileRect/>
            </a:gradFill>
            <a:ln w="28575">
              <a:solidFill>
                <a:schemeClr val="tx1">
                  <a:lumMod val="50000"/>
                  <a:lumOff val="50000"/>
                </a:schemeClr>
              </a:solidFill>
            </a:ln>
            <a:effectLst>
              <a:glow rad="63500">
                <a:schemeClr val="accent5">
                  <a:satMod val="175000"/>
                  <a:alpha val="40000"/>
                </a:schemeClr>
              </a:glow>
            </a:effectLst>
            <a:scene3d>
              <a:camera prst="perspectiveRelaxedModerately"/>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1200" b="1" i="1" dirty="0">
                  <a:solidFill>
                    <a:schemeClr val="tx1"/>
                  </a:solidFill>
                  <a:latin typeface="Bell MT" pitchFamily="18" charset="0"/>
                </a:rPr>
                <a:t>Alger</a:t>
              </a:r>
            </a:p>
          </p:txBody>
        </p:sp>
        <p:sp>
          <p:nvSpPr>
            <p:cNvPr id="61" name="Ellipse 60"/>
            <p:cNvSpPr/>
            <p:nvPr/>
          </p:nvSpPr>
          <p:spPr bwMode="auto">
            <a:xfrm>
              <a:off x="3500430" y="2643182"/>
              <a:ext cx="1061365" cy="377797"/>
            </a:xfrm>
            <a:prstGeom prst="ellipse">
              <a:avLst/>
            </a:prstGeom>
            <a:gradFill flip="none" rotWithShape="1">
              <a:gsLst>
                <a:gs pos="93000">
                  <a:srgbClr val="FBEAC7">
                    <a:alpha val="45000"/>
                  </a:srgbClr>
                </a:gs>
                <a:gs pos="17999">
                  <a:srgbClr val="FEE7F2"/>
                </a:gs>
                <a:gs pos="36000">
                  <a:srgbClr val="FAC77D"/>
                </a:gs>
                <a:gs pos="61000">
                  <a:srgbClr val="FBA97D"/>
                </a:gs>
                <a:gs pos="82001">
                  <a:srgbClr val="FBD49C"/>
                </a:gs>
                <a:gs pos="100000">
                  <a:srgbClr val="FEE7F2"/>
                </a:gs>
              </a:gsLst>
              <a:lin ang="5400000" scaled="0"/>
              <a:tileRect/>
            </a:gradFill>
            <a:ln w="28575">
              <a:solidFill>
                <a:schemeClr val="tx1">
                  <a:lumMod val="50000"/>
                  <a:lumOff val="50000"/>
                </a:schemeClr>
              </a:solidFill>
            </a:ln>
            <a:effectLst>
              <a:glow rad="63500">
                <a:schemeClr val="accent5">
                  <a:satMod val="175000"/>
                  <a:alpha val="40000"/>
                </a:schemeClr>
              </a:glow>
            </a:effectLst>
            <a:scene3d>
              <a:camera prst="perspectiveRelaxedModerately"/>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1200" b="1" i="1" dirty="0">
                  <a:solidFill>
                    <a:schemeClr val="tx1"/>
                  </a:solidFill>
                  <a:latin typeface="Bell MT" pitchFamily="18" charset="0"/>
                </a:rPr>
                <a:t>Blida</a:t>
              </a:r>
            </a:p>
          </p:txBody>
        </p:sp>
        <p:sp>
          <p:nvSpPr>
            <p:cNvPr id="62" name="ZoneTexte 61"/>
            <p:cNvSpPr txBox="1"/>
            <p:nvPr/>
          </p:nvSpPr>
          <p:spPr bwMode="auto">
            <a:xfrm>
              <a:off x="4286248" y="2214554"/>
              <a:ext cx="585785" cy="353668"/>
            </a:xfrm>
            <a:prstGeom prst="rect">
              <a:avLst/>
            </a:prstGeom>
            <a:solidFill>
              <a:schemeClr val="accent2">
                <a:lumMod val="60000"/>
                <a:lumOff val="40000"/>
              </a:schemeClr>
            </a:solidFill>
            <a:ln>
              <a:solidFill>
                <a:schemeClr val="tx1"/>
              </a:solidFill>
            </a:ln>
          </p:spPr>
          <p:style>
            <a:lnRef idx="0">
              <a:schemeClr val="accent1"/>
            </a:lnRef>
            <a:fillRef idx="3">
              <a:schemeClr val="accent1"/>
            </a:fillRef>
            <a:effectRef idx="3">
              <a:schemeClr val="accent1"/>
            </a:effectRef>
            <a:fontRef idx="minor">
              <a:schemeClr val="lt1"/>
            </a:fontRef>
          </p:style>
          <p:txBody>
            <a:bodyPr wrap="square">
              <a:spAutoFit/>
            </a:bodyPr>
            <a:lstStyle/>
            <a:p>
              <a:pPr algn="l">
                <a:defRPr/>
              </a:pPr>
              <a:r>
                <a:rPr lang="fr-FR" sz="1000" b="1" dirty="0">
                  <a:solidFill>
                    <a:schemeClr val="tx1"/>
                  </a:solidFill>
                </a:rPr>
                <a:t>RN01</a:t>
              </a:r>
            </a:p>
          </p:txBody>
        </p:sp>
        <p:sp>
          <p:nvSpPr>
            <p:cNvPr id="63" name="ZoneTexte 62"/>
            <p:cNvSpPr txBox="1"/>
            <p:nvPr/>
          </p:nvSpPr>
          <p:spPr bwMode="auto">
            <a:xfrm>
              <a:off x="3500428" y="3286124"/>
              <a:ext cx="625776" cy="217641"/>
            </a:xfrm>
            <a:prstGeom prst="rect">
              <a:avLst/>
            </a:prstGeom>
            <a:solidFill>
              <a:schemeClr val="accent2">
                <a:lumMod val="60000"/>
                <a:lumOff val="40000"/>
              </a:schemeClr>
            </a:solidFill>
            <a:ln>
              <a:solidFill>
                <a:schemeClr val="tx1"/>
              </a:solidFill>
            </a:ln>
          </p:spPr>
          <p:style>
            <a:lnRef idx="0">
              <a:schemeClr val="accent1"/>
            </a:lnRef>
            <a:fillRef idx="3">
              <a:schemeClr val="accent1"/>
            </a:fillRef>
            <a:effectRef idx="3">
              <a:schemeClr val="accent1"/>
            </a:effectRef>
            <a:fontRef idx="minor">
              <a:schemeClr val="lt1"/>
            </a:fontRef>
          </p:style>
          <p:txBody>
            <a:bodyPr wrap="square">
              <a:spAutoFit/>
            </a:bodyPr>
            <a:lstStyle/>
            <a:p>
              <a:pPr algn="l">
                <a:defRPr/>
              </a:pPr>
              <a:r>
                <a:rPr lang="fr-FR" sz="1000" b="1" dirty="0">
                  <a:solidFill>
                    <a:schemeClr val="tx1"/>
                  </a:solidFill>
                </a:rPr>
                <a:t>RN01</a:t>
              </a:r>
            </a:p>
          </p:txBody>
        </p:sp>
        <p:sp>
          <p:nvSpPr>
            <p:cNvPr id="64" name="ZoneTexte 63"/>
            <p:cNvSpPr txBox="1"/>
            <p:nvPr/>
          </p:nvSpPr>
          <p:spPr bwMode="auto">
            <a:xfrm>
              <a:off x="2786050" y="2643182"/>
              <a:ext cx="714378" cy="217641"/>
            </a:xfrm>
            <a:prstGeom prst="rect">
              <a:avLst/>
            </a:prstGeom>
            <a:solidFill>
              <a:schemeClr val="accent2">
                <a:lumMod val="60000"/>
                <a:lumOff val="40000"/>
              </a:schemeClr>
            </a:solidFill>
            <a:ln>
              <a:solidFill>
                <a:schemeClr val="tx1"/>
              </a:solidFill>
            </a:ln>
          </p:spPr>
          <p:style>
            <a:lnRef idx="0">
              <a:schemeClr val="accent1"/>
            </a:lnRef>
            <a:fillRef idx="3">
              <a:schemeClr val="accent1"/>
            </a:fillRef>
            <a:effectRef idx="3">
              <a:schemeClr val="accent1"/>
            </a:effectRef>
            <a:fontRef idx="minor">
              <a:schemeClr val="lt1"/>
            </a:fontRef>
          </p:style>
          <p:txBody>
            <a:bodyPr wrap="square">
              <a:spAutoFit/>
            </a:bodyPr>
            <a:lstStyle/>
            <a:p>
              <a:pPr algn="l">
                <a:defRPr/>
              </a:pPr>
              <a:r>
                <a:rPr lang="fr-FR" sz="1000" b="1" dirty="0">
                  <a:solidFill>
                    <a:schemeClr val="tx1"/>
                  </a:solidFill>
                </a:rPr>
                <a:t>RN42</a:t>
              </a:r>
              <a:endParaRPr lang="fr-FR" sz="1200" dirty="0"/>
            </a:p>
          </p:txBody>
        </p:sp>
        <p:sp>
          <p:nvSpPr>
            <p:cNvPr id="65" name="ZoneTexte 64"/>
            <p:cNvSpPr txBox="1"/>
            <p:nvPr/>
          </p:nvSpPr>
          <p:spPr bwMode="auto">
            <a:xfrm>
              <a:off x="5072066" y="2357430"/>
              <a:ext cx="634757" cy="217641"/>
            </a:xfrm>
            <a:prstGeom prst="rect">
              <a:avLst/>
            </a:prstGeom>
            <a:solidFill>
              <a:schemeClr val="accent2">
                <a:lumMod val="60000"/>
                <a:lumOff val="40000"/>
              </a:schemeClr>
            </a:solidFill>
            <a:ln>
              <a:solidFill>
                <a:schemeClr val="tx1"/>
              </a:solidFill>
            </a:ln>
          </p:spPr>
          <p:style>
            <a:lnRef idx="0">
              <a:schemeClr val="accent1"/>
            </a:lnRef>
            <a:fillRef idx="3">
              <a:schemeClr val="accent1"/>
            </a:fillRef>
            <a:effectRef idx="3">
              <a:schemeClr val="accent1"/>
            </a:effectRef>
            <a:fontRef idx="minor">
              <a:schemeClr val="lt1"/>
            </a:fontRef>
          </p:style>
          <p:txBody>
            <a:bodyPr wrap="square">
              <a:spAutoFit/>
            </a:bodyPr>
            <a:lstStyle/>
            <a:p>
              <a:pPr algn="l">
                <a:defRPr/>
              </a:pPr>
              <a:r>
                <a:rPr lang="fr-FR" sz="1000" b="1" dirty="0">
                  <a:solidFill>
                    <a:schemeClr val="tx1"/>
                  </a:solidFill>
                </a:rPr>
                <a:t>RN29</a:t>
              </a:r>
            </a:p>
          </p:txBody>
        </p:sp>
        <p:sp>
          <p:nvSpPr>
            <p:cNvPr id="66" name="ZoneTexte 65"/>
            <p:cNvSpPr txBox="1"/>
            <p:nvPr/>
          </p:nvSpPr>
          <p:spPr bwMode="auto">
            <a:xfrm>
              <a:off x="2500297" y="3714752"/>
              <a:ext cx="785818" cy="217641"/>
            </a:xfrm>
            <a:prstGeom prst="rect">
              <a:avLst/>
            </a:prstGeom>
            <a:solidFill>
              <a:schemeClr val="accent2">
                <a:lumMod val="60000"/>
                <a:lumOff val="40000"/>
              </a:schemeClr>
            </a:solidFill>
            <a:ln>
              <a:solidFill>
                <a:schemeClr val="tx1"/>
              </a:solidFill>
            </a:ln>
          </p:spPr>
          <p:style>
            <a:lnRef idx="0">
              <a:schemeClr val="accent1"/>
            </a:lnRef>
            <a:fillRef idx="3">
              <a:schemeClr val="accent1"/>
            </a:fillRef>
            <a:effectRef idx="3">
              <a:schemeClr val="accent1"/>
            </a:effectRef>
            <a:fontRef idx="minor">
              <a:schemeClr val="lt1"/>
            </a:fontRef>
          </p:style>
          <p:txBody>
            <a:bodyPr wrap="square">
              <a:spAutoFit/>
            </a:bodyPr>
            <a:lstStyle/>
            <a:p>
              <a:pPr algn="l">
                <a:defRPr/>
              </a:pPr>
              <a:r>
                <a:rPr lang="fr-FR" sz="1000" b="1" dirty="0">
                  <a:solidFill>
                    <a:schemeClr val="tx1"/>
                  </a:solidFill>
                </a:rPr>
                <a:t>RN04</a:t>
              </a:r>
            </a:p>
          </p:txBody>
        </p:sp>
        <p:sp>
          <p:nvSpPr>
            <p:cNvPr id="67" name="ZoneTexte 66"/>
            <p:cNvSpPr txBox="1"/>
            <p:nvPr/>
          </p:nvSpPr>
          <p:spPr bwMode="auto">
            <a:xfrm>
              <a:off x="4286248" y="3929066"/>
              <a:ext cx="668340" cy="217641"/>
            </a:xfrm>
            <a:prstGeom prst="rect">
              <a:avLst/>
            </a:prstGeom>
            <a:solidFill>
              <a:schemeClr val="accent2">
                <a:lumMod val="60000"/>
                <a:lumOff val="40000"/>
              </a:schemeClr>
            </a:solidFill>
            <a:ln>
              <a:solidFill>
                <a:schemeClr val="tx1"/>
              </a:solidFill>
            </a:ln>
          </p:spPr>
          <p:style>
            <a:lnRef idx="0">
              <a:schemeClr val="accent1"/>
            </a:lnRef>
            <a:fillRef idx="3">
              <a:schemeClr val="accent1"/>
            </a:fillRef>
            <a:effectRef idx="3">
              <a:schemeClr val="accent1"/>
            </a:effectRef>
            <a:fontRef idx="minor">
              <a:schemeClr val="lt1"/>
            </a:fontRef>
          </p:style>
          <p:txBody>
            <a:bodyPr wrap="square">
              <a:spAutoFit/>
            </a:bodyPr>
            <a:lstStyle/>
            <a:p>
              <a:pPr algn="l">
                <a:defRPr/>
              </a:pPr>
              <a:r>
                <a:rPr lang="fr-FR" sz="1000" b="1" dirty="0">
                  <a:solidFill>
                    <a:schemeClr val="tx1"/>
                  </a:solidFill>
                </a:rPr>
                <a:t>RN18</a:t>
              </a:r>
            </a:p>
          </p:txBody>
        </p:sp>
        <p:sp>
          <p:nvSpPr>
            <p:cNvPr id="68" name="Ellipse 67"/>
            <p:cNvSpPr/>
            <p:nvPr/>
          </p:nvSpPr>
          <p:spPr bwMode="auto">
            <a:xfrm>
              <a:off x="1071538" y="3714752"/>
              <a:ext cx="1143008" cy="377797"/>
            </a:xfrm>
            <a:prstGeom prst="ellipse">
              <a:avLst/>
            </a:prstGeom>
            <a:gradFill flip="none" rotWithShape="1">
              <a:gsLst>
                <a:gs pos="93000">
                  <a:srgbClr val="FBEAC7">
                    <a:alpha val="45000"/>
                  </a:srgbClr>
                </a:gs>
                <a:gs pos="17999">
                  <a:srgbClr val="FEE7F2"/>
                </a:gs>
                <a:gs pos="36000">
                  <a:srgbClr val="FAC77D"/>
                </a:gs>
                <a:gs pos="61000">
                  <a:srgbClr val="FBA97D"/>
                </a:gs>
                <a:gs pos="82001">
                  <a:srgbClr val="FBD49C"/>
                </a:gs>
                <a:gs pos="100000">
                  <a:srgbClr val="FEE7F2"/>
                </a:gs>
              </a:gsLst>
              <a:lin ang="5400000" scaled="0"/>
              <a:tileRect/>
            </a:gradFill>
            <a:ln w="28575">
              <a:solidFill>
                <a:schemeClr val="tx1">
                  <a:lumMod val="50000"/>
                  <a:lumOff val="50000"/>
                </a:schemeClr>
              </a:solidFill>
            </a:ln>
            <a:effectLst>
              <a:glow rad="63500">
                <a:schemeClr val="accent5">
                  <a:satMod val="175000"/>
                  <a:alpha val="40000"/>
                </a:schemeClr>
              </a:glow>
            </a:effectLst>
            <a:scene3d>
              <a:camera prst="perspectiveRelaxedModerately"/>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1500" b="1" i="1" dirty="0">
                  <a:solidFill>
                    <a:schemeClr val="tx1"/>
                  </a:solidFill>
                  <a:latin typeface="Bell MT" pitchFamily="18" charset="0"/>
                </a:rPr>
                <a:t>Miliana</a:t>
              </a:r>
            </a:p>
          </p:txBody>
        </p:sp>
        <p:sp>
          <p:nvSpPr>
            <p:cNvPr id="69" name="Rectangle 68"/>
            <p:cNvSpPr/>
            <p:nvPr/>
          </p:nvSpPr>
          <p:spPr bwMode="auto">
            <a:xfrm>
              <a:off x="6715124" y="1142999"/>
              <a:ext cx="2000250" cy="2571751"/>
            </a:xfrm>
            <a:prstGeom prst="rect">
              <a:avLst/>
            </a:prstGeom>
            <a:solidFill>
              <a:schemeClr val="accent1">
                <a:lumMod val="75000"/>
              </a:schemeClr>
            </a:solidFill>
            <a:ln w="9525" cap="flat" cmpd="sng" algn="ctr">
              <a:solidFill>
                <a:schemeClr val="tx1"/>
              </a:solidFill>
              <a:prstDash val="solid"/>
              <a:round/>
              <a:headEnd type="none" w="med" len="med"/>
              <a:tailEnd type="none" w="med" len="med"/>
            </a:ln>
            <a:effectLst/>
          </p:spPr>
          <p:txBody>
            <a:bodyPr/>
            <a:lstStyle/>
            <a:p>
              <a:pPr algn="l">
                <a:defRPr/>
              </a:pPr>
              <a:endParaRPr lang="fr-FR" sz="1500" dirty="0">
                <a:latin typeface="Times New Roman" pitchFamily="18" charset="0"/>
                <a:cs typeface="Times New Roman" pitchFamily="18" charset="0"/>
              </a:endParaRPr>
            </a:p>
            <a:p>
              <a:pPr algn="l">
                <a:defRPr/>
              </a:pPr>
              <a:endParaRPr lang="fr-FR" sz="1500" dirty="0">
                <a:latin typeface="Times New Roman" pitchFamily="18" charset="0"/>
                <a:cs typeface="Times New Roman" pitchFamily="18" charset="0"/>
              </a:endParaRPr>
            </a:p>
            <a:p>
              <a:pPr algn="l">
                <a:defRPr/>
              </a:pPr>
              <a:r>
                <a:rPr lang="fr-FR" sz="1500" dirty="0">
                  <a:latin typeface="Times New Roman" pitchFamily="18" charset="0"/>
                  <a:cs typeface="Times New Roman" pitchFamily="18" charset="0"/>
                </a:rPr>
                <a:t>          </a:t>
              </a:r>
              <a:r>
                <a:rPr lang="fr-FR" sz="1300" b="1" i="1" dirty="0">
                  <a:solidFill>
                    <a:schemeClr val="bg1"/>
                  </a:solidFill>
                  <a:latin typeface="Times New Roman" pitchFamily="18" charset="0"/>
                  <a:cs typeface="Times New Roman" pitchFamily="18" charset="0"/>
                </a:rPr>
                <a:t>Les routes principales ( grand flux)</a:t>
              </a:r>
            </a:p>
            <a:p>
              <a:pPr algn="l">
                <a:defRPr/>
              </a:pPr>
              <a:endParaRPr lang="fr-FR" sz="1300" b="1" i="1" dirty="0">
                <a:latin typeface="Times New Roman" pitchFamily="18" charset="0"/>
                <a:cs typeface="Times New Roman" pitchFamily="18" charset="0"/>
              </a:endParaRPr>
            </a:p>
            <a:p>
              <a:pPr algn="l">
                <a:defRPr/>
              </a:pPr>
              <a:r>
                <a:rPr lang="fr-FR" sz="1300" b="1" i="1" dirty="0">
                  <a:latin typeface="Times New Roman" pitchFamily="18" charset="0"/>
                  <a:cs typeface="Times New Roman" pitchFamily="18" charset="0"/>
                </a:rPr>
                <a:t>e          </a:t>
              </a:r>
              <a:r>
                <a:rPr lang="fr-FR" sz="1300" b="1" i="1" dirty="0">
                  <a:solidFill>
                    <a:schemeClr val="bg1"/>
                  </a:solidFill>
                  <a:latin typeface="Times New Roman" pitchFamily="18" charset="0"/>
                  <a:cs typeface="Times New Roman" pitchFamily="18" charset="0"/>
                </a:rPr>
                <a:t>Les routes secondaires (flux </a:t>
              </a:r>
              <a:r>
                <a:rPr lang="fr-FR" sz="1300" b="1" i="1" dirty="0">
                  <a:latin typeface="Times New Roman" pitchFamily="18" charset="0"/>
                  <a:cs typeface="Times New Roman" pitchFamily="18" charset="0"/>
                </a:rPr>
                <a:t>moyen)</a:t>
              </a:r>
            </a:p>
            <a:p>
              <a:pPr algn="l">
                <a:defRPr/>
              </a:pPr>
              <a:endParaRPr lang="fr-FR" sz="1300" b="1" i="1" dirty="0">
                <a:solidFill>
                  <a:schemeClr val="bg1"/>
                </a:solidFill>
                <a:latin typeface="Times New Roman" pitchFamily="18" charset="0"/>
                <a:cs typeface="Times New Roman" pitchFamily="18" charset="0"/>
              </a:endParaRPr>
            </a:p>
            <a:p>
              <a:pPr algn="l">
                <a:defRPr/>
              </a:pPr>
              <a:r>
                <a:rPr lang="fr-FR" sz="1300" b="1" i="1" dirty="0">
                  <a:solidFill>
                    <a:schemeClr val="bg1"/>
                  </a:solidFill>
                  <a:latin typeface="Times New Roman" pitchFamily="18" charset="0"/>
                  <a:cs typeface="Times New Roman" pitchFamily="18" charset="0"/>
                </a:rPr>
                <a:t>             Les routes tertiaires (flux faible</a:t>
              </a:r>
              <a:r>
                <a:rPr lang="fr-FR" sz="1300" b="1" i="1" dirty="0">
                  <a:latin typeface="Times New Roman" pitchFamily="18" charset="0"/>
                  <a:cs typeface="Times New Roman" pitchFamily="18" charset="0"/>
                </a:rPr>
                <a:t>)</a:t>
              </a:r>
            </a:p>
          </p:txBody>
        </p:sp>
        <p:sp>
          <p:nvSpPr>
            <p:cNvPr id="70" name="Rectangle 37"/>
            <p:cNvSpPr>
              <a:spLocks noChangeArrowheads="1"/>
            </p:cNvSpPr>
            <p:nvPr/>
          </p:nvSpPr>
          <p:spPr bwMode="auto">
            <a:xfrm>
              <a:off x="6786563" y="1571625"/>
              <a:ext cx="428625" cy="214313"/>
            </a:xfrm>
            <a:prstGeom prst="rect">
              <a:avLst/>
            </a:prstGeom>
            <a:solidFill>
              <a:schemeClr val="accent1"/>
            </a:solidFill>
            <a:ln w="9525" algn="ctr">
              <a:solidFill>
                <a:schemeClr val="tx1"/>
              </a:solidFill>
              <a:round/>
              <a:headEnd/>
              <a:tailEnd/>
            </a:ln>
          </p:spPr>
          <p:txBody>
            <a:bodyPr/>
            <a:lstStyle/>
            <a:p>
              <a:endParaRPr lang="fr-FR"/>
            </a:p>
          </p:txBody>
        </p:sp>
        <p:sp>
          <p:nvSpPr>
            <p:cNvPr id="71" name="Rectangle 38"/>
            <p:cNvSpPr>
              <a:spLocks noChangeArrowheads="1"/>
            </p:cNvSpPr>
            <p:nvPr/>
          </p:nvSpPr>
          <p:spPr bwMode="auto">
            <a:xfrm>
              <a:off x="6786563" y="2714625"/>
              <a:ext cx="428625" cy="214313"/>
            </a:xfrm>
            <a:prstGeom prst="rect">
              <a:avLst/>
            </a:prstGeom>
            <a:solidFill>
              <a:schemeClr val="accent1"/>
            </a:solidFill>
            <a:ln w="9525" algn="ctr">
              <a:solidFill>
                <a:schemeClr val="tx1"/>
              </a:solidFill>
              <a:round/>
              <a:headEnd/>
              <a:tailEnd/>
            </a:ln>
          </p:spPr>
          <p:txBody>
            <a:bodyPr/>
            <a:lstStyle/>
            <a:p>
              <a:endParaRPr lang="fr-FR"/>
            </a:p>
          </p:txBody>
        </p:sp>
        <p:sp>
          <p:nvSpPr>
            <p:cNvPr id="72" name="Rectangle 39"/>
            <p:cNvSpPr>
              <a:spLocks noChangeArrowheads="1"/>
            </p:cNvSpPr>
            <p:nvPr/>
          </p:nvSpPr>
          <p:spPr bwMode="auto">
            <a:xfrm>
              <a:off x="6786563" y="2143125"/>
              <a:ext cx="428625" cy="214313"/>
            </a:xfrm>
            <a:prstGeom prst="rect">
              <a:avLst/>
            </a:prstGeom>
            <a:solidFill>
              <a:schemeClr val="accent1"/>
            </a:solidFill>
            <a:ln w="9525" algn="ctr">
              <a:solidFill>
                <a:schemeClr val="tx1"/>
              </a:solidFill>
              <a:round/>
              <a:headEnd/>
              <a:tailEnd/>
            </a:ln>
          </p:spPr>
          <p:txBody>
            <a:bodyPr/>
            <a:lstStyle/>
            <a:p>
              <a:endParaRPr lang="fr-FR"/>
            </a:p>
          </p:txBody>
        </p:sp>
        <p:sp>
          <p:nvSpPr>
            <p:cNvPr id="73" name="Forme libre 41"/>
            <p:cNvSpPr>
              <a:spLocks noChangeArrowheads="1"/>
            </p:cNvSpPr>
            <p:nvPr/>
          </p:nvSpPr>
          <p:spPr bwMode="auto">
            <a:xfrm flipV="1">
              <a:off x="6786563" y="1643063"/>
              <a:ext cx="417512" cy="46037"/>
            </a:xfrm>
            <a:custGeom>
              <a:avLst/>
              <a:gdLst>
                <a:gd name="T0" fmla="*/ 0 w 417443"/>
                <a:gd name="T1" fmla="*/ 422068 h 38802"/>
                <a:gd name="T2" fmla="*/ 99599 w 417443"/>
                <a:gd name="T3" fmla="*/ 313951 h 38802"/>
                <a:gd name="T4" fmla="*/ 368541 w 417443"/>
                <a:gd name="T5" fmla="*/ 205839 h 38802"/>
                <a:gd name="T6" fmla="*/ 418340 w 417443"/>
                <a:gd name="T7" fmla="*/ 205839 h 38802"/>
                <a:gd name="T8" fmla="*/ 0 60000 65536"/>
                <a:gd name="T9" fmla="*/ 0 60000 65536"/>
                <a:gd name="T10" fmla="*/ 0 60000 65536"/>
                <a:gd name="T11" fmla="*/ 0 60000 65536"/>
                <a:gd name="T12" fmla="*/ 0 w 417443"/>
                <a:gd name="T13" fmla="*/ 0 h 38802"/>
                <a:gd name="T14" fmla="*/ 417443 w 417443"/>
                <a:gd name="T15" fmla="*/ 38802 h 38802"/>
              </a:gdLst>
              <a:ahLst/>
              <a:cxnLst>
                <a:cxn ang="T8">
                  <a:pos x="T0" y="T1"/>
                </a:cxn>
                <a:cxn ang="T9">
                  <a:pos x="T2" y="T3"/>
                </a:cxn>
                <a:cxn ang="T10">
                  <a:pos x="T4" y="T5"/>
                </a:cxn>
                <a:cxn ang="T11">
                  <a:pos x="T6" y="T7"/>
                </a:cxn>
              </a:cxnLst>
              <a:rect l="T12" t="T13" r="T14" b="T15"/>
              <a:pathLst>
                <a:path w="417443" h="38802">
                  <a:moveTo>
                    <a:pt x="0" y="38802"/>
                  </a:moveTo>
                  <a:cubicBezTo>
                    <a:pt x="58203" y="0"/>
                    <a:pt x="549" y="28863"/>
                    <a:pt x="99391" y="28863"/>
                  </a:cubicBezTo>
                  <a:cubicBezTo>
                    <a:pt x="188905" y="28863"/>
                    <a:pt x="278278" y="21720"/>
                    <a:pt x="367748" y="18924"/>
                  </a:cubicBezTo>
                  <a:cubicBezTo>
                    <a:pt x="384305" y="18407"/>
                    <a:pt x="400878" y="18924"/>
                    <a:pt x="417443" y="18924"/>
                  </a:cubicBezTo>
                </a:path>
              </a:pathLst>
            </a:custGeom>
            <a:noFill/>
            <a:ln w="63500" algn="ctr">
              <a:solidFill>
                <a:srgbClr val="00FFFF"/>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fr-FR">
                <a:solidFill>
                  <a:srgbClr val="FF0000"/>
                </a:solidFill>
              </a:endParaRPr>
            </a:p>
          </p:txBody>
        </p:sp>
        <p:sp>
          <p:nvSpPr>
            <p:cNvPr id="74" name="Forme libre 42"/>
            <p:cNvSpPr>
              <a:spLocks noChangeArrowheads="1"/>
            </p:cNvSpPr>
            <p:nvPr/>
          </p:nvSpPr>
          <p:spPr bwMode="auto">
            <a:xfrm flipV="1">
              <a:off x="6786563" y="2786063"/>
              <a:ext cx="417512" cy="46037"/>
            </a:xfrm>
            <a:custGeom>
              <a:avLst/>
              <a:gdLst>
                <a:gd name="T0" fmla="*/ 0 w 417443"/>
                <a:gd name="T1" fmla="*/ 422068 h 38802"/>
                <a:gd name="T2" fmla="*/ 99599 w 417443"/>
                <a:gd name="T3" fmla="*/ 313951 h 38802"/>
                <a:gd name="T4" fmla="*/ 368541 w 417443"/>
                <a:gd name="T5" fmla="*/ 205839 h 38802"/>
                <a:gd name="T6" fmla="*/ 418340 w 417443"/>
                <a:gd name="T7" fmla="*/ 205839 h 38802"/>
                <a:gd name="T8" fmla="*/ 0 60000 65536"/>
                <a:gd name="T9" fmla="*/ 0 60000 65536"/>
                <a:gd name="T10" fmla="*/ 0 60000 65536"/>
                <a:gd name="T11" fmla="*/ 0 60000 65536"/>
                <a:gd name="T12" fmla="*/ 0 w 417443"/>
                <a:gd name="T13" fmla="*/ 0 h 38802"/>
                <a:gd name="T14" fmla="*/ 417443 w 417443"/>
                <a:gd name="T15" fmla="*/ 38802 h 38802"/>
              </a:gdLst>
              <a:ahLst/>
              <a:cxnLst>
                <a:cxn ang="T8">
                  <a:pos x="T0" y="T1"/>
                </a:cxn>
                <a:cxn ang="T9">
                  <a:pos x="T2" y="T3"/>
                </a:cxn>
                <a:cxn ang="T10">
                  <a:pos x="T4" y="T5"/>
                </a:cxn>
                <a:cxn ang="T11">
                  <a:pos x="T6" y="T7"/>
                </a:cxn>
              </a:cxnLst>
              <a:rect l="T12" t="T13" r="T14" b="T15"/>
              <a:pathLst>
                <a:path w="417443" h="38802">
                  <a:moveTo>
                    <a:pt x="0" y="38802"/>
                  </a:moveTo>
                  <a:cubicBezTo>
                    <a:pt x="58203" y="0"/>
                    <a:pt x="549" y="28863"/>
                    <a:pt x="99391" y="28863"/>
                  </a:cubicBezTo>
                  <a:cubicBezTo>
                    <a:pt x="188905" y="28863"/>
                    <a:pt x="278278" y="21720"/>
                    <a:pt x="367748" y="18924"/>
                  </a:cubicBezTo>
                  <a:cubicBezTo>
                    <a:pt x="384305" y="18407"/>
                    <a:pt x="400878" y="18924"/>
                    <a:pt x="417443" y="18924"/>
                  </a:cubicBezTo>
                </a:path>
              </a:pathLst>
            </a:custGeom>
            <a:noFill/>
            <a:ln w="63500" algn="ctr">
              <a:solidFill>
                <a:srgbClr val="FF33CC"/>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fr-FR">
                <a:solidFill>
                  <a:srgbClr val="FF0000"/>
                </a:solidFill>
              </a:endParaRPr>
            </a:p>
          </p:txBody>
        </p:sp>
        <p:sp>
          <p:nvSpPr>
            <p:cNvPr id="75" name="Forme libre 43"/>
            <p:cNvSpPr>
              <a:spLocks noChangeArrowheads="1"/>
            </p:cNvSpPr>
            <p:nvPr/>
          </p:nvSpPr>
          <p:spPr bwMode="auto">
            <a:xfrm flipV="1">
              <a:off x="6786563" y="2214563"/>
              <a:ext cx="417512" cy="46037"/>
            </a:xfrm>
            <a:custGeom>
              <a:avLst/>
              <a:gdLst>
                <a:gd name="T0" fmla="*/ 0 w 417443"/>
                <a:gd name="T1" fmla="*/ 422068 h 38802"/>
                <a:gd name="T2" fmla="*/ 99599 w 417443"/>
                <a:gd name="T3" fmla="*/ 313951 h 38802"/>
                <a:gd name="T4" fmla="*/ 368541 w 417443"/>
                <a:gd name="T5" fmla="*/ 205839 h 38802"/>
                <a:gd name="T6" fmla="*/ 418340 w 417443"/>
                <a:gd name="T7" fmla="*/ 205839 h 38802"/>
                <a:gd name="T8" fmla="*/ 0 60000 65536"/>
                <a:gd name="T9" fmla="*/ 0 60000 65536"/>
                <a:gd name="T10" fmla="*/ 0 60000 65536"/>
                <a:gd name="T11" fmla="*/ 0 60000 65536"/>
                <a:gd name="T12" fmla="*/ 0 w 417443"/>
                <a:gd name="T13" fmla="*/ 0 h 38802"/>
                <a:gd name="T14" fmla="*/ 417443 w 417443"/>
                <a:gd name="T15" fmla="*/ 38802 h 38802"/>
              </a:gdLst>
              <a:ahLst/>
              <a:cxnLst>
                <a:cxn ang="T8">
                  <a:pos x="T0" y="T1"/>
                </a:cxn>
                <a:cxn ang="T9">
                  <a:pos x="T2" y="T3"/>
                </a:cxn>
                <a:cxn ang="T10">
                  <a:pos x="T4" y="T5"/>
                </a:cxn>
                <a:cxn ang="T11">
                  <a:pos x="T6" y="T7"/>
                </a:cxn>
              </a:cxnLst>
              <a:rect l="T12" t="T13" r="T14" b="T15"/>
              <a:pathLst>
                <a:path w="417443" h="38802">
                  <a:moveTo>
                    <a:pt x="0" y="38802"/>
                  </a:moveTo>
                  <a:cubicBezTo>
                    <a:pt x="58203" y="0"/>
                    <a:pt x="549" y="28863"/>
                    <a:pt x="99391" y="28863"/>
                  </a:cubicBezTo>
                  <a:cubicBezTo>
                    <a:pt x="188905" y="28863"/>
                    <a:pt x="278278" y="21720"/>
                    <a:pt x="367748" y="18924"/>
                  </a:cubicBezTo>
                  <a:cubicBezTo>
                    <a:pt x="384305" y="18407"/>
                    <a:pt x="400878" y="18924"/>
                    <a:pt x="417443" y="18924"/>
                  </a:cubicBezTo>
                </a:path>
              </a:pathLst>
            </a:custGeom>
            <a:noFill/>
            <a:ln w="63500" algn="ctr">
              <a:solidFill>
                <a:srgbClr val="FF0000"/>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fr-FR">
                <a:solidFill>
                  <a:srgbClr val="FF0000"/>
                </a:solidFill>
              </a:endParaRPr>
            </a:p>
          </p:txBody>
        </p:sp>
        <p:sp>
          <p:nvSpPr>
            <p:cNvPr id="76" name="Triangle isocèle 43"/>
            <p:cNvSpPr>
              <a:spLocks noChangeArrowheads="1"/>
            </p:cNvSpPr>
            <p:nvPr/>
          </p:nvSpPr>
          <p:spPr bwMode="auto">
            <a:xfrm>
              <a:off x="1643063" y="1214438"/>
              <a:ext cx="274637" cy="500062"/>
            </a:xfrm>
            <a:prstGeom prst="triangle">
              <a:avLst>
                <a:gd name="adj" fmla="val 50000"/>
              </a:avLst>
            </a:prstGeom>
            <a:gradFill rotWithShape="1">
              <a:gsLst>
                <a:gs pos="0">
                  <a:srgbClr val="00B0F0"/>
                </a:gs>
                <a:gs pos="25000">
                  <a:srgbClr val="21D6E0"/>
                </a:gs>
                <a:gs pos="75000">
                  <a:srgbClr val="0087E6"/>
                </a:gs>
                <a:gs pos="100000">
                  <a:srgbClr val="005CBF"/>
                </a:gs>
              </a:gsLst>
              <a:lin ang="16200000"/>
            </a:gradFill>
            <a:ln w="15875" algn="ctr">
              <a:solidFill>
                <a:srgbClr val="0033CC"/>
              </a:solidFill>
              <a:round/>
              <a:headEnd/>
              <a:tailEnd/>
            </a:ln>
          </p:spPr>
          <p:txBody>
            <a:bodyPr/>
            <a:lstStyle/>
            <a:p>
              <a:endParaRPr lang="fr-FR"/>
            </a:p>
          </p:txBody>
        </p:sp>
        <p:sp>
          <p:nvSpPr>
            <p:cNvPr id="77" name="ZoneTexte 44"/>
            <p:cNvSpPr txBox="1">
              <a:spLocks noChangeArrowheads="1"/>
            </p:cNvSpPr>
            <p:nvPr/>
          </p:nvSpPr>
          <p:spPr bwMode="auto">
            <a:xfrm>
              <a:off x="1500189" y="1714500"/>
              <a:ext cx="767022" cy="2856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r" rtl="1" eaLnBrk="0" fontAlgn="base" hangingPunct="0">
                <a:spcBef>
                  <a:spcPct val="0"/>
                </a:spcBef>
                <a:spcAft>
                  <a:spcPct val="0"/>
                </a:spcAft>
                <a:defRPr>
                  <a:solidFill>
                    <a:schemeClr val="tx1"/>
                  </a:solidFill>
                  <a:latin typeface="Arial" charset="0"/>
                  <a:cs typeface="Arial" charset="0"/>
                </a:defRPr>
              </a:lvl6pPr>
              <a:lvl7pPr marL="2971800" indent="-228600" algn="r" rtl="1" eaLnBrk="0" fontAlgn="base" hangingPunct="0">
                <a:spcBef>
                  <a:spcPct val="0"/>
                </a:spcBef>
                <a:spcAft>
                  <a:spcPct val="0"/>
                </a:spcAft>
                <a:defRPr>
                  <a:solidFill>
                    <a:schemeClr val="tx1"/>
                  </a:solidFill>
                  <a:latin typeface="Arial" charset="0"/>
                  <a:cs typeface="Arial" charset="0"/>
                </a:defRPr>
              </a:lvl7pPr>
              <a:lvl8pPr marL="3429000" indent="-228600" algn="r" rtl="1" eaLnBrk="0" fontAlgn="base" hangingPunct="0">
                <a:spcBef>
                  <a:spcPct val="0"/>
                </a:spcBef>
                <a:spcAft>
                  <a:spcPct val="0"/>
                </a:spcAft>
                <a:defRPr>
                  <a:solidFill>
                    <a:schemeClr val="tx1"/>
                  </a:solidFill>
                  <a:latin typeface="Arial" charset="0"/>
                  <a:cs typeface="Arial" charset="0"/>
                </a:defRPr>
              </a:lvl8pPr>
              <a:lvl9pPr marL="3886200" indent="-228600" algn="r" rtl="1" eaLnBrk="0" fontAlgn="base" hangingPunct="0">
                <a:spcBef>
                  <a:spcPct val="0"/>
                </a:spcBef>
                <a:spcAft>
                  <a:spcPct val="0"/>
                </a:spcAft>
                <a:defRPr>
                  <a:solidFill>
                    <a:schemeClr val="tx1"/>
                  </a:solidFill>
                  <a:latin typeface="Arial" charset="0"/>
                  <a:cs typeface="Arial" charset="0"/>
                </a:defRPr>
              </a:lvl9pPr>
            </a:lstStyle>
            <a:p>
              <a:pPr eaLnBrk="1" hangingPunct="1"/>
              <a:r>
                <a:rPr lang="fr-FR" sz="1500" b="1" i="1">
                  <a:solidFill>
                    <a:srgbClr val="0033CC"/>
                  </a:solidFill>
                  <a:latin typeface="Modern No. 20" pitchFamily="18" charset="0"/>
                </a:rPr>
                <a:t>Nord</a:t>
              </a:r>
            </a:p>
          </p:txBody>
        </p:sp>
      </p:grpSp>
      <p:cxnSp>
        <p:nvCxnSpPr>
          <p:cNvPr id="79" name="Connecteur droit 78"/>
          <p:cNvCxnSpPr/>
          <p:nvPr/>
        </p:nvCxnSpPr>
        <p:spPr>
          <a:xfrm>
            <a:off x="6960682" y="3834533"/>
            <a:ext cx="0" cy="6565039"/>
          </a:xfrm>
          <a:prstGeom prst="line">
            <a:avLst/>
          </a:prstGeom>
          <a:ln w="127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80" name="Chevron 79"/>
          <p:cNvSpPr/>
          <p:nvPr/>
        </p:nvSpPr>
        <p:spPr>
          <a:xfrm>
            <a:off x="6343502" y="9811196"/>
            <a:ext cx="334257" cy="429338"/>
          </a:xfrm>
          <a:prstGeom prst="chevron">
            <a:avLst/>
          </a:prstGeom>
          <a:solidFill>
            <a:schemeClr val="accent6">
              <a:lumMod val="5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87813" tIns="43906" rIns="87813" bIns="43906" rtlCol="0" anchor="ctr"/>
          <a:lstStyle/>
          <a:p>
            <a:pPr algn="ctr"/>
            <a:endParaRPr lang="fr-FR">
              <a:solidFill>
                <a:schemeClr val="tx1"/>
              </a:solidFill>
            </a:endParaRPr>
          </a:p>
        </p:txBody>
      </p:sp>
      <p:cxnSp>
        <p:nvCxnSpPr>
          <p:cNvPr id="81" name="Connecteur droit 80"/>
          <p:cNvCxnSpPr/>
          <p:nvPr/>
        </p:nvCxnSpPr>
        <p:spPr>
          <a:xfrm>
            <a:off x="593389" y="9667180"/>
            <a:ext cx="5887260" cy="1959"/>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82" name="Rectangle 81"/>
          <p:cNvSpPr/>
          <p:nvPr/>
        </p:nvSpPr>
        <p:spPr>
          <a:xfrm>
            <a:off x="6823650" y="3834535"/>
            <a:ext cx="97152" cy="6561260"/>
          </a:xfrm>
          <a:prstGeom prst="rect">
            <a:avLst/>
          </a:prstGeom>
          <a:solidFill>
            <a:schemeClr val="accent6">
              <a:lumMod val="75000"/>
            </a:schemeClr>
          </a:solidFill>
          <a:ln w="12700">
            <a:solidFill>
              <a:schemeClr val="accent6">
                <a:lumMod val="75000"/>
              </a:schemeClr>
            </a:solidFill>
          </a:ln>
        </p:spPr>
        <p:style>
          <a:lnRef idx="2">
            <a:schemeClr val="accent2"/>
          </a:lnRef>
          <a:fillRef idx="1">
            <a:schemeClr val="lt1"/>
          </a:fillRef>
          <a:effectRef idx="0">
            <a:schemeClr val="accent2"/>
          </a:effectRef>
          <a:fontRef idx="minor">
            <a:schemeClr val="dk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Tree>
    <p:extLst>
      <p:ext uri="{BB962C8B-B14F-4D97-AF65-F5344CB8AC3E}">
        <p14:creationId xmlns="" xmlns:p14="http://schemas.microsoft.com/office/powerpoint/2010/main" val="5442593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rme en L 7"/>
          <p:cNvSpPr/>
          <p:nvPr/>
        </p:nvSpPr>
        <p:spPr>
          <a:xfrm rot="10800000" flipH="1" flipV="1">
            <a:off x="339350" y="9629837"/>
            <a:ext cx="596803" cy="829435"/>
          </a:xfrm>
          <a:prstGeom prst="corner">
            <a:avLst>
              <a:gd name="adj1" fmla="val 9240"/>
              <a:gd name="adj2" fmla="val 8631"/>
            </a:avLst>
          </a:prstGeom>
          <a:solidFill>
            <a:schemeClr val="tx1">
              <a:lumMod val="85000"/>
              <a:lumOff val="15000"/>
            </a:schemeClr>
          </a:solidFill>
          <a:ln w="12700">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
        <p:nvSpPr>
          <p:cNvPr id="4" name="Forme en L 3"/>
          <p:cNvSpPr/>
          <p:nvPr/>
        </p:nvSpPr>
        <p:spPr>
          <a:xfrm flipH="1" flipV="1">
            <a:off x="6199010" y="234131"/>
            <a:ext cx="693096" cy="829435"/>
          </a:xfrm>
          <a:prstGeom prst="corner">
            <a:avLst>
              <a:gd name="adj1" fmla="val 9240"/>
              <a:gd name="adj2" fmla="val 8631"/>
            </a:avLst>
          </a:prstGeom>
          <a:solidFill>
            <a:schemeClr val="tx1">
              <a:lumMod val="50000"/>
              <a:lumOff val="50000"/>
            </a:schemeClr>
          </a:solidFill>
          <a:ln w="12700">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
        <p:nvSpPr>
          <p:cNvPr id="9" name="Rectangle 8"/>
          <p:cNvSpPr/>
          <p:nvPr/>
        </p:nvSpPr>
        <p:spPr>
          <a:xfrm>
            <a:off x="353466" y="312715"/>
            <a:ext cx="6470186" cy="10083078"/>
          </a:xfrm>
          <a:prstGeom prst="rect">
            <a:avLst/>
          </a:prstGeom>
          <a:noFill/>
          <a:ln w="12700">
            <a:solidFill>
              <a:schemeClr val="tx1">
                <a:lumMod val="85000"/>
                <a:lumOff val="15000"/>
              </a:schemeClr>
            </a:solidFill>
          </a:ln>
        </p:spPr>
        <p:style>
          <a:lnRef idx="2">
            <a:schemeClr val="dk1"/>
          </a:lnRef>
          <a:fillRef idx="1">
            <a:schemeClr val="lt1"/>
          </a:fillRef>
          <a:effectRef idx="0">
            <a:schemeClr val="dk1"/>
          </a:effectRef>
          <a:fontRef idx="minor">
            <a:schemeClr val="dk1"/>
          </a:fontRef>
        </p:style>
        <p:txBody>
          <a:bodyPr lIns="87813" tIns="43906" rIns="87813" bIns="43906" rtlCol="0" anchor="ctr"/>
          <a:lstStyle/>
          <a:p>
            <a:pPr algn="ctr"/>
            <a:endParaRPr lang="ru-RU"/>
          </a:p>
        </p:txBody>
      </p:sp>
      <p:sp>
        <p:nvSpPr>
          <p:cNvPr id="17" name="Rectangle 16"/>
          <p:cNvSpPr/>
          <p:nvPr/>
        </p:nvSpPr>
        <p:spPr>
          <a:xfrm>
            <a:off x="353466" y="306201"/>
            <a:ext cx="6470186" cy="432410"/>
          </a:xfrm>
          <a:prstGeom prst="rect">
            <a:avLst/>
          </a:prstGeom>
          <a:solidFill>
            <a:schemeClr val="accent4">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87813" tIns="43906" rIns="87813" bIns="43906" rtlCol="0" anchor="ctr"/>
          <a:lstStyle/>
          <a:p>
            <a:pPr algn="ctr"/>
            <a:endParaRPr lang="fr-FR"/>
          </a:p>
        </p:txBody>
      </p:sp>
      <p:sp>
        <p:nvSpPr>
          <p:cNvPr id="18" name="Rectangle 17"/>
          <p:cNvSpPr/>
          <p:nvPr/>
        </p:nvSpPr>
        <p:spPr>
          <a:xfrm>
            <a:off x="453839" y="368969"/>
            <a:ext cx="5498223" cy="330645"/>
          </a:xfrm>
          <a:prstGeom prst="rect">
            <a:avLst/>
          </a:prstGeom>
        </p:spPr>
        <p:txBody>
          <a:bodyPr wrap="square" lIns="87813" tIns="43906" rIns="87813" bIns="43906">
            <a:spAutoFit/>
          </a:bodyPr>
          <a:lstStyle/>
          <a:p>
            <a:r>
              <a:rPr lang="fr-FR" sz="1500" dirty="0">
                <a:solidFill>
                  <a:schemeClr val="tx1">
                    <a:lumMod val="50000"/>
                    <a:lumOff val="50000"/>
                  </a:schemeClr>
                </a:solidFill>
                <a:latin typeface="Arial" pitchFamily="34" charset="0"/>
                <a:cs typeface="Arial" pitchFamily="34" charset="0"/>
              </a:rPr>
              <a:t> I-</a:t>
            </a:r>
            <a:r>
              <a:rPr lang="fr-FR" sz="1500" b="1" dirty="0">
                <a:solidFill>
                  <a:schemeClr val="accent1"/>
                </a:solidFill>
                <a:latin typeface="Arial" pitchFamily="34" charset="0"/>
                <a:cs typeface="Arial" pitchFamily="34" charset="0"/>
              </a:rPr>
              <a:t>APPROCHE URBAINE </a:t>
            </a:r>
            <a:endParaRPr lang="fr-FR" sz="1500" dirty="0"/>
          </a:p>
        </p:txBody>
      </p:sp>
      <p:sp>
        <p:nvSpPr>
          <p:cNvPr id="35" name="Espace réservé du numéro de diapositive 19"/>
          <p:cNvSpPr>
            <a:spLocks noGrp="1"/>
          </p:cNvSpPr>
          <p:nvPr>
            <p:ph type="sldNum" sz="quarter" idx="12"/>
          </p:nvPr>
        </p:nvSpPr>
        <p:spPr>
          <a:xfrm>
            <a:off x="5863463" y="9811196"/>
            <a:ext cx="402916" cy="464502"/>
          </a:xfrm>
          <a:ln>
            <a:noFill/>
          </a:ln>
        </p:spPr>
        <p:txBody>
          <a:bodyPr/>
          <a:lstStyle/>
          <a:p>
            <a:r>
              <a:rPr lang="fr-BE" dirty="0" smtClean="0">
                <a:solidFill>
                  <a:srgbClr val="8A0000"/>
                </a:solidFill>
              </a:rPr>
              <a:t>17</a:t>
            </a:r>
            <a:endParaRPr lang="fr-BE" dirty="0">
              <a:solidFill>
                <a:srgbClr val="8A0000"/>
              </a:solidFill>
            </a:endParaRPr>
          </a:p>
        </p:txBody>
      </p:sp>
      <p:sp>
        <p:nvSpPr>
          <p:cNvPr id="31" name="ZoneTexte 30"/>
          <p:cNvSpPr txBox="1"/>
          <p:nvPr/>
        </p:nvSpPr>
        <p:spPr>
          <a:xfrm>
            <a:off x="474907" y="1750174"/>
            <a:ext cx="2789746" cy="410272"/>
          </a:xfrm>
          <a:prstGeom prst="rect">
            <a:avLst/>
          </a:prstGeom>
          <a:noFill/>
        </p:spPr>
        <p:txBody>
          <a:bodyPr wrap="square" lIns="87813" tIns="43906" rIns="87813" bIns="43906" rtlCol="0">
            <a:spAutoFit/>
          </a:bodyPr>
          <a:lstStyle/>
          <a:p>
            <a:endParaRPr lang="fr-FR" dirty="0"/>
          </a:p>
        </p:txBody>
      </p:sp>
      <p:sp>
        <p:nvSpPr>
          <p:cNvPr id="25" name="ZoneTexte 24"/>
          <p:cNvSpPr txBox="1"/>
          <p:nvPr/>
        </p:nvSpPr>
        <p:spPr>
          <a:xfrm>
            <a:off x="307079" y="2221923"/>
            <a:ext cx="2789746" cy="423203"/>
          </a:xfrm>
          <a:prstGeom prst="rect">
            <a:avLst/>
          </a:prstGeom>
          <a:noFill/>
        </p:spPr>
        <p:txBody>
          <a:bodyPr wrap="square" lIns="100186" tIns="50093" rIns="100186" bIns="50093" rtlCol="0">
            <a:spAutoFit/>
          </a:bodyPr>
          <a:lstStyle/>
          <a:p>
            <a:endParaRPr lang="fr-FR" dirty="0"/>
          </a:p>
        </p:txBody>
      </p:sp>
      <p:sp>
        <p:nvSpPr>
          <p:cNvPr id="27" name="ZoneTexte 26"/>
          <p:cNvSpPr txBox="1"/>
          <p:nvPr/>
        </p:nvSpPr>
        <p:spPr>
          <a:xfrm>
            <a:off x="359887" y="1868433"/>
            <a:ext cx="2653438" cy="423203"/>
          </a:xfrm>
          <a:prstGeom prst="rect">
            <a:avLst/>
          </a:prstGeom>
          <a:noFill/>
        </p:spPr>
        <p:txBody>
          <a:bodyPr wrap="square" lIns="100186" tIns="50093" rIns="100186" bIns="50093" rtlCol="0">
            <a:spAutoFit/>
          </a:bodyPr>
          <a:lstStyle/>
          <a:p>
            <a:endParaRPr lang="fr-FR" dirty="0"/>
          </a:p>
        </p:txBody>
      </p:sp>
      <p:sp>
        <p:nvSpPr>
          <p:cNvPr id="84" name="ZoneTexte 83"/>
          <p:cNvSpPr txBox="1"/>
          <p:nvPr/>
        </p:nvSpPr>
        <p:spPr>
          <a:xfrm>
            <a:off x="704171" y="954212"/>
            <a:ext cx="5656959" cy="375426"/>
          </a:xfrm>
          <a:prstGeom prst="rect">
            <a:avLst/>
          </a:prstGeom>
          <a:noFill/>
        </p:spPr>
        <p:txBody>
          <a:bodyPr wrap="square" lIns="100186" tIns="50093" rIns="100186" bIns="50093" rtlCol="0">
            <a:spAutoFit/>
          </a:bodyPr>
          <a:lstStyle/>
          <a:p>
            <a:r>
              <a:rPr lang="fr-FR" sz="1700" b="1" dirty="0">
                <a:solidFill>
                  <a:schemeClr val="tx1">
                    <a:lumMod val="65000"/>
                    <a:lumOff val="35000"/>
                  </a:schemeClr>
                </a:solidFill>
              </a:rPr>
              <a:t>3- HISTORIQUE DU DÉVELOPPEMENT DE LA VILLE DE BLIDA </a:t>
            </a:r>
          </a:p>
        </p:txBody>
      </p:sp>
      <p:sp>
        <p:nvSpPr>
          <p:cNvPr id="85" name="Rectangle 84"/>
          <p:cNvSpPr/>
          <p:nvPr/>
        </p:nvSpPr>
        <p:spPr>
          <a:xfrm>
            <a:off x="679681" y="1726911"/>
            <a:ext cx="2995085" cy="5089377"/>
          </a:xfrm>
          <a:prstGeom prst="rect">
            <a:avLst/>
          </a:prstGeom>
          <a:solidFill>
            <a:schemeClr val="accent4">
              <a:lumMod val="40000"/>
              <a:lumOff val="60000"/>
            </a:schemeClr>
          </a:solidFill>
          <a:ln>
            <a:noFill/>
          </a:ln>
          <a:effectLst>
            <a:outerShdw blurRad="50800" dist="38100" dir="18900000" algn="bl" rotWithShape="0">
              <a:prstClr val="black">
                <a:alpha val="40000"/>
              </a:prstClr>
            </a:outerShdw>
          </a:effectLst>
        </p:spPr>
        <p:style>
          <a:lnRef idx="1">
            <a:schemeClr val="accent5"/>
          </a:lnRef>
          <a:fillRef idx="3">
            <a:schemeClr val="accent5"/>
          </a:fillRef>
          <a:effectRef idx="2">
            <a:schemeClr val="accent5"/>
          </a:effectRef>
          <a:fontRef idx="minor">
            <a:schemeClr val="lt1"/>
          </a:fontRef>
        </p:style>
        <p:txBody>
          <a:bodyPr wrap="square" lIns="100186" tIns="50093" rIns="100186" bIns="50093">
            <a:spAutoFit/>
          </a:bodyPr>
          <a:lstStyle/>
          <a:p>
            <a:r>
              <a:rPr lang="fr-FR" sz="1200" b="1" dirty="0">
                <a:solidFill>
                  <a:srgbClr val="8A0000"/>
                </a:solidFill>
                <a:latin typeface="Arial" pitchFamily="34" charset="0"/>
                <a:cs typeface="Arial" pitchFamily="34" charset="0"/>
              </a:rPr>
              <a:t>1-INTRODUCTION </a:t>
            </a:r>
            <a:r>
              <a:rPr lang="fr-FR" sz="1200" dirty="0">
                <a:solidFill>
                  <a:srgbClr val="8A0000"/>
                </a:solidFill>
                <a:latin typeface="Arial" pitchFamily="34" charset="0"/>
                <a:cs typeface="Arial" pitchFamily="34" charset="0"/>
              </a:rPr>
              <a:t>:</a:t>
            </a:r>
          </a:p>
          <a:p>
            <a:endParaRPr lang="fr-FR" sz="1200" dirty="0">
              <a:solidFill>
                <a:schemeClr val="tx1">
                  <a:lumMod val="65000"/>
                  <a:lumOff val="35000"/>
                </a:schemeClr>
              </a:solidFill>
              <a:latin typeface="Arial" pitchFamily="34" charset="0"/>
              <a:cs typeface="Arial" pitchFamily="34" charset="0"/>
            </a:endParaRPr>
          </a:p>
          <a:p>
            <a:r>
              <a:rPr lang="fr-FR" sz="1200" dirty="0">
                <a:solidFill>
                  <a:schemeClr val="tx1">
                    <a:lumMod val="65000"/>
                    <a:lumOff val="35000"/>
                  </a:schemeClr>
                </a:solidFill>
                <a:latin typeface="Arial" pitchFamily="34" charset="0"/>
                <a:cs typeface="Arial" pitchFamily="34" charset="0"/>
              </a:rPr>
              <a:t>-La connaissance historique du phénomène urbain permet de réintégrer au sein de la ville tous les plis de la connaissance du </a:t>
            </a:r>
            <a:r>
              <a:rPr lang="fr-FR" sz="1200" dirty="0" smtClean="0">
                <a:solidFill>
                  <a:schemeClr val="tx1">
                    <a:lumMod val="65000"/>
                    <a:lumOff val="35000"/>
                  </a:schemeClr>
                </a:solidFill>
                <a:latin typeface="Arial" pitchFamily="34" charset="0"/>
                <a:cs typeface="Arial" pitchFamily="34" charset="0"/>
              </a:rPr>
              <a:t>passé. </a:t>
            </a:r>
            <a:r>
              <a:rPr lang="fr-FR" sz="1200" dirty="0">
                <a:solidFill>
                  <a:schemeClr val="tx1">
                    <a:lumMod val="65000"/>
                    <a:lumOff val="35000"/>
                  </a:schemeClr>
                </a:solidFill>
                <a:latin typeface="Arial" pitchFamily="34" charset="0"/>
                <a:cs typeface="Arial" pitchFamily="34" charset="0"/>
              </a:rPr>
              <a:t>L</a:t>
            </a:r>
            <a:r>
              <a:rPr lang="fr-FR" sz="1200" dirty="0" smtClean="0">
                <a:solidFill>
                  <a:schemeClr val="tx1">
                    <a:lumMod val="65000"/>
                    <a:lumOff val="35000"/>
                  </a:schemeClr>
                </a:solidFill>
                <a:latin typeface="Arial" pitchFamily="34" charset="0"/>
                <a:cs typeface="Arial" pitchFamily="34" charset="0"/>
              </a:rPr>
              <a:t>a </a:t>
            </a:r>
            <a:r>
              <a:rPr lang="fr-FR" sz="1200" dirty="0">
                <a:solidFill>
                  <a:schemeClr val="tx1">
                    <a:lumMod val="65000"/>
                    <a:lumOff val="35000"/>
                  </a:schemeClr>
                </a:solidFill>
                <a:latin typeface="Arial" pitchFamily="34" charset="0"/>
                <a:cs typeface="Arial" pitchFamily="34" charset="0"/>
              </a:rPr>
              <a:t>lecture historique scrute l’évolution des conceptions  de l’espace au fil du temps, elle est importante car :</a:t>
            </a:r>
          </a:p>
          <a:p>
            <a:endParaRPr lang="fr-FR" sz="1200" dirty="0">
              <a:solidFill>
                <a:schemeClr val="tx1">
                  <a:lumMod val="65000"/>
                  <a:lumOff val="35000"/>
                </a:schemeClr>
              </a:solidFill>
              <a:latin typeface="Arial" pitchFamily="34" charset="0"/>
              <a:cs typeface="Arial" pitchFamily="34" charset="0"/>
            </a:endParaRPr>
          </a:p>
          <a:p>
            <a:r>
              <a:rPr lang="fr-FR" sz="1200" dirty="0">
                <a:solidFill>
                  <a:schemeClr val="tx1">
                    <a:lumMod val="65000"/>
                    <a:lumOff val="35000"/>
                  </a:schemeClr>
                </a:solidFill>
                <a:latin typeface="Arial" pitchFamily="34" charset="0"/>
                <a:cs typeface="Arial" pitchFamily="34" charset="0"/>
              </a:rPr>
              <a:t>1- elle offre une appréhension globale de l’agglomération dans une perspective dynamique et relève les points fixes des </a:t>
            </a:r>
            <a:r>
              <a:rPr lang="fr-FR" sz="1200" dirty="0" smtClean="0">
                <a:solidFill>
                  <a:schemeClr val="tx1">
                    <a:lumMod val="65000"/>
                    <a:lumOff val="35000"/>
                  </a:schemeClr>
                </a:solidFill>
                <a:latin typeface="Arial" pitchFamily="34" charset="0"/>
                <a:cs typeface="Arial" pitchFamily="34" charset="0"/>
              </a:rPr>
              <a:t>transformations </a:t>
            </a:r>
            <a:r>
              <a:rPr lang="fr-FR" sz="1200" dirty="0">
                <a:solidFill>
                  <a:schemeClr val="tx1">
                    <a:lumMod val="65000"/>
                    <a:lumOff val="35000"/>
                  </a:schemeClr>
                </a:solidFill>
                <a:latin typeface="Arial" pitchFamily="34" charset="0"/>
                <a:cs typeface="Arial" pitchFamily="34" charset="0"/>
              </a:rPr>
              <a:t>antérieures.</a:t>
            </a:r>
          </a:p>
          <a:p>
            <a:endParaRPr lang="fr-FR" sz="1200" dirty="0">
              <a:solidFill>
                <a:schemeClr val="tx1">
                  <a:lumMod val="65000"/>
                  <a:lumOff val="35000"/>
                </a:schemeClr>
              </a:solidFill>
              <a:latin typeface="Arial" pitchFamily="34" charset="0"/>
              <a:cs typeface="Arial" pitchFamily="34" charset="0"/>
            </a:endParaRPr>
          </a:p>
          <a:p>
            <a:r>
              <a:rPr lang="fr-FR" sz="1200" dirty="0">
                <a:solidFill>
                  <a:schemeClr val="tx1">
                    <a:lumMod val="65000"/>
                    <a:lumOff val="35000"/>
                  </a:schemeClr>
                </a:solidFill>
                <a:latin typeface="Arial" pitchFamily="34" charset="0"/>
                <a:cs typeface="Arial" pitchFamily="34" charset="0"/>
              </a:rPr>
              <a:t>2- elle désigne les logiques profondément inscrites dans les territoires qui éclairent les enjeux  des aménagements actuels </a:t>
            </a:r>
          </a:p>
          <a:p>
            <a:endParaRPr lang="fr-FR" sz="1200" dirty="0">
              <a:solidFill>
                <a:schemeClr val="tx1">
                  <a:lumMod val="65000"/>
                  <a:lumOff val="35000"/>
                </a:schemeClr>
              </a:solidFill>
              <a:latin typeface="Arial" pitchFamily="34" charset="0"/>
              <a:cs typeface="Arial" pitchFamily="34" charset="0"/>
            </a:endParaRPr>
          </a:p>
          <a:p>
            <a:r>
              <a:rPr lang="fr-FR" sz="1200" dirty="0">
                <a:solidFill>
                  <a:schemeClr val="tx1">
                    <a:lumMod val="65000"/>
                    <a:lumOff val="35000"/>
                  </a:schemeClr>
                </a:solidFill>
                <a:latin typeface="Arial" pitchFamily="34" charset="0"/>
                <a:cs typeface="Arial" pitchFamily="34" charset="0"/>
              </a:rPr>
              <a:t>3-elle permet de comprendre la forme urbaine actuelle dans </a:t>
            </a:r>
            <a:r>
              <a:rPr lang="fr-FR" sz="1200" dirty="0" smtClean="0">
                <a:solidFill>
                  <a:schemeClr val="tx1">
                    <a:lumMod val="65000"/>
                    <a:lumOff val="35000"/>
                  </a:schemeClr>
                </a:solidFill>
                <a:latin typeface="Arial" pitchFamily="34" charset="0"/>
                <a:cs typeface="Arial" pitchFamily="34" charset="0"/>
              </a:rPr>
              <a:t>lequel elle  </a:t>
            </a:r>
            <a:r>
              <a:rPr lang="fr-FR" sz="1200" dirty="0">
                <a:solidFill>
                  <a:schemeClr val="tx1">
                    <a:lumMod val="65000"/>
                    <a:lumOff val="35000"/>
                  </a:schemeClr>
                </a:solidFill>
                <a:latin typeface="Arial" pitchFamily="34" charset="0"/>
                <a:cs typeface="Arial" pitchFamily="34" charset="0"/>
              </a:rPr>
              <a:t>exprime son héritage historique , et en fin de retrouver des </a:t>
            </a:r>
            <a:r>
              <a:rPr lang="fr-FR" sz="1200" dirty="0" smtClean="0">
                <a:solidFill>
                  <a:schemeClr val="tx1">
                    <a:lumMod val="65000"/>
                    <a:lumOff val="35000"/>
                  </a:schemeClr>
                </a:solidFill>
                <a:latin typeface="Arial" pitchFamily="34" charset="0"/>
                <a:cs typeface="Arial" pitchFamily="34" charset="0"/>
              </a:rPr>
              <a:t>filiations </a:t>
            </a:r>
            <a:r>
              <a:rPr lang="fr-FR" sz="1200" dirty="0">
                <a:solidFill>
                  <a:schemeClr val="tx1">
                    <a:lumMod val="65000"/>
                    <a:lumOff val="35000"/>
                  </a:schemeClr>
                </a:solidFill>
                <a:latin typeface="Arial" pitchFamily="34" charset="0"/>
                <a:cs typeface="Arial" pitchFamily="34" charset="0"/>
              </a:rPr>
              <a:t>avec les formes anciennes </a:t>
            </a:r>
          </a:p>
          <a:p>
            <a:endParaRPr lang="fr-FR" sz="1300" dirty="0">
              <a:solidFill>
                <a:srgbClr val="8A0000"/>
              </a:solidFill>
              <a:latin typeface="Arial" pitchFamily="34" charset="0"/>
              <a:cs typeface="Arial" pitchFamily="34" charset="0"/>
            </a:endParaRPr>
          </a:p>
        </p:txBody>
      </p:sp>
      <p:sp>
        <p:nvSpPr>
          <p:cNvPr id="86" name="Rectangle 85"/>
          <p:cNvSpPr/>
          <p:nvPr/>
        </p:nvSpPr>
        <p:spPr>
          <a:xfrm>
            <a:off x="669305" y="7039846"/>
            <a:ext cx="4085633" cy="423203"/>
          </a:xfrm>
          <a:prstGeom prst="rect">
            <a:avLst/>
          </a:prstGeom>
        </p:spPr>
        <p:txBody>
          <a:bodyPr wrap="square" lIns="100186" tIns="50093" rIns="100186" bIns="50093">
            <a:spAutoFit/>
          </a:bodyPr>
          <a:lstStyle/>
          <a:p>
            <a:r>
              <a:rPr lang="fr-FR" sz="1300" b="1" dirty="0">
                <a:solidFill>
                  <a:srgbClr val="C00000"/>
                </a:solidFill>
                <a:latin typeface="Arial" pitchFamily="34" charset="0"/>
                <a:cs typeface="Arial" pitchFamily="34" charset="0"/>
              </a:rPr>
              <a:t>2-OBJECTIFS </a:t>
            </a:r>
            <a:r>
              <a:rPr lang="fr-FR" b="1" dirty="0" smtClean="0">
                <a:solidFill>
                  <a:schemeClr val="accent5">
                    <a:lumMod val="75000"/>
                  </a:schemeClr>
                </a:solidFill>
              </a:rPr>
              <a:t>:</a:t>
            </a:r>
            <a:endParaRPr lang="fr-FR" b="1" dirty="0">
              <a:solidFill>
                <a:schemeClr val="accent5">
                  <a:lumMod val="75000"/>
                </a:schemeClr>
              </a:solidFill>
            </a:endParaRPr>
          </a:p>
        </p:txBody>
      </p:sp>
      <p:sp>
        <p:nvSpPr>
          <p:cNvPr id="88" name="Rectangle 87"/>
          <p:cNvSpPr/>
          <p:nvPr/>
        </p:nvSpPr>
        <p:spPr>
          <a:xfrm>
            <a:off x="3974689" y="3910038"/>
            <a:ext cx="2650099" cy="343575"/>
          </a:xfrm>
          <a:prstGeom prst="rect">
            <a:avLst/>
          </a:prstGeom>
        </p:spPr>
        <p:txBody>
          <a:bodyPr wrap="square" lIns="100186" tIns="50093" rIns="100186" bIns="50093">
            <a:spAutoFit/>
          </a:bodyPr>
          <a:lstStyle/>
          <a:p>
            <a:r>
              <a:rPr lang="fr-FR" sz="1300" b="1" dirty="0">
                <a:solidFill>
                  <a:srgbClr val="C00000"/>
                </a:solidFill>
                <a:latin typeface="Arial" pitchFamily="34" charset="0"/>
                <a:cs typeface="Arial" pitchFamily="34" charset="0"/>
              </a:rPr>
              <a:t>3-APERCU HISTORIQUE </a:t>
            </a:r>
            <a:r>
              <a:rPr lang="fr-FR" sz="1500" b="1" dirty="0"/>
              <a:t>:</a:t>
            </a:r>
            <a:endParaRPr lang="fr-FR" sz="1500" dirty="0"/>
          </a:p>
        </p:txBody>
      </p:sp>
      <p:sp>
        <p:nvSpPr>
          <p:cNvPr id="89" name="ZoneTexte 88"/>
          <p:cNvSpPr txBox="1"/>
          <p:nvPr/>
        </p:nvSpPr>
        <p:spPr>
          <a:xfrm>
            <a:off x="3974688" y="3911603"/>
            <a:ext cx="2703070" cy="3194319"/>
          </a:xfrm>
          <a:prstGeom prst="rect">
            <a:avLst/>
          </a:prstGeom>
          <a:noFill/>
        </p:spPr>
        <p:txBody>
          <a:bodyPr wrap="square" lIns="100186" tIns="50093" rIns="100186" bIns="50093" rtlCol="0">
            <a:spAutoFit/>
          </a:bodyPr>
          <a:lstStyle/>
          <a:p>
            <a:endParaRPr lang="fr-FR" sz="1300" dirty="0">
              <a:solidFill>
                <a:schemeClr val="tx1">
                  <a:lumMod val="65000"/>
                  <a:lumOff val="35000"/>
                </a:schemeClr>
              </a:solidFill>
            </a:endParaRPr>
          </a:p>
          <a:p>
            <a:endParaRPr lang="fr-FR" sz="1200" dirty="0" smtClean="0">
              <a:solidFill>
                <a:schemeClr val="tx1">
                  <a:lumMod val="65000"/>
                  <a:lumOff val="35000"/>
                </a:schemeClr>
              </a:solidFill>
              <a:latin typeface="Arial" pitchFamily="34" charset="0"/>
              <a:cs typeface="Arial" pitchFamily="34" charset="0"/>
            </a:endParaRPr>
          </a:p>
          <a:p>
            <a:pPr algn="just"/>
            <a:r>
              <a:rPr lang="fr-FR" sz="1200" dirty="0" smtClean="0">
                <a:solidFill>
                  <a:schemeClr val="tx1">
                    <a:lumMod val="65000"/>
                    <a:lumOff val="35000"/>
                  </a:schemeClr>
                </a:solidFill>
                <a:latin typeface="Arial" pitchFamily="34" charset="0"/>
                <a:cs typeface="Arial" pitchFamily="34" charset="0"/>
              </a:rPr>
              <a:t>-</a:t>
            </a:r>
            <a:r>
              <a:rPr lang="fr-FR" sz="1200" dirty="0">
                <a:solidFill>
                  <a:schemeClr val="tx1">
                    <a:lumMod val="65000"/>
                    <a:lumOff val="35000"/>
                  </a:schemeClr>
                </a:solidFill>
                <a:latin typeface="Arial" pitchFamily="34" charset="0"/>
                <a:cs typeface="Arial" pitchFamily="34" charset="0"/>
              </a:rPr>
              <a:t>Blida est une ville de 16 </a:t>
            </a:r>
            <a:r>
              <a:rPr lang="fr-FR" sz="1200" dirty="0" err="1" smtClean="0">
                <a:solidFill>
                  <a:schemeClr val="tx1">
                    <a:lumMod val="65000"/>
                    <a:lumOff val="35000"/>
                  </a:schemeClr>
                </a:solidFill>
                <a:latin typeface="Arial" pitchFamily="34" charset="0"/>
                <a:cs typeface="Arial" pitchFamily="34" charset="0"/>
              </a:rPr>
              <a:t>ème</a:t>
            </a:r>
            <a:r>
              <a:rPr lang="fr-FR" sz="1200" dirty="0" smtClean="0">
                <a:solidFill>
                  <a:schemeClr val="tx1">
                    <a:lumMod val="65000"/>
                    <a:lumOff val="35000"/>
                  </a:schemeClr>
                </a:solidFill>
                <a:latin typeface="Arial" pitchFamily="34" charset="0"/>
                <a:cs typeface="Arial" pitchFamily="34" charset="0"/>
              </a:rPr>
              <a:t> </a:t>
            </a:r>
            <a:r>
              <a:rPr lang="fr-FR" sz="1200" dirty="0">
                <a:solidFill>
                  <a:schemeClr val="tx1">
                    <a:lumMod val="65000"/>
                    <a:lumOff val="35000"/>
                  </a:schemeClr>
                </a:solidFill>
                <a:latin typeface="Arial" pitchFamily="34" charset="0"/>
                <a:cs typeface="Arial" pitchFamily="34" charset="0"/>
              </a:rPr>
              <a:t>siècle implantée à l’origine         au pied de l’Atlas sur le haut  du cône de direction </a:t>
            </a:r>
            <a:r>
              <a:rPr lang="fr-FR" sz="1200" dirty="0" smtClean="0">
                <a:solidFill>
                  <a:schemeClr val="tx1">
                    <a:lumMod val="65000"/>
                    <a:lumOff val="35000"/>
                  </a:schemeClr>
                </a:solidFill>
                <a:latin typeface="Arial" pitchFamily="34" charset="0"/>
                <a:cs typeface="Arial" pitchFamily="34" charset="0"/>
              </a:rPr>
              <a:t>de l’Oued </a:t>
            </a:r>
            <a:r>
              <a:rPr lang="fr-FR" sz="1200" dirty="0">
                <a:solidFill>
                  <a:schemeClr val="tx1">
                    <a:lumMod val="65000"/>
                    <a:lumOff val="35000"/>
                  </a:schemeClr>
                </a:solidFill>
                <a:latin typeface="Arial" pitchFamily="34" charset="0"/>
                <a:cs typeface="Arial" pitchFamily="34" charset="0"/>
              </a:rPr>
              <a:t>el </a:t>
            </a:r>
            <a:r>
              <a:rPr lang="fr-FR" sz="1200" dirty="0" err="1">
                <a:solidFill>
                  <a:schemeClr val="tx1">
                    <a:lumMod val="65000"/>
                    <a:lumOff val="35000"/>
                  </a:schemeClr>
                </a:solidFill>
                <a:latin typeface="Arial" pitchFamily="34" charset="0"/>
                <a:cs typeface="Arial" pitchFamily="34" charset="0"/>
              </a:rPr>
              <a:t>Kbir</a:t>
            </a:r>
            <a:r>
              <a:rPr lang="fr-FR" sz="1200" dirty="0">
                <a:solidFill>
                  <a:schemeClr val="tx1">
                    <a:lumMod val="65000"/>
                    <a:lumOff val="35000"/>
                  </a:schemeClr>
                </a:solidFill>
                <a:latin typeface="Arial" pitchFamily="34" charset="0"/>
                <a:cs typeface="Arial" pitchFamily="34" charset="0"/>
              </a:rPr>
              <a:t> </a:t>
            </a:r>
            <a:r>
              <a:rPr lang="fr-FR" sz="1200" dirty="0" smtClean="0">
                <a:solidFill>
                  <a:schemeClr val="tx1">
                    <a:lumMod val="65000"/>
                    <a:lumOff val="35000"/>
                  </a:schemeClr>
                </a:solidFill>
                <a:latin typeface="Arial" pitchFamily="34" charset="0"/>
                <a:cs typeface="Arial" pitchFamily="34" charset="0"/>
              </a:rPr>
              <a:t>.</a:t>
            </a:r>
          </a:p>
          <a:p>
            <a:pPr algn="just"/>
            <a:r>
              <a:rPr lang="fr-FR" sz="1200" dirty="0" smtClean="0">
                <a:solidFill>
                  <a:schemeClr val="tx1">
                    <a:lumMod val="65000"/>
                    <a:lumOff val="35000"/>
                  </a:schemeClr>
                </a:solidFill>
                <a:latin typeface="Arial" pitchFamily="34" charset="0"/>
                <a:cs typeface="Arial" pitchFamily="34" charset="0"/>
              </a:rPr>
              <a:t> </a:t>
            </a:r>
            <a:r>
              <a:rPr lang="fr-FR" sz="1200" dirty="0">
                <a:solidFill>
                  <a:schemeClr val="tx1">
                    <a:lumMod val="65000"/>
                    <a:lumOff val="35000"/>
                  </a:schemeClr>
                </a:solidFill>
                <a:latin typeface="Arial" pitchFamily="34" charset="0"/>
                <a:cs typeface="Arial" pitchFamily="34" charset="0"/>
              </a:rPr>
              <a:t>D</a:t>
            </a:r>
            <a:r>
              <a:rPr lang="fr-FR" sz="1200" dirty="0" smtClean="0">
                <a:solidFill>
                  <a:schemeClr val="tx1">
                    <a:lumMod val="65000"/>
                    <a:lumOff val="35000"/>
                  </a:schemeClr>
                </a:solidFill>
                <a:latin typeface="Arial" pitchFamily="34" charset="0"/>
                <a:cs typeface="Arial" pitchFamily="34" charset="0"/>
              </a:rPr>
              <a:t>ans </a:t>
            </a:r>
            <a:r>
              <a:rPr lang="fr-FR" sz="1200" dirty="0">
                <a:solidFill>
                  <a:schemeClr val="tx1">
                    <a:lumMod val="65000"/>
                    <a:lumOff val="35000"/>
                  </a:schemeClr>
                </a:solidFill>
                <a:latin typeface="Arial" pitchFamily="34" charset="0"/>
                <a:cs typeface="Arial" pitchFamily="34" charset="0"/>
              </a:rPr>
              <a:t>son </a:t>
            </a:r>
            <a:r>
              <a:rPr lang="fr-FR" sz="1200" dirty="0" smtClean="0">
                <a:solidFill>
                  <a:schemeClr val="tx1">
                    <a:lumMod val="65000"/>
                    <a:lumOff val="35000"/>
                  </a:schemeClr>
                </a:solidFill>
                <a:latin typeface="Arial" pitchFamily="34" charset="0"/>
                <a:cs typeface="Arial" pitchFamily="34" charset="0"/>
              </a:rPr>
              <a:t>extension, </a:t>
            </a:r>
            <a:r>
              <a:rPr lang="fr-FR" sz="1200" dirty="0">
                <a:solidFill>
                  <a:schemeClr val="tx1">
                    <a:lumMod val="65000"/>
                    <a:lumOff val="35000"/>
                  </a:schemeClr>
                </a:solidFill>
                <a:latin typeface="Arial" pitchFamily="34" charset="0"/>
                <a:cs typeface="Arial" pitchFamily="34" charset="0"/>
              </a:rPr>
              <a:t>elle a débordé largement de son site primitif mais sa structure urbaine </a:t>
            </a:r>
            <a:r>
              <a:rPr lang="fr-FR" sz="1200" dirty="0" smtClean="0">
                <a:solidFill>
                  <a:schemeClr val="tx1">
                    <a:lumMod val="65000"/>
                    <a:lumOff val="35000"/>
                  </a:schemeClr>
                </a:solidFill>
                <a:latin typeface="Arial" pitchFamily="34" charset="0"/>
                <a:cs typeface="Arial" pitchFamily="34" charset="0"/>
              </a:rPr>
              <a:t>porte </a:t>
            </a:r>
            <a:r>
              <a:rPr lang="fr-FR" sz="1200" dirty="0">
                <a:solidFill>
                  <a:schemeClr val="tx1">
                    <a:lumMod val="65000"/>
                    <a:lumOff val="35000"/>
                  </a:schemeClr>
                </a:solidFill>
                <a:latin typeface="Arial" pitchFamily="34" charset="0"/>
                <a:cs typeface="Arial" pitchFamily="34" charset="0"/>
              </a:rPr>
              <a:t>la marque durable des conditions </a:t>
            </a:r>
            <a:r>
              <a:rPr lang="fr-FR" sz="1200" dirty="0" smtClean="0">
                <a:solidFill>
                  <a:schemeClr val="tx1">
                    <a:lumMod val="65000"/>
                    <a:lumOff val="35000"/>
                  </a:schemeClr>
                </a:solidFill>
                <a:latin typeface="Arial" pitchFamily="34" charset="0"/>
                <a:cs typeface="Arial" pitchFamily="34" charset="0"/>
              </a:rPr>
              <a:t>physiques </a:t>
            </a:r>
            <a:r>
              <a:rPr lang="fr-FR" sz="1200" dirty="0">
                <a:solidFill>
                  <a:schemeClr val="tx1">
                    <a:lumMod val="65000"/>
                    <a:lumOff val="35000"/>
                  </a:schemeClr>
                </a:solidFill>
                <a:latin typeface="Arial" pitchFamily="34" charset="0"/>
                <a:cs typeface="Arial" pitchFamily="34" charset="0"/>
              </a:rPr>
              <a:t>de son installation  .</a:t>
            </a:r>
          </a:p>
          <a:p>
            <a:pPr algn="just"/>
            <a:r>
              <a:rPr lang="fr-FR" sz="1200" dirty="0" smtClean="0">
                <a:solidFill>
                  <a:schemeClr val="tx1">
                    <a:lumMod val="65000"/>
                    <a:lumOff val="35000"/>
                  </a:schemeClr>
                </a:solidFill>
                <a:latin typeface="Arial" pitchFamily="34" charset="0"/>
                <a:cs typeface="Arial" pitchFamily="34" charset="0"/>
              </a:rPr>
              <a:t>-Deux </a:t>
            </a:r>
            <a:r>
              <a:rPr lang="fr-FR" sz="1200" dirty="0">
                <a:solidFill>
                  <a:schemeClr val="tx1">
                    <a:lumMod val="65000"/>
                    <a:lumOff val="35000"/>
                  </a:schemeClr>
                </a:solidFill>
                <a:latin typeface="Arial" pitchFamily="34" charset="0"/>
                <a:cs typeface="Arial" pitchFamily="34" charset="0"/>
              </a:rPr>
              <a:t>parcours territoriaux </a:t>
            </a:r>
            <a:r>
              <a:rPr lang="fr-FR" sz="1200" dirty="0" smtClean="0">
                <a:solidFill>
                  <a:schemeClr val="tx1">
                    <a:lumMod val="65000"/>
                    <a:lumOff val="35000"/>
                  </a:schemeClr>
                </a:solidFill>
                <a:latin typeface="Arial" pitchFamily="34" charset="0"/>
                <a:cs typeface="Arial" pitchFamily="34" charset="0"/>
              </a:rPr>
              <a:t>importants </a:t>
            </a:r>
            <a:r>
              <a:rPr lang="fr-FR" sz="1200" dirty="0">
                <a:solidFill>
                  <a:schemeClr val="tx1">
                    <a:lumMod val="65000"/>
                    <a:lumOff val="35000"/>
                  </a:schemeClr>
                </a:solidFill>
                <a:latin typeface="Arial" pitchFamily="34" charset="0"/>
                <a:cs typeface="Arial" pitchFamily="34" charset="0"/>
              </a:rPr>
              <a:t>existaient </a:t>
            </a:r>
            <a:r>
              <a:rPr lang="fr-FR" sz="1200" dirty="0" smtClean="0">
                <a:solidFill>
                  <a:schemeClr val="tx1">
                    <a:lumMod val="65000"/>
                    <a:lumOff val="35000"/>
                  </a:schemeClr>
                </a:solidFill>
                <a:latin typeface="Arial" pitchFamily="34" charset="0"/>
                <a:cs typeface="Arial" pitchFamily="34" charset="0"/>
              </a:rPr>
              <a:t> </a:t>
            </a:r>
            <a:r>
              <a:rPr lang="fr-FR" sz="1200" dirty="0">
                <a:solidFill>
                  <a:schemeClr val="tx1">
                    <a:lumMod val="65000"/>
                    <a:lumOff val="35000"/>
                  </a:schemeClr>
                </a:solidFill>
                <a:latin typeface="Arial" pitchFamily="34" charset="0"/>
                <a:cs typeface="Arial" pitchFamily="34" charset="0"/>
              </a:rPr>
              <a:t>:</a:t>
            </a:r>
          </a:p>
          <a:p>
            <a:pPr algn="just"/>
            <a:r>
              <a:rPr lang="fr-FR" sz="1200" dirty="0">
                <a:solidFill>
                  <a:schemeClr val="tx1">
                    <a:lumMod val="65000"/>
                    <a:lumOff val="35000"/>
                  </a:schemeClr>
                </a:solidFill>
                <a:latin typeface="Arial" pitchFamily="34" charset="0"/>
                <a:cs typeface="Arial" pitchFamily="34" charset="0"/>
              </a:rPr>
              <a:t>          -Le parcours Blida – Alger </a:t>
            </a:r>
          </a:p>
          <a:p>
            <a:pPr algn="just"/>
            <a:r>
              <a:rPr lang="fr-FR" sz="1200" dirty="0">
                <a:solidFill>
                  <a:schemeClr val="tx1">
                    <a:lumMod val="65000"/>
                    <a:lumOff val="35000"/>
                  </a:schemeClr>
                </a:solidFill>
                <a:latin typeface="Arial" pitchFamily="34" charset="0"/>
                <a:cs typeface="Arial" pitchFamily="34" charset="0"/>
              </a:rPr>
              <a:t>          -Le parcours Blida- </a:t>
            </a:r>
            <a:r>
              <a:rPr lang="fr-FR" sz="1200" dirty="0" err="1">
                <a:solidFill>
                  <a:schemeClr val="tx1">
                    <a:lumMod val="65000"/>
                    <a:lumOff val="35000"/>
                  </a:schemeClr>
                </a:solidFill>
                <a:latin typeface="Arial" pitchFamily="34" charset="0"/>
                <a:cs typeface="Arial" pitchFamily="34" charset="0"/>
              </a:rPr>
              <a:t>Koléa</a:t>
            </a:r>
            <a:r>
              <a:rPr lang="fr-FR" sz="1200" dirty="0">
                <a:solidFill>
                  <a:schemeClr val="tx1">
                    <a:lumMod val="65000"/>
                    <a:lumOff val="35000"/>
                  </a:schemeClr>
                </a:solidFill>
                <a:latin typeface="Arial" pitchFamily="34" charset="0"/>
                <a:cs typeface="Arial" pitchFamily="34" charset="0"/>
              </a:rPr>
              <a:t>  .</a:t>
            </a:r>
          </a:p>
          <a:p>
            <a:r>
              <a:rPr lang="fr-FR" dirty="0" smtClean="0"/>
              <a:t> </a:t>
            </a:r>
            <a:endParaRPr lang="fr-FR" dirty="0"/>
          </a:p>
        </p:txBody>
      </p:sp>
      <p:sp>
        <p:nvSpPr>
          <p:cNvPr id="92" name="ZoneTexte 91"/>
          <p:cNvSpPr txBox="1"/>
          <p:nvPr/>
        </p:nvSpPr>
        <p:spPr>
          <a:xfrm>
            <a:off x="669305" y="7480168"/>
            <a:ext cx="3005461" cy="1970988"/>
          </a:xfrm>
          <a:prstGeom prst="rect">
            <a:avLst/>
          </a:prstGeom>
          <a:noFill/>
        </p:spPr>
        <p:txBody>
          <a:bodyPr wrap="square" lIns="87828" tIns="43914" rIns="87828" bIns="43914" rtlCol="0">
            <a:spAutoFit/>
          </a:bodyPr>
          <a:lstStyle/>
          <a:p>
            <a:r>
              <a:rPr lang="fr-FR" sz="1200" dirty="0" smtClean="0">
                <a:solidFill>
                  <a:schemeClr val="tx1">
                    <a:lumMod val="65000"/>
                    <a:lumOff val="35000"/>
                  </a:schemeClr>
                </a:solidFill>
                <a:latin typeface="Arial" pitchFamily="34" charset="0"/>
                <a:cs typeface="Arial" pitchFamily="34" charset="0"/>
              </a:rPr>
              <a:t>1-L’objectif </a:t>
            </a:r>
            <a:r>
              <a:rPr lang="fr-FR" sz="1200" dirty="0">
                <a:solidFill>
                  <a:schemeClr val="tx1">
                    <a:lumMod val="65000"/>
                    <a:lumOff val="35000"/>
                  </a:schemeClr>
                </a:solidFill>
                <a:latin typeface="Arial" pitchFamily="34" charset="0"/>
                <a:cs typeface="Arial" pitchFamily="34" charset="0"/>
              </a:rPr>
              <a:t>de faire une analyse urbaine </a:t>
            </a:r>
            <a:r>
              <a:rPr lang="fr-FR" sz="1200" dirty="0" smtClean="0">
                <a:solidFill>
                  <a:schemeClr val="tx1">
                    <a:lumMod val="65000"/>
                    <a:lumOff val="35000"/>
                  </a:schemeClr>
                </a:solidFill>
                <a:latin typeface="Arial" pitchFamily="34" charset="0"/>
                <a:cs typeface="Arial" pitchFamily="34" charset="0"/>
              </a:rPr>
              <a:t>  dans </a:t>
            </a:r>
            <a:r>
              <a:rPr lang="fr-FR" sz="1200" dirty="0">
                <a:solidFill>
                  <a:schemeClr val="tx1">
                    <a:lumMod val="65000"/>
                    <a:lumOff val="35000"/>
                  </a:schemeClr>
                </a:solidFill>
                <a:latin typeface="Arial" pitchFamily="34" charset="0"/>
                <a:cs typeface="Arial" pitchFamily="34" charset="0"/>
              </a:rPr>
              <a:t>le coté évolution / </a:t>
            </a:r>
            <a:r>
              <a:rPr lang="fr-FR" sz="1200" dirty="0" smtClean="0">
                <a:solidFill>
                  <a:schemeClr val="tx1">
                    <a:lumMod val="65000"/>
                    <a:lumOff val="35000"/>
                  </a:schemeClr>
                </a:solidFill>
                <a:latin typeface="Arial" pitchFamily="34" charset="0"/>
                <a:cs typeface="Arial" pitchFamily="34" charset="0"/>
              </a:rPr>
              <a:t>croissance, </a:t>
            </a:r>
            <a:r>
              <a:rPr lang="fr-FR" sz="1200" dirty="0">
                <a:solidFill>
                  <a:schemeClr val="tx1">
                    <a:lumMod val="65000"/>
                    <a:lumOff val="35000"/>
                  </a:schemeClr>
                </a:solidFill>
                <a:latin typeface="Arial" pitchFamily="34" charset="0"/>
                <a:cs typeface="Arial" pitchFamily="34" charset="0"/>
              </a:rPr>
              <a:t>c’est de ressortir les éléments structurants </a:t>
            </a:r>
          </a:p>
          <a:p>
            <a:r>
              <a:rPr lang="fr-FR" sz="1200" dirty="0">
                <a:solidFill>
                  <a:schemeClr val="tx1">
                    <a:lumMod val="65000"/>
                    <a:lumOff val="35000"/>
                  </a:schemeClr>
                </a:solidFill>
                <a:latin typeface="Arial" pitchFamily="34" charset="0"/>
                <a:cs typeface="Arial" pitchFamily="34" charset="0"/>
              </a:rPr>
              <a:t>de la ville, </a:t>
            </a:r>
            <a:r>
              <a:rPr lang="fr-FR" sz="1200" dirty="0" smtClean="0">
                <a:solidFill>
                  <a:schemeClr val="tx1">
                    <a:lumMod val="65000"/>
                    <a:lumOff val="35000"/>
                  </a:schemeClr>
                </a:solidFill>
                <a:latin typeface="Arial" pitchFamily="34" charset="0"/>
                <a:cs typeface="Arial" pitchFamily="34" charset="0"/>
              </a:rPr>
              <a:t>ainsi que </a:t>
            </a:r>
            <a:r>
              <a:rPr lang="fr-FR" sz="1200" dirty="0">
                <a:solidFill>
                  <a:schemeClr val="tx1">
                    <a:lumMod val="65000"/>
                    <a:lumOff val="35000"/>
                  </a:schemeClr>
                </a:solidFill>
                <a:latin typeface="Arial" pitchFamily="34" charset="0"/>
                <a:cs typeface="Arial" pitchFamily="34" charset="0"/>
              </a:rPr>
              <a:t>son évolution </a:t>
            </a:r>
            <a:r>
              <a:rPr lang="fr-FR" sz="1200" dirty="0" smtClean="0">
                <a:solidFill>
                  <a:schemeClr val="tx1">
                    <a:lumMod val="65000"/>
                    <a:lumOff val="35000"/>
                  </a:schemeClr>
                </a:solidFill>
                <a:latin typeface="Arial" pitchFamily="34" charset="0"/>
                <a:cs typeface="Arial" pitchFamily="34" charset="0"/>
              </a:rPr>
              <a:t> </a:t>
            </a:r>
            <a:r>
              <a:rPr lang="fr-FR" sz="1200" dirty="0">
                <a:solidFill>
                  <a:schemeClr val="tx1">
                    <a:lumMod val="65000"/>
                    <a:lumOff val="35000"/>
                  </a:schemeClr>
                </a:solidFill>
                <a:latin typeface="Arial" pitchFamily="34" charset="0"/>
                <a:cs typeface="Arial" pitchFamily="34" charset="0"/>
              </a:rPr>
              <a:t>de sa naissance jusqu’à l’état actuel .</a:t>
            </a:r>
          </a:p>
          <a:p>
            <a:r>
              <a:rPr lang="fr-FR" sz="1200" dirty="0" smtClean="0">
                <a:solidFill>
                  <a:schemeClr val="tx1">
                    <a:lumMod val="65000"/>
                    <a:lumOff val="35000"/>
                  </a:schemeClr>
                </a:solidFill>
                <a:latin typeface="Arial" pitchFamily="34" charset="0"/>
                <a:cs typeface="Arial" pitchFamily="34" charset="0"/>
              </a:rPr>
              <a:t>.</a:t>
            </a:r>
            <a:endParaRPr lang="fr-FR" sz="1200" dirty="0">
              <a:solidFill>
                <a:schemeClr val="tx1">
                  <a:lumMod val="65000"/>
                  <a:lumOff val="35000"/>
                </a:schemeClr>
              </a:solidFill>
              <a:latin typeface="Arial" pitchFamily="34" charset="0"/>
              <a:cs typeface="Arial" pitchFamily="34" charset="0"/>
            </a:endParaRPr>
          </a:p>
          <a:p>
            <a:pPr lvl="0"/>
            <a:r>
              <a:rPr lang="fr-FR" sz="1300" dirty="0">
                <a:latin typeface="Arial" pitchFamily="34" charset="0"/>
                <a:cs typeface="Arial" pitchFamily="34" charset="0"/>
              </a:rPr>
              <a:t> </a:t>
            </a:r>
          </a:p>
          <a:p>
            <a:r>
              <a:rPr lang="fr-FR" sz="1300" dirty="0">
                <a:latin typeface="Arial" pitchFamily="34" charset="0"/>
                <a:cs typeface="Arial" pitchFamily="34" charset="0"/>
              </a:rPr>
              <a:t> </a:t>
            </a:r>
          </a:p>
          <a:p>
            <a:endParaRPr lang="fr-FR" dirty="0"/>
          </a:p>
        </p:txBody>
      </p:sp>
      <p:sp>
        <p:nvSpPr>
          <p:cNvPr id="2" name="ZoneTexte 1"/>
          <p:cNvSpPr txBox="1"/>
          <p:nvPr/>
        </p:nvSpPr>
        <p:spPr>
          <a:xfrm>
            <a:off x="3960491" y="1450902"/>
            <a:ext cx="2664297" cy="2388826"/>
          </a:xfrm>
          <a:prstGeom prst="rect">
            <a:avLst/>
          </a:prstGeom>
          <a:noFill/>
        </p:spPr>
        <p:txBody>
          <a:bodyPr wrap="square" rtlCol="0">
            <a:spAutoFit/>
          </a:bodyPr>
          <a:lstStyle/>
          <a:p>
            <a:pPr algn="just"/>
            <a:r>
              <a:rPr lang="fr-FR" sz="1200" dirty="0">
                <a:solidFill>
                  <a:schemeClr val="tx1">
                    <a:lumMod val="65000"/>
                    <a:lumOff val="35000"/>
                  </a:schemeClr>
                </a:solidFill>
                <a:latin typeface="Arial" pitchFamily="34" charset="0"/>
                <a:cs typeface="Arial" pitchFamily="34" charset="0"/>
              </a:rPr>
              <a:t> </a:t>
            </a:r>
          </a:p>
          <a:p>
            <a:pPr algn="just"/>
            <a:r>
              <a:rPr lang="fr-FR" sz="1200" dirty="0">
                <a:solidFill>
                  <a:schemeClr val="tx1">
                    <a:lumMod val="65000"/>
                    <a:lumOff val="35000"/>
                  </a:schemeClr>
                </a:solidFill>
                <a:latin typeface="Arial" pitchFamily="34" charset="0"/>
                <a:cs typeface="Arial" pitchFamily="34" charset="0"/>
              </a:rPr>
              <a:t> 2 -  Identification des éléments naturels : (falaise , oued , mer …) ainsi que les éléments artificiels :( autoroutes , voie ferrées ) ayant un impact majeur dans son processus  d’évolution jusqu'à ce jour</a:t>
            </a:r>
          </a:p>
          <a:p>
            <a:pPr lvl="0" algn="just"/>
            <a:r>
              <a:rPr lang="fr-FR" sz="1200" dirty="0">
                <a:solidFill>
                  <a:schemeClr val="tx1">
                    <a:lumMod val="65000"/>
                    <a:lumOff val="35000"/>
                  </a:schemeClr>
                </a:solidFill>
                <a:latin typeface="Arial" pitchFamily="34" charset="0"/>
                <a:cs typeface="Arial" pitchFamily="34" charset="0"/>
              </a:rPr>
              <a:t>3- Identification des différents modes et formes de croissance des tissus et leur conséquence sur la structuration globale du site </a:t>
            </a:r>
            <a:r>
              <a:rPr lang="fr-FR" sz="1200" dirty="0" smtClean="0">
                <a:solidFill>
                  <a:schemeClr val="tx1">
                    <a:lumMod val="65000"/>
                    <a:lumOff val="35000"/>
                  </a:schemeClr>
                </a:solidFill>
                <a:latin typeface="Arial" pitchFamily="34" charset="0"/>
                <a:cs typeface="Arial" pitchFamily="34" charset="0"/>
              </a:rPr>
              <a:t>(rupture</a:t>
            </a:r>
            <a:r>
              <a:rPr lang="fr-FR" sz="1200" dirty="0">
                <a:solidFill>
                  <a:schemeClr val="tx1">
                    <a:lumMod val="65000"/>
                    <a:lumOff val="35000"/>
                  </a:schemeClr>
                </a:solidFill>
                <a:latin typeface="Arial" pitchFamily="34" charset="0"/>
                <a:cs typeface="Arial" pitchFamily="34" charset="0"/>
              </a:rPr>
              <a:t>, articulation )  </a:t>
            </a:r>
            <a:endParaRPr lang="fr-FR" sz="1200" dirty="0">
              <a:latin typeface="Arial" pitchFamily="34" charset="0"/>
              <a:cs typeface="Arial" pitchFamily="34" charset="0"/>
            </a:endParaRPr>
          </a:p>
        </p:txBody>
      </p:sp>
      <p:cxnSp>
        <p:nvCxnSpPr>
          <p:cNvPr id="23" name="Connecteur droit 22"/>
          <p:cNvCxnSpPr/>
          <p:nvPr/>
        </p:nvCxnSpPr>
        <p:spPr>
          <a:xfrm>
            <a:off x="6960682" y="3834533"/>
            <a:ext cx="0" cy="6565039"/>
          </a:xfrm>
          <a:prstGeom prst="line">
            <a:avLst/>
          </a:prstGeom>
          <a:ln w="127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24" name="Chevron 23"/>
          <p:cNvSpPr/>
          <p:nvPr/>
        </p:nvSpPr>
        <p:spPr>
          <a:xfrm>
            <a:off x="6343502" y="9811196"/>
            <a:ext cx="334257" cy="429338"/>
          </a:xfrm>
          <a:prstGeom prst="chevron">
            <a:avLst/>
          </a:prstGeom>
          <a:solidFill>
            <a:schemeClr val="accent6">
              <a:lumMod val="5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87813" tIns="43906" rIns="87813" bIns="43906" rtlCol="0" anchor="ctr"/>
          <a:lstStyle/>
          <a:p>
            <a:pPr algn="ctr"/>
            <a:endParaRPr lang="fr-FR">
              <a:solidFill>
                <a:schemeClr val="tx1"/>
              </a:solidFill>
            </a:endParaRPr>
          </a:p>
        </p:txBody>
      </p:sp>
      <p:cxnSp>
        <p:nvCxnSpPr>
          <p:cNvPr id="26" name="Connecteur droit 25"/>
          <p:cNvCxnSpPr/>
          <p:nvPr/>
        </p:nvCxnSpPr>
        <p:spPr>
          <a:xfrm>
            <a:off x="593389" y="9667180"/>
            <a:ext cx="5887260" cy="1959"/>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6823650" y="3834535"/>
            <a:ext cx="97152" cy="6561260"/>
          </a:xfrm>
          <a:prstGeom prst="rect">
            <a:avLst/>
          </a:prstGeom>
          <a:solidFill>
            <a:schemeClr val="accent6">
              <a:lumMod val="75000"/>
            </a:schemeClr>
          </a:solidFill>
          <a:ln w="12700">
            <a:solidFill>
              <a:schemeClr val="accent6">
                <a:lumMod val="75000"/>
              </a:schemeClr>
            </a:solidFill>
          </a:ln>
        </p:spPr>
        <p:style>
          <a:lnRef idx="2">
            <a:schemeClr val="accent2"/>
          </a:lnRef>
          <a:fillRef idx="1">
            <a:schemeClr val="lt1"/>
          </a:fillRef>
          <a:effectRef idx="0">
            <a:schemeClr val="accent2"/>
          </a:effectRef>
          <a:fontRef idx="minor">
            <a:schemeClr val="dk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Tree>
    <p:extLst>
      <p:ext uri="{BB962C8B-B14F-4D97-AF65-F5344CB8AC3E}">
        <p14:creationId xmlns="" xmlns:p14="http://schemas.microsoft.com/office/powerpoint/2010/main" val="3218379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rme en L 7"/>
          <p:cNvSpPr/>
          <p:nvPr/>
        </p:nvSpPr>
        <p:spPr>
          <a:xfrm rot="10800000" flipH="1" flipV="1">
            <a:off x="339350" y="9629837"/>
            <a:ext cx="596803" cy="829435"/>
          </a:xfrm>
          <a:prstGeom prst="corner">
            <a:avLst>
              <a:gd name="adj1" fmla="val 9240"/>
              <a:gd name="adj2" fmla="val 8631"/>
            </a:avLst>
          </a:prstGeom>
          <a:solidFill>
            <a:schemeClr val="tx1">
              <a:lumMod val="85000"/>
              <a:lumOff val="15000"/>
            </a:schemeClr>
          </a:solidFill>
          <a:ln w="12700">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
        <p:nvSpPr>
          <p:cNvPr id="4" name="Forme en L 3"/>
          <p:cNvSpPr/>
          <p:nvPr/>
        </p:nvSpPr>
        <p:spPr>
          <a:xfrm flipH="1" flipV="1">
            <a:off x="6199010" y="234131"/>
            <a:ext cx="693096" cy="829435"/>
          </a:xfrm>
          <a:prstGeom prst="corner">
            <a:avLst>
              <a:gd name="adj1" fmla="val 9240"/>
              <a:gd name="adj2" fmla="val 8631"/>
            </a:avLst>
          </a:prstGeom>
          <a:solidFill>
            <a:schemeClr val="tx1">
              <a:lumMod val="50000"/>
              <a:lumOff val="50000"/>
            </a:schemeClr>
          </a:solidFill>
          <a:ln w="12700">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
        <p:nvSpPr>
          <p:cNvPr id="9" name="Rectangle 8"/>
          <p:cNvSpPr/>
          <p:nvPr/>
        </p:nvSpPr>
        <p:spPr>
          <a:xfrm>
            <a:off x="353466" y="312715"/>
            <a:ext cx="6470186" cy="10083078"/>
          </a:xfrm>
          <a:prstGeom prst="rect">
            <a:avLst/>
          </a:prstGeom>
          <a:noFill/>
          <a:ln w="12700">
            <a:solidFill>
              <a:schemeClr val="tx1">
                <a:lumMod val="85000"/>
                <a:lumOff val="15000"/>
              </a:schemeClr>
            </a:solidFill>
          </a:ln>
        </p:spPr>
        <p:style>
          <a:lnRef idx="2">
            <a:schemeClr val="dk1"/>
          </a:lnRef>
          <a:fillRef idx="1">
            <a:schemeClr val="lt1"/>
          </a:fillRef>
          <a:effectRef idx="0">
            <a:schemeClr val="dk1"/>
          </a:effectRef>
          <a:fontRef idx="minor">
            <a:schemeClr val="dk1"/>
          </a:fontRef>
        </p:style>
        <p:txBody>
          <a:bodyPr lIns="87813" tIns="43906" rIns="87813" bIns="43906" rtlCol="0" anchor="ctr"/>
          <a:lstStyle/>
          <a:p>
            <a:pPr algn="ctr"/>
            <a:endParaRPr lang="ru-RU"/>
          </a:p>
        </p:txBody>
      </p:sp>
      <p:sp>
        <p:nvSpPr>
          <p:cNvPr id="17" name="Rectangle 16"/>
          <p:cNvSpPr/>
          <p:nvPr/>
        </p:nvSpPr>
        <p:spPr>
          <a:xfrm>
            <a:off x="353466" y="306201"/>
            <a:ext cx="6470186" cy="432410"/>
          </a:xfrm>
          <a:prstGeom prst="rect">
            <a:avLst/>
          </a:prstGeom>
          <a:solidFill>
            <a:schemeClr val="accent4">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87813" tIns="43906" rIns="87813" bIns="43906" rtlCol="0" anchor="ctr"/>
          <a:lstStyle/>
          <a:p>
            <a:pPr algn="ctr"/>
            <a:endParaRPr lang="fr-FR"/>
          </a:p>
        </p:txBody>
      </p:sp>
      <p:sp>
        <p:nvSpPr>
          <p:cNvPr id="18" name="Rectangle 17"/>
          <p:cNvSpPr/>
          <p:nvPr/>
        </p:nvSpPr>
        <p:spPr>
          <a:xfrm>
            <a:off x="453839" y="368969"/>
            <a:ext cx="5498223" cy="330645"/>
          </a:xfrm>
          <a:prstGeom prst="rect">
            <a:avLst/>
          </a:prstGeom>
        </p:spPr>
        <p:txBody>
          <a:bodyPr wrap="square" lIns="87813" tIns="43906" rIns="87813" bIns="43906">
            <a:spAutoFit/>
          </a:bodyPr>
          <a:lstStyle/>
          <a:p>
            <a:r>
              <a:rPr lang="fr-FR" sz="1500" dirty="0">
                <a:solidFill>
                  <a:schemeClr val="tx1">
                    <a:lumMod val="50000"/>
                    <a:lumOff val="50000"/>
                  </a:schemeClr>
                </a:solidFill>
                <a:latin typeface="Arial" pitchFamily="34" charset="0"/>
                <a:cs typeface="Arial" pitchFamily="34" charset="0"/>
              </a:rPr>
              <a:t> I-</a:t>
            </a:r>
            <a:r>
              <a:rPr lang="fr-FR" sz="1500" b="1" dirty="0">
                <a:solidFill>
                  <a:schemeClr val="accent1"/>
                </a:solidFill>
                <a:latin typeface="Arial" pitchFamily="34" charset="0"/>
                <a:cs typeface="Arial" pitchFamily="34" charset="0"/>
              </a:rPr>
              <a:t>APPROCHE URBAINE </a:t>
            </a:r>
            <a:endParaRPr lang="fr-FR" sz="1500" dirty="0"/>
          </a:p>
        </p:txBody>
      </p:sp>
      <p:sp>
        <p:nvSpPr>
          <p:cNvPr id="35" name="Espace réservé du numéro de diapositive 19"/>
          <p:cNvSpPr>
            <a:spLocks noGrp="1"/>
          </p:cNvSpPr>
          <p:nvPr>
            <p:ph type="sldNum" sz="quarter" idx="12"/>
          </p:nvPr>
        </p:nvSpPr>
        <p:spPr>
          <a:xfrm>
            <a:off x="5863463" y="9811196"/>
            <a:ext cx="402916" cy="464502"/>
          </a:xfrm>
          <a:ln>
            <a:noFill/>
          </a:ln>
        </p:spPr>
        <p:txBody>
          <a:bodyPr/>
          <a:lstStyle/>
          <a:p>
            <a:r>
              <a:rPr lang="fr-BE" dirty="0" smtClean="0">
                <a:solidFill>
                  <a:srgbClr val="8A0000"/>
                </a:solidFill>
              </a:rPr>
              <a:t>18</a:t>
            </a:r>
            <a:endParaRPr lang="fr-BE" dirty="0">
              <a:solidFill>
                <a:srgbClr val="8A0000"/>
              </a:solidFill>
            </a:endParaRPr>
          </a:p>
        </p:txBody>
      </p:sp>
      <p:sp>
        <p:nvSpPr>
          <p:cNvPr id="31" name="ZoneTexte 30"/>
          <p:cNvSpPr txBox="1"/>
          <p:nvPr/>
        </p:nvSpPr>
        <p:spPr>
          <a:xfrm>
            <a:off x="388702" y="1399926"/>
            <a:ext cx="2789746" cy="410272"/>
          </a:xfrm>
          <a:prstGeom prst="rect">
            <a:avLst/>
          </a:prstGeom>
          <a:noFill/>
        </p:spPr>
        <p:txBody>
          <a:bodyPr wrap="square" lIns="87813" tIns="43906" rIns="87813" bIns="43906" rtlCol="0">
            <a:spAutoFit/>
          </a:bodyPr>
          <a:lstStyle/>
          <a:p>
            <a:endParaRPr lang="fr-FR" dirty="0"/>
          </a:p>
        </p:txBody>
      </p:sp>
      <p:sp>
        <p:nvSpPr>
          <p:cNvPr id="25" name="ZoneTexte 24"/>
          <p:cNvSpPr txBox="1"/>
          <p:nvPr/>
        </p:nvSpPr>
        <p:spPr>
          <a:xfrm>
            <a:off x="220874" y="1679942"/>
            <a:ext cx="2789746" cy="423203"/>
          </a:xfrm>
          <a:prstGeom prst="rect">
            <a:avLst/>
          </a:prstGeom>
          <a:noFill/>
        </p:spPr>
        <p:txBody>
          <a:bodyPr wrap="square" lIns="100186" tIns="50093" rIns="100186" bIns="50093" rtlCol="0">
            <a:spAutoFit/>
          </a:bodyPr>
          <a:lstStyle/>
          <a:p>
            <a:endParaRPr lang="fr-FR" dirty="0"/>
          </a:p>
        </p:txBody>
      </p:sp>
      <p:sp>
        <p:nvSpPr>
          <p:cNvPr id="27" name="ZoneTexte 26"/>
          <p:cNvSpPr txBox="1"/>
          <p:nvPr/>
        </p:nvSpPr>
        <p:spPr>
          <a:xfrm>
            <a:off x="273682" y="1518185"/>
            <a:ext cx="2653438" cy="423203"/>
          </a:xfrm>
          <a:prstGeom prst="rect">
            <a:avLst/>
          </a:prstGeom>
          <a:noFill/>
        </p:spPr>
        <p:txBody>
          <a:bodyPr wrap="square" lIns="100186" tIns="50093" rIns="100186" bIns="50093" rtlCol="0">
            <a:spAutoFit/>
          </a:bodyPr>
          <a:lstStyle/>
          <a:p>
            <a:endParaRPr lang="fr-FR" dirty="0"/>
          </a:p>
        </p:txBody>
      </p:sp>
      <p:sp>
        <p:nvSpPr>
          <p:cNvPr id="23" name="ZoneTexte 22"/>
          <p:cNvSpPr txBox="1"/>
          <p:nvPr/>
        </p:nvSpPr>
        <p:spPr>
          <a:xfrm>
            <a:off x="432100" y="1421474"/>
            <a:ext cx="5206775" cy="614309"/>
          </a:xfrm>
          <a:prstGeom prst="rect">
            <a:avLst/>
          </a:prstGeom>
          <a:noFill/>
        </p:spPr>
        <p:txBody>
          <a:bodyPr wrap="square" lIns="100186" tIns="50093" rIns="100186" bIns="50093" rtlCol="0">
            <a:spAutoFit/>
          </a:bodyPr>
          <a:lstStyle/>
          <a:p>
            <a:pPr lvl="0"/>
            <a:r>
              <a:rPr lang="fr-FR" sz="1200" b="1" dirty="0">
                <a:solidFill>
                  <a:srgbClr val="C00000"/>
                </a:solidFill>
                <a:latin typeface="Arial" pitchFamily="34" charset="0"/>
                <a:cs typeface="Arial" pitchFamily="34" charset="0"/>
              </a:rPr>
              <a:t>4-LA PÉRIODE PRÉS-COLONIALE AVANT  1830 </a:t>
            </a:r>
            <a:r>
              <a:rPr lang="fr-FR" sz="1200" dirty="0">
                <a:solidFill>
                  <a:srgbClr val="C00000"/>
                </a:solidFill>
                <a:latin typeface="Arial" pitchFamily="34" charset="0"/>
                <a:cs typeface="Arial" pitchFamily="34" charset="0"/>
              </a:rPr>
              <a:t>: </a:t>
            </a:r>
          </a:p>
          <a:p>
            <a:endParaRPr lang="fr-FR" dirty="0"/>
          </a:p>
        </p:txBody>
      </p:sp>
      <p:sp>
        <p:nvSpPr>
          <p:cNvPr id="24" name="ZoneTexte 23"/>
          <p:cNvSpPr txBox="1"/>
          <p:nvPr/>
        </p:nvSpPr>
        <p:spPr>
          <a:xfrm>
            <a:off x="459608" y="1831547"/>
            <a:ext cx="3356866" cy="2717265"/>
          </a:xfrm>
          <a:prstGeom prst="rect">
            <a:avLst/>
          </a:prstGeom>
          <a:noFill/>
        </p:spPr>
        <p:txBody>
          <a:bodyPr wrap="square" lIns="100186" tIns="50093" rIns="100186" bIns="50093" rtlCol="0">
            <a:spAutoFit/>
          </a:bodyPr>
          <a:lstStyle/>
          <a:p>
            <a:r>
              <a:rPr lang="fr-FR" sz="1300" b="1" dirty="0">
                <a:solidFill>
                  <a:schemeClr val="tx1">
                    <a:lumMod val="65000"/>
                    <a:lumOff val="35000"/>
                  </a:schemeClr>
                </a:solidFill>
                <a:latin typeface="Arial" pitchFamily="34" charset="0"/>
                <a:cs typeface="Arial" pitchFamily="34" charset="0"/>
              </a:rPr>
              <a:t>-</a:t>
            </a:r>
            <a:r>
              <a:rPr lang="fr-FR" sz="1200" dirty="0" smtClean="0">
                <a:solidFill>
                  <a:schemeClr val="tx1">
                    <a:lumMod val="65000"/>
                    <a:lumOff val="35000"/>
                  </a:schemeClr>
                </a:solidFill>
                <a:latin typeface="Arial" pitchFamily="34" charset="0"/>
                <a:cs typeface="Arial" pitchFamily="34" charset="0"/>
              </a:rPr>
              <a:t>Le </a:t>
            </a:r>
            <a:r>
              <a:rPr lang="fr-FR" sz="1200" dirty="0">
                <a:solidFill>
                  <a:schemeClr val="tx1">
                    <a:lumMod val="65000"/>
                    <a:lumOff val="35000"/>
                  </a:schemeClr>
                </a:solidFill>
                <a:latin typeface="Arial" pitchFamily="34" charset="0"/>
                <a:cs typeface="Arial" pitchFamily="34" charset="0"/>
              </a:rPr>
              <a:t>seul tissu qui existait à cette période était le </a:t>
            </a:r>
            <a:r>
              <a:rPr lang="fr-FR" sz="1200" dirty="0" smtClean="0">
                <a:solidFill>
                  <a:schemeClr val="tx1">
                    <a:lumMod val="65000"/>
                    <a:lumOff val="35000"/>
                  </a:schemeClr>
                </a:solidFill>
                <a:latin typeface="Arial" pitchFamily="34" charset="0"/>
                <a:cs typeface="Arial" pitchFamily="34" charset="0"/>
              </a:rPr>
              <a:t>centre-ville, </a:t>
            </a:r>
            <a:r>
              <a:rPr lang="fr-FR" sz="1200" dirty="0">
                <a:solidFill>
                  <a:schemeClr val="tx1">
                    <a:lumMod val="65000"/>
                    <a:lumOff val="35000"/>
                  </a:schemeClr>
                </a:solidFill>
                <a:latin typeface="Arial" pitchFamily="34" charset="0"/>
                <a:cs typeface="Arial" pitchFamily="34" charset="0"/>
              </a:rPr>
              <a:t>entouré d’un rempart ,avec ses six portes d’entrée et de </a:t>
            </a:r>
            <a:r>
              <a:rPr lang="fr-FR" sz="1200" dirty="0" smtClean="0">
                <a:solidFill>
                  <a:schemeClr val="tx1">
                    <a:lumMod val="65000"/>
                    <a:lumOff val="35000"/>
                  </a:schemeClr>
                </a:solidFill>
                <a:latin typeface="Arial" pitchFamily="34" charset="0"/>
                <a:cs typeface="Arial" pitchFamily="34" charset="0"/>
              </a:rPr>
              <a:t>sortie </a:t>
            </a:r>
            <a:r>
              <a:rPr lang="fr-FR" sz="1200" dirty="0">
                <a:solidFill>
                  <a:schemeClr val="tx1">
                    <a:lumMod val="65000"/>
                    <a:lumOff val="35000"/>
                  </a:schemeClr>
                </a:solidFill>
                <a:latin typeface="Arial" pitchFamily="34" charset="0"/>
                <a:cs typeface="Arial" pitchFamily="34" charset="0"/>
              </a:rPr>
              <a:t>( </a:t>
            </a:r>
            <a:r>
              <a:rPr lang="fr-FR" sz="1200" dirty="0" err="1">
                <a:solidFill>
                  <a:schemeClr val="tx1">
                    <a:lumMod val="65000"/>
                    <a:lumOff val="35000"/>
                  </a:schemeClr>
                </a:solidFill>
                <a:latin typeface="Arial" pitchFamily="34" charset="0"/>
                <a:cs typeface="Arial" pitchFamily="34" charset="0"/>
              </a:rPr>
              <a:t>Bab</a:t>
            </a:r>
            <a:r>
              <a:rPr lang="fr-FR" sz="1200" dirty="0">
                <a:solidFill>
                  <a:schemeClr val="tx1">
                    <a:lumMod val="65000"/>
                    <a:lumOff val="35000"/>
                  </a:schemeClr>
                </a:solidFill>
                <a:latin typeface="Arial" pitchFamily="34" charset="0"/>
                <a:cs typeface="Arial" pitchFamily="34" charset="0"/>
              </a:rPr>
              <a:t> </a:t>
            </a:r>
            <a:r>
              <a:rPr lang="fr-FR" sz="1200" dirty="0" err="1">
                <a:solidFill>
                  <a:schemeClr val="tx1">
                    <a:lumMod val="65000"/>
                    <a:lumOff val="35000"/>
                  </a:schemeClr>
                </a:solidFill>
                <a:latin typeface="Arial" pitchFamily="34" charset="0"/>
                <a:cs typeface="Arial" pitchFamily="34" charset="0"/>
              </a:rPr>
              <a:t>Zaouia</a:t>
            </a:r>
            <a:r>
              <a:rPr lang="fr-FR" sz="1200" dirty="0">
                <a:solidFill>
                  <a:schemeClr val="tx1">
                    <a:lumMod val="65000"/>
                    <a:lumOff val="35000"/>
                  </a:schemeClr>
                </a:solidFill>
                <a:latin typeface="Arial" pitchFamily="34" charset="0"/>
                <a:cs typeface="Arial" pitchFamily="34" charset="0"/>
              </a:rPr>
              <a:t> , Bad </a:t>
            </a:r>
            <a:r>
              <a:rPr lang="fr-FR" sz="1200" dirty="0" err="1">
                <a:solidFill>
                  <a:schemeClr val="tx1">
                    <a:lumMod val="65000"/>
                    <a:lumOff val="35000"/>
                  </a:schemeClr>
                </a:solidFill>
                <a:latin typeface="Arial" pitchFamily="34" charset="0"/>
                <a:cs typeface="Arial" pitchFamily="34" charset="0"/>
              </a:rPr>
              <a:t>Edzair</a:t>
            </a:r>
            <a:r>
              <a:rPr lang="fr-FR" sz="1200" dirty="0">
                <a:solidFill>
                  <a:schemeClr val="tx1">
                    <a:lumMod val="65000"/>
                    <a:lumOff val="35000"/>
                  </a:schemeClr>
                </a:solidFill>
                <a:latin typeface="Arial" pitchFamily="34" charset="0"/>
                <a:cs typeface="Arial" pitchFamily="34" charset="0"/>
              </a:rPr>
              <a:t>, </a:t>
            </a:r>
            <a:r>
              <a:rPr lang="fr-FR" sz="1200" dirty="0" err="1">
                <a:solidFill>
                  <a:schemeClr val="tx1">
                    <a:lumMod val="65000"/>
                    <a:lumOff val="35000"/>
                  </a:schemeClr>
                </a:solidFill>
                <a:latin typeface="Arial" pitchFamily="34" charset="0"/>
                <a:cs typeface="Arial" pitchFamily="34" charset="0"/>
              </a:rPr>
              <a:t>Bab</a:t>
            </a:r>
            <a:r>
              <a:rPr lang="fr-FR" sz="1200" dirty="0">
                <a:solidFill>
                  <a:schemeClr val="tx1">
                    <a:lumMod val="65000"/>
                    <a:lumOff val="35000"/>
                  </a:schemeClr>
                </a:solidFill>
                <a:latin typeface="Arial" pitchFamily="34" charset="0"/>
                <a:cs typeface="Arial" pitchFamily="34" charset="0"/>
              </a:rPr>
              <a:t> </a:t>
            </a:r>
            <a:r>
              <a:rPr lang="fr-FR" sz="1200" dirty="0" err="1">
                <a:solidFill>
                  <a:schemeClr val="tx1">
                    <a:lumMod val="65000"/>
                    <a:lumOff val="35000"/>
                  </a:schemeClr>
                </a:solidFill>
                <a:latin typeface="Arial" pitchFamily="34" charset="0"/>
                <a:cs typeface="Arial" pitchFamily="34" charset="0"/>
              </a:rPr>
              <a:t>Khouikha</a:t>
            </a:r>
            <a:r>
              <a:rPr lang="fr-FR" sz="1200" dirty="0">
                <a:solidFill>
                  <a:schemeClr val="tx1">
                    <a:lumMod val="65000"/>
                    <a:lumOff val="35000"/>
                  </a:schemeClr>
                </a:solidFill>
                <a:latin typeface="Arial" pitchFamily="34" charset="0"/>
                <a:cs typeface="Arial" pitchFamily="34" charset="0"/>
              </a:rPr>
              <a:t> , </a:t>
            </a:r>
            <a:r>
              <a:rPr lang="fr-FR" sz="1200" dirty="0" err="1">
                <a:solidFill>
                  <a:schemeClr val="tx1">
                    <a:lumMod val="65000"/>
                    <a:lumOff val="35000"/>
                  </a:schemeClr>
                </a:solidFill>
                <a:latin typeface="Arial" pitchFamily="34" charset="0"/>
                <a:cs typeface="Arial" pitchFamily="34" charset="0"/>
              </a:rPr>
              <a:t>Bab</a:t>
            </a:r>
            <a:r>
              <a:rPr lang="fr-FR" sz="1200" dirty="0">
                <a:solidFill>
                  <a:schemeClr val="tx1">
                    <a:lumMod val="65000"/>
                    <a:lumOff val="35000"/>
                  </a:schemeClr>
                </a:solidFill>
                <a:latin typeface="Arial" pitchFamily="34" charset="0"/>
                <a:cs typeface="Arial" pitchFamily="34" charset="0"/>
              </a:rPr>
              <a:t> </a:t>
            </a:r>
            <a:r>
              <a:rPr lang="fr-FR" sz="1200" dirty="0" err="1">
                <a:solidFill>
                  <a:schemeClr val="tx1">
                    <a:lumMod val="65000"/>
                    <a:lumOff val="35000"/>
                  </a:schemeClr>
                </a:solidFill>
                <a:latin typeface="Arial" pitchFamily="34" charset="0"/>
                <a:cs typeface="Arial" pitchFamily="34" charset="0"/>
              </a:rPr>
              <a:t>Kbour</a:t>
            </a:r>
            <a:r>
              <a:rPr lang="fr-FR" sz="1200" dirty="0">
                <a:solidFill>
                  <a:schemeClr val="tx1">
                    <a:lumMod val="65000"/>
                    <a:lumOff val="35000"/>
                  </a:schemeClr>
                </a:solidFill>
                <a:latin typeface="Arial" pitchFamily="34" charset="0"/>
                <a:cs typeface="Arial" pitchFamily="34" charset="0"/>
              </a:rPr>
              <a:t> et </a:t>
            </a:r>
            <a:r>
              <a:rPr lang="fr-FR" sz="1200" dirty="0" err="1">
                <a:solidFill>
                  <a:schemeClr val="tx1">
                    <a:lumMod val="65000"/>
                    <a:lumOff val="35000"/>
                  </a:schemeClr>
                </a:solidFill>
                <a:latin typeface="Arial" pitchFamily="34" charset="0"/>
                <a:cs typeface="Arial" pitchFamily="34" charset="0"/>
              </a:rPr>
              <a:t>Bab</a:t>
            </a:r>
            <a:r>
              <a:rPr lang="fr-FR" sz="1200" dirty="0">
                <a:solidFill>
                  <a:schemeClr val="tx1">
                    <a:lumMod val="65000"/>
                    <a:lumOff val="35000"/>
                  </a:schemeClr>
                </a:solidFill>
                <a:latin typeface="Arial" pitchFamily="34" charset="0"/>
                <a:cs typeface="Arial" pitchFamily="34" charset="0"/>
              </a:rPr>
              <a:t> </a:t>
            </a:r>
            <a:r>
              <a:rPr lang="fr-FR" sz="1200" dirty="0" err="1">
                <a:solidFill>
                  <a:schemeClr val="tx1">
                    <a:lumMod val="65000"/>
                    <a:lumOff val="35000"/>
                  </a:schemeClr>
                </a:solidFill>
                <a:latin typeface="Arial" pitchFamily="34" charset="0"/>
                <a:cs typeface="Arial" pitchFamily="34" charset="0"/>
              </a:rPr>
              <a:t>Essebt</a:t>
            </a:r>
            <a:r>
              <a:rPr lang="fr-FR" sz="1200" dirty="0">
                <a:solidFill>
                  <a:schemeClr val="tx1">
                    <a:lumMod val="65000"/>
                    <a:lumOff val="35000"/>
                  </a:schemeClr>
                </a:solidFill>
                <a:latin typeface="Arial" pitchFamily="34" charset="0"/>
                <a:cs typeface="Arial" pitchFamily="34" charset="0"/>
              </a:rPr>
              <a:t> ) Le quartier de la gare fait partie de l’ancien </a:t>
            </a:r>
            <a:r>
              <a:rPr lang="fr-FR" sz="1200" dirty="0" err="1">
                <a:solidFill>
                  <a:schemeClr val="tx1">
                    <a:lumMod val="65000"/>
                    <a:lumOff val="35000"/>
                  </a:schemeClr>
                </a:solidFill>
                <a:latin typeface="Arial" pitchFamily="34" charset="0"/>
                <a:cs typeface="Arial" pitchFamily="34" charset="0"/>
              </a:rPr>
              <a:t>fahc</a:t>
            </a:r>
            <a:r>
              <a:rPr lang="fr-FR" sz="1200" dirty="0">
                <a:solidFill>
                  <a:schemeClr val="tx1">
                    <a:lumMod val="65000"/>
                    <a:lumOff val="35000"/>
                  </a:schemeClr>
                </a:solidFill>
                <a:latin typeface="Arial" pitchFamily="34" charset="0"/>
                <a:cs typeface="Arial" pitchFamily="34" charset="0"/>
              </a:rPr>
              <a:t> de Blida À cette époque le quartier de la gare se présentait sous forme de terre agricole (champs et fortes d’oranges ) .</a:t>
            </a:r>
          </a:p>
          <a:p>
            <a:pPr lvl="0"/>
            <a:r>
              <a:rPr lang="fr-FR" sz="1200" dirty="0">
                <a:solidFill>
                  <a:schemeClr val="tx1">
                    <a:lumMod val="65000"/>
                    <a:lumOff val="35000"/>
                  </a:schemeClr>
                </a:solidFill>
                <a:latin typeface="Arial" pitchFamily="34" charset="0"/>
                <a:cs typeface="Arial" pitchFamily="34" charset="0"/>
              </a:rPr>
              <a:t>L’occupation humaine paraissait peu importante ou précaire : il n’existe dans ce champs que très peu de maisons construites en maçonnerie ou en pisé , mais une assez grande quantité de cabanes en bois ou roseaux </a:t>
            </a:r>
            <a:r>
              <a:rPr lang="fr-FR" sz="1300" dirty="0">
                <a:solidFill>
                  <a:schemeClr val="tx1">
                    <a:lumMod val="65000"/>
                    <a:lumOff val="35000"/>
                  </a:schemeClr>
                </a:solidFill>
                <a:latin typeface="Arial" pitchFamily="34" charset="0"/>
                <a:cs typeface="Arial" pitchFamily="34" charset="0"/>
              </a:rPr>
              <a:t>.</a:t>
            </a:r>
          </a:p>
        </p:txBody>
      </p:sp>
      <p:pic>
        <p:nvPicPr>
          <p:cNvPr id="26" name="Picture 2" descr="C:\Users\imad\Documents\h.PN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985758" y="1932930"/>
            <a:ext cx="2689153" cy="213579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 xmlns:a14="http://schemas.microsoft.com/office/drawing/2010/main">
                <a:solidFill>
                  <a:srgbClr val="FFFFFF"/>
                </a:solidFill>
              </a14:hiddenFill>
            </a:ext>
          </a:extLst>
        </p:spPr>
      </p:pic>
      <p:sp>
        <p:nvSpPr>
          <p:cNvPr id="28" name="ZoneTexte 27"/>
          <p:cNvSpPr txBox="1"/>
          <p:nvPr/>
        </p:nvSpPr>
        <p:spPr>
          <a:xfrm>
            <a:off x="3888482" y="4210757"/>
            <a:ext cx="2807132" cy="285830"/>
          </a:xfrm>
          <a:prstGeom prst="rect">
            <a:avLst/>
          </a:prstGeom>
          <a:noFill/>
          <a:ln>
            <a:solidFill>
              <a:schemeClr val="tx1"/>
            </a:solidFill>
          </a:ln>
        </p:spPr>
        <p:txBody>
          <a:bodyPr wrap="square" lIns="100186" tIns="50093" rIns="100186" bIns="50093" rtlCol="0">
            <a:spAutoFit/>
          </a:bodyPr>
          <a:lstStyle/>
          <a:p>
            <a:pPr lvl="0"/>
            <a:r>
              <a:rPr lang="fr-FR" sz="1100" dirty="0" smtClean="0">
                <a:solidFill>
                  <a:srgbClr val="002060"/>
                </a:solidFill>
                <a:cs typeface="Arial" pitchFamily="34" charset="0"/>
              </a:rPr>
              <a:t>LA </a:t>
            </a:r>
            <a:r>
              <a:rPr lang="fr-FR" sz="1100" dirty="0">
                <a:solidFill>
                  <a:srgbClr val="002060"/>
                </a:solidFill>
                <a:cs typeface="Arial" pitchFamily="34" charset="0"/>
              </a:rPr>
              <a:t>PÉRIODE PRÉS-COLONIALE AVANT  1830</a:t>
            </a:r>
            <a:r>
              <a:rPr lang="fr-FR" sz="1200" dirty="0">
                <a:solidFill>
                  <a:srgbClr val="C00000"/>
                </a:solidFill>
                <a:cs typeface="Arial" pitchFamily="34" charset="0"/>
              </a:rPr>
              <a:t> </a:t>
            </a:r>
            <a:endParaRPr lang="fr-FR" sz="1400" dirty="0">
              <a:solidFill>
                <a:srgbClr val="C00000"/>
              </a:solidFill>
              <a:cs typeface="Arial" pitchFamily="34" charset="0"/>
            </a:endParaRPr>
          </a:p>
        </p:txBody>
      </p:sp>
      <p:sp>
        <p:nvSpPr>
          <p:cNvPr id="29" name="ZoneTexte 28"/>
          <p:cNvSpPr txBox="1"/>
          <p:nvPr/>
        </p:nvSpPr>
        <p:spPr>
          <a:xfrm>
            <a:off x="509826" y="4545634"/>
            <a:ext cx="4942185" cy="295798"/>
          </a:xfrm>
          <a:prstGeom prst="rect">
            <a:avLst/>
          </a:prstGeom>
          <a:noFill/>
        </p:spPr>
        <p:txBody>
          <a:bodyPr wrap="square" lIns="100186" tIns="50093" rIns="100186" bIns="50093" rtlCol="0">
            <a:spAutoFit/>
          </a:bodyPr>
          <a:lstStyle/>
          <a:p>
            <a:r>
              <a:rPr lang="fr-FR" sz="1200" b="1" dirty="0">
                <a:solidFill>
                  <a:srgbClr val="C00000"/>
                </a:solidFill>
                <a:latin typeface="Arial" pitchFamily="34" charset="0"/>
                <a:cs typeface="Arial" pitchFamily="34" charset="0"/>
              </a:rPr>
              <a:t>5-LA PERIODE COLONIALE :( ENTRE 1830ET 1962 ) :</a:t>
            </a:r>
            <a:endParaRPr lang="fr-FR" sz="1200" dirty="0">
              <a:solidFill>
                <a:srgbClr val="C00000"/>
              </a:solidFill>
              <a:latin typeface="Arial" pitchFamily="34" charset="0"/>
              <a:cs typeface="Arial" pitchFamily="34" charset="0"/>
            </a:endParaRPr>
          </a:p>
        </p:txBody>
      </p:sp>
      <p:sp>
        <p:nvSpPr>
          <p:cNvPr id="30" name="Rectangle 29"/>
          <p:cNvSpPr/>
          <p:nvPr/>
        </p:nvSpPr>
        <p:spPr>
          <a:xfrm>
            <a:off x="509820" y="4998249"/>
            <a:ext cx="3306654" cy="2589072"/>
          </a:xfrm>
          <a:prstGeom prst="rect">
            <a:avLst/>
          </a:prstGeom>
        </p:spPr>
        <p:txBody>
          <a:bodyPr wrap="square" lIns="100186" tIns="50093" rIns="100186" bIns="50093">
            <a:spAutoFit/>
          </a:bodyPr>
          <a:lstStyle/>
          <a:p>
            <a:pPr lvl="0"/>
            <a:r>
              <a:rPr lang="fr-FR" sz="1200" dirty="0">
                <a:solidFill>
                  <a:schemeClr val="tx1">
                    <a:lumMod val="65000"/>
                    <a:lumOff val="35000"/>
                  </a:schemeClr>
                </a:solidFill>
                <a:latin typeface="Arial" pitchFamily="34" charset="0"/>
                <a:cs typeface="Arial" pitchFamily="34" charset="0"/>
              </a:rPr>
              <a:t>-C’est en cette période que la ville franchi ses barrières , les terrains agricoles commencèrent à s’urbaniser c’est le début de la crise de la Mitidja </a:t>
            </a:r>
            <a:r>
              <a:rPr lang="fr-FR" sz="1200" dirty="0" smtClean="0">
                <a:solidFill>
                  <a:schemeClr val="tx1">
                    <a:lumMod val="65000"/>
                    <a:lumOff val="35000"/>
                  </a:schemeClr>
                </a:solidFill>
                <a:latin typeface="Arial" pitchFamily="34" charset="0"/>
                <a:cs typeface="Arial" pitchFamily="34" charset="0"/>
              </a:rPr>
              <a:t> Les </a:t>
            </a:r>
            <a:r>
              <a:rPr lang="fr-FR" sz="1200" dirty="0">
                <a:solidFill>
                  <a:schemeClr val="tx1">
                    <a:lumMod val="65000"/>
                    <a:lumOff val="35000"/>
                  </a:schemeClr>
                </a:solidFill>
                <a:latin typeface="Arial" pitchFamily="34" charset="0"/>
                <a:cs typeface="Arial" pitchFamily="34" charset="0"/>
              </a:rPr>
              <a:t>particularités de l’organisation  spatial sont caractérisées par la coexistence d’un noyau compact à partir duquel Rayonne un axe privilégié qui est l’avenu de la </a:t>
            </a:r>
            <a:r>
              <a:rPr lang="fr-FR" sz="1200" dirty="0" smtClean="0">
                <a:solidFill>
                  <a:schemeClr val="tx1">
                    <a:lumMod val="65000"/>
                    <a:lumOff val="35000"/>
                  </a:schemeClr>
                </a:solidFill>
                <a:latin typeface="Arial" pitchFamily="34" charset="0"/>
                <a:cs typeface="Arial" pitchFamily="34" charset="0"/>
              </a:rPr>
              <a:t>Gare. Pour </a:t>
            </a:r>
            <a:r>
              <a:rPr lang="fr-FR" sz="1200" dirty="0">
                <a:solidFill>
                  <a:schemeClr val="tx1">
                    <a:lumMod val="65000"/>
                    <a:lumOff val="35000"/>
                  </a:schemeClr>
                </a:solidFill>
                <a:latin typeface="Arial" pitchFamily="34" charset="0"/>
                <a:cs typeface="Arial" pitchFamily="34" charset="0"/>
              </a:rPr>
              <a:t>des raisons techniques, la gare fut construite loin de la ville , dés 1860 elle format un </a:t>
            </a:r>
            <a:r>
              <a:rPr lang="fr-FR" sz="1200" dirty="0" smtClean="0">
                <a:solidFill>
                  <a:schemeClr val="tx1">
                    <a:lumMod val="65000"/>
                    <a:lumOff val="35000"/>
                  </a:schemeClr>
                </a:solidFill>
                <a:latin typeface="Arial" pitchFamily="34" charset="0"/>
                <a:cs typeface="Arial" pitchFamily="34" charset="0"/>
              </a:rPr>
              <a:t>point d’urbanisation </a:t>
            </a:r>
            <a:r>
              <a:rPr lang="fr-FR" sz="1200" dirty="0">
                <a:solidFill>
                  <a:schemeClr val="tx1">
                    <a:lumMod val="65000"/>
                    <a:lumOff val="35000"/>
                  </a:schemeClr>
                </a:solidFill>
                <a:latin typeface="Arial" pitchFamily="34" charset="0"/>
                <a:cs typeface="Arial" pitchFamily="34" charset="0"/>
              </a:rPr>
              <a:t>dans le milieu rural par l’installation d’un certain nombres d’entreprise et de dépôts le long de  l’avenue de la gare .</a:t>
            </a:r>
          </a:p>
        </p:txBody>
      </p:sp>
      <p:pic>
        <p:nvPicPr>
          <p:cNvPr id="32" name="Picture 2" descr="C:\Users\imad\Desktop\gfr.PNG"/>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4016520" y="5109073"/>
            <a:ext cx="2661239" cy="213579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 xmlns:a14="http://schemas.microsoft.com/office/drawing/2010/main">
                <a:solidFill>
                  <a:srgbClr val="FFFFFF"/>
                </a:solidFill>
              </a14:hiddenFill>
            </a:ext>
          </a:extLst>
        </p:spPr>
      </p:pic>
      <p:pic>
        <p:nvPicPr>
          <p:cNvPr id="33" name="Picture 4" descr="C:\Users\imad\Desktop\1202403740_small.jp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704029" y="7947929"/>
            <a:ext cx="1528269" cy="117933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p:spPr>
      </p:pic>
      <p:pic>
        <p:nvPicPr>
          <p:cNvPr id="34" name="Picture 5" descr="C:\Users\imad\Downloads\blida.jpg"/>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2985662" y="7922422"/>
            <a:ext cx="1550892" cy="120484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p:spPr>
      </p:pic>
      <p:pic>
        <p:nvPicPr>
          <p:cNvPr id="38" name="Picture 7" descr="C:\Users\imad\Desktop\porte-sebt03 (1).jpg"/>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5162389" y="7922422"/>
            <a:ext cx="1534405" cy="120484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p:spPr>
      </p:pic>
      <p:sp>
        <p:nvSpPr>
          <p:cNvPr id="39" name="Rectangle 38"/>
          <p:cNvSpPr/>
          <p:nvPr/>
        </p:nvSpPr>
        <p:spPr>
          <a:xfrm>
            <a:off x="3672458" y="7348941"/>
            <a:ext cx="3024336" cy="302015"/>
          </a:xfrm>
          <a:prstGeom prst="rect">
            <a:avLst/>
          </a:prstGeom>
          <a:noFill/>
          <a:ln w="3175">
            <a:solidFill>
              <a:schemeClr val="tx1"/>
            </a:solidFill>
          </a:ln>
        </p:spPr>
        <p:style>
          <a:lnRef idx="2">
            <a:schemeClr val="accent6"/>
          </a:lnRef>
          <a:fillRef idx="1">
            <a:schemeClr val="lt1"/>
          </a:fillRef>
          <a:effectRef idx="0">
            <a:schemeClr val="accent6"/>
          </a:effectRef>
          <a:fontRef idx="minor">
            <a:schemeClr val="dk1"/>
          </a:fontRef>
        </p:style>
        <p:txBody>
          <a:bodyPr lIns="100186" tIns="50093" rIns="100186" bIns="50093" rtlCol="0" anchor="ctr"/>
          <a:lstStyle/>
          <a:p>
            <a:r>
              <a:rPr lang="fr-FR" sz="1100" dirty="0">
                <a:solidFill>
                  <a:schemeClr val="accent6">
                    <a:lumMod val="50000"/>
                  </a:schemeClr>
                </a:solidFill>
              </a:rPr>
              <a:t>LA PERIODE COLONIALE </a:t>
            </a:r>
            <a:r>
              <a:rPr lang="fr-FR" sz="1100" dirty="0" smtClean="0">
                <a:solidFill>
                  <a:schemeClr val="accent6">
                    <a:lumMod val="50000"/>
                  </a:schemeClr>
                </a:solidFill>
              </a:rPr>
              <a:t>:(ENTRE 1830 ET 1962)</a:t>
            </a:r>
            <a:r>
              <a:rPr lang="fr-FR" sz="1200" dirty="0">
                <a:solidFill>
                  <a:schemeClr val="tx1">
                    <a:lumMod val="65000"/>
                    <a:lumOff val="35000"/>
                  </a:schemeClr>
                </a:solidFill>
              </a:rPr>
              <a:t> </a:t>
            </a:r>
          </a:p>
        </p:txBody>
      </p:sp>
      <p:sp>
        <p:nvSpPr>
          <p:cNvPr id="40" name="ZoneTexte 39"/>
          <p:cNvSpPr txBox="1"/>
          <p:nvPr/>
        </p:nvSpPr>
        <p:spPr>
          <a:xfrm>
            <a:off x="699584" y="9307140"/>
            <a:ext cx="1676730" cy="285830"/>
          </a:xfrm>
          <a:prstGeom prst="rect">
            <a:avLst/>
          </a:prstGeom>
          <a:noFill/>
          <a:ln>
            <a:solidFill>
              <a:schemeClr val="tx1"/>
            </a:solidFill>
          </a:ln>
        </p:spPr>
        <p:txBody>
          <a:bodyPr wrap="square" lIns="100186" tIns="50093" rIns="100186" bIns="50093" rtlCol="0">
            <a:spAutoFit/>
          </a:bodyPr>
          <a:lstStyle/>
          <a:p>
            <a:r>
              <a:rPr lang="fr-FR" sz="1200" dirty="0">
                <a:solidFill>
                  <a:schemeClr val="tx1">
                    <a:lumMod val="65000"/>
                    <a:lumOff val="35000"/>
                  </a:schemeClr>
                </a:solidFill>
              </a:rPr>
              <a:t>LA GARE FEROVIAIRE</a:t>
            </a:r>
          </a:p>
        </p:txBody>
      </p:sp>
      <p:sp>
        <p:nvSpPr>
          <p:cNvPr id="41" name="ZoneTexte 40"/>
          <p:cNvSpPr txBox="1"/>
          <p:nvPr/>
        </p:nvSpPr>
        <p:spPr>
          <a:xfrm>
            <a:off x="3018654" y="9307140"/>
            <a:ext cx="1517900" cy="285830"/>
          </a:xfrm>
          <a:prstGeom prst="rect">
            <a:avLst/>
          </a:prstGeom>
          <a:noFill/>
          <a:ln>
            <a:solidFill>
              <a:schemeClr val="tx1"/>
            </a:solidFill>
          </a:ln>
        </p:spPr>
        <p:txBody>
          <a:bodyPr wrap="square" lIns="100186" tIns="50093" rIns="100186" bIns="50093" rtlCol="0">
            <a:spAutoFit/>
          </a:bodyPr>
          <a:lstStyle/>
          <a:p>
            <a:r>
              <a:rPr lang="fr-FR" sz="1200" dirty="0">
                <a:solidFill>
                  <a:schemeClr val="tx1">
                    <a:lumMod val="65000"/>
                    <a:lumOff val="35000"/>
                  </a:schemeClr>
                </a:solidFill>
              </a:rPr>
              <a:t>PLACE D’ARMES </a:t>
            </a:r>
          </a:p>
        </p:txBody>
      </p:sp>
      <p:sp>
        <p:nvSpPr>
          <p:cNvPr id="42" name="ZoneTexte 41"/>
          <p:cNvSpPr txBox="1"/>
          <p:nvPr/>
        </p:nvSpPr>
        <p:spPr>
          <a:xfrm>
            <a:off x="5304519" y="9307140"/>
            <a:ext cx="1392275" cy="295798"/>
          </a:xfrm>
          <a:prstGeom prst="rect">
            <a:avLst/>
          </a:prstGeom>
          <a:noFill/>
          <a:ln>
            <a:solidFill>
              <a:schemeClr val="tx1"/>
            </a:solidFill>
          </a:ln>
        </p:spPr>
        <p:txBody>
          <a:bodyPr wrap="square" lIns="100186" tIns="50093" rIns="100186" bIns="50093" rtlCol="0">
            <a:spAutoFit/>
          </a:bodyPr>
          <a:lstStyle/>
          <a:p>
            <a:r>
              <a:rPr lang="fr-FR" sz="1200" dirty="0">
                <a:solidFill>
                  <a:schemeClr val="tx1">
                    <a:lumMod val="65000"/>
                    <a:lumOff val="35000"/>
                  </a:schemeClr>
                </a:solidFill>
              </a:rPr>
              <a:t>PORTE BAB ESSEBT </a:t>
            </a:r>
          </a:p>
        </p:txBody>
      </p:sp>
      <p:sp>
        <p:nvSpPr>
          <p:cNvPr id="43" name="ZoneTexte 42"/>
          <p:cNvSpPr txBox="1"/>
          <p:nvPr/>
        </p:nvSpPr>
        <p:spPr>
          <a:xfrm>
            <a:off x="704171" y="954212"/>
            <a:ext cx="5656959" cy="375426"/>
          </a:xfrm>
          <a:prstGeom prst="rect">
            <a:avLst/>
          </a:prstGeom>
          <a:noFill/>
        </p:spPr>
        <p:txBody>
          <a:bodyPr wrap="square" lIns="100186" tIns="50093" rIns="100186" bIns="50093" rtlCol="0">
            <a:spAutoFit/>
          </a:bodyPr>
          <a:lstStyle/>
          <a:p>
            <a:r>
              <a:rPr lang="fr-FR" sz="1700" b="1" dirty="0">
                <a:solidFill>
                  <a:schemeClr val="tx1">
                    <a:lumMod val="65000"/>
                    <a:lumOff val="35000"/>
                  </a:schemeClr>
                </a:solidFill>
              </a:rPr>
              <a:t>3- HISTORIQUE DU DÉVELOPPEMENT DE LA VILLE DE BLIDA </a:t>
            </a:r>
          </a:p>
        </p:txBody>
      </p:sp>
      <p:cxnSp>
        <p:nvCxnSpPr>
          <p:cNvPr id="45" name="Connecteur droit 44"/>
          <p:cNvCxnSpPr/>
          <p:nvPr/>
        </p:nvCxnSpPr>
        <p:spPr>
          <a:xfrm>
            <a:off x="6960682" y="3834533"/>
            <a:ext cx="0" cy="6565039"/>
          </a:xfrm>
          <a:prstGeom prst="line">
            <a:avLst/>
          </a:prstGeom>
          <a:ln w="127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46" name="Chevron 45"/>
          <p:cNvSpPr/>
          <p:nvPr/>
        </p:nvSpPr>
        <p:spPr>
          <a:xfrm>
            <a:off x="6343502" y="9811196"/>
            <a:ext cx="334257" cy="429338"/>
          </a:xfrm>
          <a:prstGeom prst="chevron">
            <a:avLst/>
          </a:prstGeom>
          <a:solidFill>
            <a:schemeClr val="accent6">
              <a:lumMod val="5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87813" tIns="43906" rIns="87813" bIns="43906" rtlCol="0" anchor="ctr"/>
          <a:lstStyle/>
          <a:p>
            <a:pPr algn="ctr"/>
            <a:endParaRPr lang="fr-FR">
              <a:solidFill>
                <a:schemeClr val="tx1"/>
              </a:solidFill>
            </a:endParaRPr>
          </a:p>
        </p:txBody>
      </p:sp>
      <p:cxnSp>
        <p:nvCxnSpPr>
          <p:cNvPr id="47" name="Connecteur droit 46"/>
          <p:cNvCxnSpPr/>
          <p:nvPr/>
        </p:nvCxnSpPr>
        <p:spPr>
          <a:xfrm>
            <a:off x="593389" y="9667180"/>
            <a:ext cx="5887260" cy="1959"/>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48" name="Rectangle 47"/>
          <p:cNvSpPr/>
          <p:nvPr/>
        </p:nvSpPr>
        <p:spPr>
          <a:xfrm>
            <a:off x="6823650" y="3834535"/>
            <a:ext cx="97152" cy="6561260"/>
          </a:xfrm>
          <a:prstGeom prst="rect">
            <a:avLst/>
          </a:prstGeom>
          <a:solidFill>
            <a:schemeClr val="accent6">
              <a:lumMod val="75000"/>
            </a:schemeClr>
          </a:solidFill>
          <a:ln w="12700">
            <a:solidFill>
              <a:schemeClr val="accent6">
                <a:lumMod val="75000"/>
              </a:schemeClr>
            </a:solidFill>
          </a:ln>
        </p:spPr>
        <p:style>
          <a:lnRef idx="2">
            <a:schemeClr val="accent2"/>
          </a:lnRef>
          <a:fillRef idx="1">
            <a:schemeClr val="lt1"/>
          </a:fillRef>
          <a:effectRef idx="0">
            <a:schemeClr val="accent2"/>
          </a:effectRef>
          <a:fontRef idx="minor">
            <a:schemeClr val="dk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Tree>
    <p:extLst>
      <p:ext uri="{BB962C8B-B14F-4D97-AF65-F5344CB8AC3E}">
        <p14:creationId xmlns="" xmlns:p14="http://schemas.microsoft.com/office/powerpoint/2010/main" val="10033421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rme en L 7"/>
          <p:cNvSpPr/>
          <p:nvPr/>
        </p:nvSpPr>
        <p:spPr>
          <a:xfrm rot="10800000" flipH="1" flipV="1">
            <a:off x="339350" y="9629837"/>
            <a:ext cx="596803" cy="829435"/>
          </a:xfrm>
          <a:prstGeom prst="corner">
            <a:avLst>
              <a:gd name="adj1" fmla="val 9240"/>
              <a:gd name="adj2" fmla="val 8631"/>
            </a:avLst>
          </a:prstGeom>
          <a:solidFill>
            <a:schemeClr val="tx1">
              <a:lumMod val="85000"/>
              <a:lumOff val="15000"/>
            </a:schemeClr>
          </a:solidFill>
          <a:ln w="12700">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
        <p:nvSpPr>
          <p:cNvPr id="4" name="Forme en L 3"/>
          <p:cNvSpPr/>
          <p:nvPr/>
        </p:nvSpPr>
        <p:spPr>
          <a:xfrm flipH="1" flipV="1">
            <a:off x="6199010" y="234131"/>
            <a:ext cx="693096" cy="829435"/>
          </a:xfrm>
          <a:prstGeom prst="corner">
            <a:avLst>
              <a:gd name="adj1" fmla="val 9240"/>
              <a:gd name="adj2" fmla="val 8631"/>
            </a:avLst>
          </a:prstGeom>
          <a:solidFill>
            <a:schemeClr val="tx1">
              <a:lumMod val="50000"/>
              <a:lumOff val="50000"/>
            </a:schemeClr>
          </a:solidFill>
          <a:ln w="12700">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
        <p:nvSpPr>
          <p:cNvPr id="9" name="Rectangle 8"/>
          <p:cNvSpPr/>
          <p:nvPr/>
        </p:nvSpPr>
        <p:spPr>
          <a:xfrm>
            <a:off x="353466" y="312715"/>
            <a:ext cx="6470186" cy="10083078"/>
          </a:xfrm>
          <a:prstGeom prst="rect">
            <a:avLst/>
          </a:prstGeom>
          <a:noFill/>
          <a:ln w="12700">
            <a:solidFill>
              <a:schemeClr val="tx1">
                <a:lumMod val="85000"/>
                <a:lumOff val="15000"/>
              </a:schemeClr>
            </a:solidFill>
          </a:ln>
        </p:spPr>
        <p:style>
          <a:lnRef idx="2">
            <a:schemeClr val="dk1"/>
          </a:lnRef>
          <a:fillRef idx="1">
            <a:schemeClr val="lt1"/>
          </a:fillRef>
          <a:effectRef idx="0">
            <a:schemeClr val="dk1"/>
          </a:effectRef>
          <a:fontRef idx="minor">
            <a:schemeClr val="dk1"/>
          </a:fontRef>
        </p:style>
        <p:txBody>
          <a:bodyPr lIns="87813" tIns="43906" rIns="87813" bIns="43906" rtlCol="0" anchor="ctr"/>
          <a:lstStyle/>
          <a:p>
            <a:pPr algn="ctr"/>
            <a:endParaRPr lang="ru-RU"/>
          </a:p>
        </p:txBody>
      </p:sp>
      <p:sp>
        <p:nvSpPr>
          <p:cNvPr id="17" name="Rectangle 16"/>
          <p:cNvSpPr/>
          <p:nvPr/>
        </p:nvSpPr>
        <p:spPr>
          <a:xfrm>
            <a:off x="353466" y="306201"/>
            <a:ext cx="6470186" cy="432410"/>
          </a:xfrm>
          <a:prstGeom prst="rect">
            <a:avLst/>
          </a:prstGeom>
          <a:solidFill>
            <a:schemeClr val="accent4">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87813" tIns="43906" rIns="87813" bIns="43906" rtlCol="0" anchor="ctr"/>
          <a:lstStyle/>
          <a:p>
            <a:pPr algn="ctr"/>
            <a:endParaRPr lang="fr-FR"/>
          </a:p>
        </p:txBody>
      </p:sp>
      <p:sp>
        <p:nvSpPr>
          <p:cNvPr id="18" name="Rectangle 17"/>
          <p:cNvSpPr/>
          <p:nvPr/>
        </p:nvSpPr>
        <p:spPr>
          <a:xfrm>
            <a:off x="453839" y="368969"/>
            <a:ext cx="5498223" cy="330645"/>
          </a:xfrm>
          <a:prstGeom prst="rect">
            <a:avLst/>
          </a:prstGeom>
        </p:spPr>
        <p:txBody>
          <a:bodyPr wrap="square" lIns="87813" tIns="43906" rIns="87813" bIns="43906">
            <a:spAutoFit/>
          </a:bodyPr>
          <a:lstStyle/>
          <a:p>
            <a:r>
              <a:rPr lang="fr-FR" sz="1500" dirty="0">
                <a:solidFill>
                  <a:schemeClr val="tx1">
                    <a:lumMod val="50000"/>
                    <a:lumOff val="50000"/>
                  </a:schemeClr>
                </a:solidFill>
                <a:latin typeface="Arial" pitchFamily="34" charset="0"/>
                <a:cs typeface="Arial" pitchFamily="34" charset="0"/>
              </a:rPr>
              <a:t> I-</a:t>
            </a:r>
            <a:r>
              <a:rPr lang="fr-FR" sz="1500" b="1" dirty="0">
                <a:solidFill>
                  <a:schemeClr val="accent1"/>
                </a:solidFill>
                <a:latin typeface="Arial" pitchFamily="34" charset="0"/>
                <a:cs typeface="Arial" pitchFamily="34" charset="0"/>
              </a:rPr>
              <a:t>APPROCHE URBAINE </a:t>
            </a:r>
            <a:endParaRPr lang="fr-FR" sz="1500" dirty="0"/>
          </a:p>
        </p:txBody>
      </p:sp>
      <p:sp>
        <p:nvSpPr>
          <p:cNvPr id="35" name="Espace réservé du numéro de diapositive 19"/>
          <p:cNvSpPr>
            <a:spLocks noGrp="1"/>
          </p:cNvSpPr>
          <p:nvPr>
            <p:ph type="sldNum" sz="quarter" idx="12"/>
          </p:nvPr>
        </p:nvSpPr>
        <p:spPr>
          <a:xfrm>
            <a:off x="5863463" y="9811196"/>
            <a:ext cx="402916" cy="464502"/>
          </a:xfrm>
          <a:ln>
            <a:noFill/>
          </a:ln>
        </p:spPr>
        <p:txBody>
          <a:bodyPr/>
          <a:lstStyle/>
          <a:p>
            <a:r>
              <a:rPr lang="fr-BE" dirty="0" smtClean="0">
                <a:solidFill>
                  <a:srgbClr val="8A0000"/>
                </a:solidFill>
              </a:rPr>
              <a:t>19</a:t>
            </a:r>
            <a:endParaRPr lang="fr-BE" dirty="0">
              <a:solidFill>
                <a:srgbClr val="8A0000"/>
              </a:solidFill>
            </a:endParaRPr>
          </a:p>
        </p:txBody>
      </p:sp>
      <p:sp>
        <p:nvSpPr>
          <p:cNvPr id="31" name="ZoneTexte 30"/>
          <p:cNvSpPr txBox="1"/>
          <p:nvPr/>
        </p:nvSpPr>
        <p:spPr>
          <a:xfrm>
            <a:off x="432098" y="1472273"/>
            <a:ext cx="2789746" cy="410272"/>
          </a:xfrm>
          <a:prstGeom prst="rect">
            <a:avLst/>
          </a:prstGeom>
          <a:noFill/>
        </p:spPr>
        <p:txBody>
          <a:bodyPr wrap="square" lIns="87813" tIns="43906" rIns="87813" bIns="43906" rtlCol="0">
            <a:spAutoFit/>
          </a:bodyPr>
          <a:lstStyle/>
          <a:p>
            <a:endParaRPr lang="fr-FR" dirty="0"/>
          </a:p>
        </p:txBody>
      </p:sp>
      <p:sp>
        <p:nvSpPr>
          <p:cNvPr id="44" name="ZoneTexte 43"/>
          <p:cNvSpPr txBox="1"/>
          <p:nvPr/>
        </p:nvSpPr>
        <p:spPr>
          <a:xfrm>
            <a:off x="432100" y="1562171"/>
            <a:ext cx="8241315" cy="614309"/>
          </a:xfrm>
          <a:prstGeom prst="rect">
            <a:avLst/>
          </a:prstGeom>
          <a:noFill/>
        </p:spPr>
        <p:txBody>
          <a:bodyPr wrap="square" lIns="100186" tIns="50093" rIns="100186" bIns="50093" rtlCol="0">
            <a:spAutoFit/>
          </a:bodyPr>
          <a:lstStyle/>
          <a:p>
            <a:pPr lvl="0"/>
            <a:r>
              <a:rPr lang="fr-FR" sz="1200" b="1" dirty="0">
                <a:solidFill>
                  <a:srgbClr val="C00000"/>
                </a:solidFill>
                <a:latin typeface="Arial" pitchFamily="34" charset="0"/>
                <a:cs typeface="Arial" pitchFamily="34" charset="0"/>
              </a:rPr>
              <a:t>  6-L’INTERVENTION EXTRA-MUROS : ENTRE 1866 ET 1916 </a:t>
            </a:r>
            <a:r>
              <a:rPr lang="fr-FR" sz="1200" b="1" dirty="0">
                <a:solidFill>
                  <a:schemeClr val="accent5">
                    <a:lumMod val="75000"/>
                  </a:schemeClr>
                </a:solidFill>
                <a:effectLst>
                  <a:outerShdw blurRad="38100" dist="38100" dir="2700000" algn="tl">
                    <a:srgbClr val="000000">
                      <a:alpha val="43137"/>
                    </a:srgbClr>
                  </a:outerShdw>
                </a:effectLst>
              </a:rPr>
              <a:t>:</a:t>
            </a:r>
            <a:endParaRPr lang="fr-FR" sz="1200" dirty="0">
              <a:solidFill>
                <a:schemeClr val="accent5">
                  <a:lumMod val="75000"/>
                </a:schemeClr>
              </a:solidFill>
              <a:effectLst>
                <a:outerShdw blurRad="38100" dist="38100" dir="2700000" algn="tl">
                  <a:srgbClr val="000000">
                    <a:alpha val="43137"/>
                  </a:srgbClr>
                </a:outerShdw>
              </a:effectLst>
            </a:endParaRPr>
          </a:p>
          <a:p>
            <a:endParaRPr lang="fr-FR" dirty="0"/>
          </a:p>
        </p:txBody>
      </p:sp>
      <p:sp>
        <p:nvSpPr>
          <p:cNvPr id="45" name="ZoneTexte 44"/>
          <p:cNvSpPr txBox="1"/>
          <p:nvPr/>
        </p:nvSpPr>
        <p:spPr>
          <a:xfrm>
            <a:off x="547503" y="1896809"/>
            <a:ext cx="6048672" cy="1760946"/>
          </a:xfrm>
          <a:prstGeom prst="rect">
            <a:avLst/>
          </a:prstGeom>
          <a:noFill/>
        </p:spPr>
        <p:txBody>
          <a:bodyPr wrap="square" lIns="100186" tIns="50093" rIns="100186" bIns="50093" rtlCol="0">
            <a:spAutoFit/>
          </a:bodyPr>
          <a:lstStyle/>
          <a:p>
            <a:r>
              <a:rPr lang="fr-FR" sz="1200" dirty="0">
                <a:solidFill>
                  <a:schemeClr val="tx1">
                    <a:lumMod val="65000"/>
                    <a:lumOff val="35000"/>
                  </a:schemeClr>
                </a:solidFill>
                <a:latin typeface="Arial" pitchFamily="34" charset="0"/>
                <a:cs typeface="Arial" pitchFamily="34" charset="0"/>
              </a:rPr>
              <a:t>-C’est  le développement des quartiers à l’extérieur des murs près des portes . </a:t>
            </a:r>
            <a:r>
              <a:rPr lang="fr-FR" sz="1200" dirty="0" smtClean="0">
                <a:solidFill>
                  <a:schemeClr val="tx1">
                    <a:lumMod val="65000"/>
                    <a:lumOff val="35000"/>
                  </a:schemeClr>
                </a:solidFill>
                <a:latin typeface="Arial" pitchFamily="34" charset="0"/>
                <a:cs typeface="Arial" pitchFamily="34" charset="0"/>
              </a:rPr>
              <a:t>Sur </a:t>
            </a:r>
            <a:r>
              <a:rPr lang="fr-FR" sz="1200" dirty="0">
                <a:solidFill>
                  <a:schemeClr val="tx1">
                    <a:lumMod val="65000"/>
                    <a:lumOff val="35000"/>
                  </a:schemeClr>
                </a:solidFill>
                <a:latin typeface="Arial" pitchFamily="34" charset="0"/>
                <a:cs typeface="Arial" pitchFamily="34" charset="0"/>
              </a:rPr>
              <a:t>des parcours qui mènent vers la cité Bois sacré de la porte </a:t>
            </a:r>
            <a:r>
              <a:rPr lang="fr-FR" sz="1200" dirty="0" err="1">
                <a:solidFill>
                  <a:schemeClr val="tx1">
                    <a:lumMod val="65000"/>
                    <a:lumOff val="35000"/>
                  </a:schemeClr>
                </a:solidFill>
                <a:latin typeface="Arial" pitchFamily="34" charset="0"/>
                <a:cs typeface="Arial" pitchFamily="34" charset="0"/>
              </a:rPr>
              <a:t>Bisot</a:t>
            </a:r>
            <a:r>
              <a:rPr lang="fr-FR" sz="1200" dirty="0">
                <a:solidFill>
                  <a:schemeClr val="tx1">
                    <a:lumMod val="65000"/>
                    <a:lumOff val="35000"/>
                  </a:schemeClr>
                </a:solidFill>
                <a:latin typeface="Arial" pitchFamily="34" charset="0"/>
                <a:cs typeface="Arial" pitchFamily="34" charset="0"/>
              </a:rPr>
              <a:t> , du quartier des moulin près </a:t>
            </a:r>
            <a:r>
              <a:rPr lang="fr-FR" sz="1200" dirty="0" err="1">
                <a:solidFill>
                  <a:schemeClr val="tx1">
                    <a:lumMod val="65000"/>
                    <a:lumOff val="35000"/>
                  </a:schemeClr>
                </a:solidFill>
                <a:latin typeface="Arial" pitchFamily="34" charset="0"/>
                <a:cs typeface="Arial" pitchFamily="34" charset="0"/>
              </a:rPr>
              <a:t>Bab</a:t>
            </a:r>
            <a:r>
              <a:rPr lang="fr-FR" sz="1200" dirty="0">
                <a:solidFill>
                  <a:schemeClr val="tx1">
                    <a:lumMod val="65000"/>
                    <a:lumOff val="35000"/>
                  </a:schemeClr>
                </a:solidFill>
                <a:latin typeface="Arial" pitchFamily="34" charset="0"/>
                <a:cs typeface="Arial" pitchFamily="34" charset="0"/>
              </a:rPr>
              <a:t> </a:t>
            </a:r>
            <a:r>
              <a:rPr lang="fr-FR" sz="1200" dirty="0" err="1">
                <a:solidFill>
                  <a:schemeClr val="tx1">
                    <a:lumMod val="65000"/>
                    <a:lumOff val="35000"/>
                  </a:schemeClr>
                </a:solidFill>
                <a:latin typeface="Arial" pitchFamily="34" charset="0"/>
                <a:cs typeface="Arial" pitchFamily="34" charset="0"/>
              </a:rPr>
              <a:t>Errahba</a:t>
            </a:r>
            <a:r>
              <a:rPr lang="fr-FR" sz="1200" dirty="0">
                <a:solidFill>
                  <a:schemeClr val="tx1">
                    <a:lumMod val="65000"/>
                    <a:lumOff val="35000"/>
                  </a:schemeClr>
                </a:solidFill>
                <a:latin typeface="Arial" pitchFamily="34" charset="0"/>
                <a:cs typeface="Arial" pitchFamily="34" charset="0"/>
              </a:rPr>
              <a:t>, et le quartier de la gare le long du parcours ( Blida-</a:t>
            </a:r>
            <a:r>
              <a:rPr lang="fr-FR" sz="1200" dirty="0" err="1">
                <a:solidFill>
                  <a:schemeClr val="tx1">
                    <a:lumMod val="65000"/>
                    <a:lumOff val="35000"/>
                  </a:schemeClr>
                </a:solidFill>
                <a:latin typeface="Arial" pitchFamily="34" charset="0"/>
                <a:cs typeface="Arial" pitchFamily="34" charset="0"/>
              </a:rPr>
              <a:t>Koèa</a:t>
            </a:r>
            <a:r>
              <a:rPr lang="fr-FR" sz="1200" dirty="0">
                <a:solidFill>
                  <a:schemeClr val="tx1">
                    <a:lumMod val="65000"/>
                    <a:lumOff val="35000"/>
                  </a:schemeClr>
                </a:solidFill>
                <a:latin typeface="Arial" pitchFamily="34" charset="0"/>
                <a:cs typeface="Arial" pitchFamily="34" charset="0"/>
              </a:rPr>
              <a:t>) vers la gare . </a:t>
            </a:r>
          </a:p>
          <a:p>
            <a:r>
              <a:rPr lang="fr-FR" sz="1200" dirty="0">
                <a:solidFill>
                  <a:schemeClr val="tx1">
                    <a:lumMod val="65000"/>
                    <a:lumOff val="35000"/>
                  </a:schemeClr>
                </a:solidFill>
                <a:latin typeface="Arial" pitchFamily="34" charset="0"/>
                <a:cs typeface="Arial" pitchFamily="34" charset="0"/>
              </a:rPr>
              <a:t>Vers </a:t>
            </a:r>
            <a:r>
              <a:rPr lang="fr-FR" sz="1200" dirty="0" smtClean="0">
                <a:solidFill>
                  <a:schemeClr val="tx1">
                    <a:lumMod val="65000"/>
                    <a:lumOff val="35000"/>
                  </a:schemeClr>
                </a:solidFill>
                <a:latin typeface="Arial" pitchFamily="34" charset="0"/>
                <a:cs typeface="Arial" pitchFamily="34" charset="0"/>
              </a:rPr>
              <a:t>1958, </a:t>
            </a:r>
            <a:r>
              <a:rPr lang="fr-FR" sz="1200" dirty="0">
                <a:solidFill>
                  <a:schemeClr val="tx1">
                    <a:lumMod val="65000"/>
                    <a:lumOff val="35000"/>
                  </a:schemeClr>
                </a:solidFill>
                <a:latin typeface="Arial" pitchFamily="34" charset="0"/>
                <a:cs typeface="Arial" pitchFamily="34" charset="0"/>
              </a:rPr>
              <a:t>au démarrage du plan Constantine qui marqua le début des grandes extensions périphérique, le développement le long des </a:t>
            </a:r>
            <a:r>
              <a:rPr lang="fr-FR" sz="1200" dirty="0" smtClean="0">
                <a:solidFill>
                  <a:schemeClr val="tx1">
                    <a:lumMod val="65000"/>
                    <a:lumOff val="35000"/>
                  </a:schemeClr>
                </a:solidFill>
                <a:latin typeface="Arial" pitchFamily="34" charset="0"/>
                <a:cs typeface="Arial" pitchFamily="34" charset="0"/>
              </a:rPr>
              <a:t> </a:t>
            </a:r>
            <a:r>
              <a:rPr lang="fr-FR" sz="1200" dirty="0">
                <a:solidFill>
                  <a:schemeClr val="tx1">
                    <a:lumMod val="65000"/>
                    <a:lumOff val="35000"/>
                  </a:schemeClr>
                </a:solidFill>
                <a:latin typeface="Arial" pitchFamily="34" charset="0"/>
                <a:cs typeface="Arial" pitchFamily="34" charset="0"/>
              </a:rPr>
              <a:t>grands axes structurant la ville de Blida ( route de </a:t>
            </a:r>
            <a:r>
              <a:rPr lang="fr-FR" sz="1200" dirty="0" err="1">
                <a:solidFill>
                  <a:schemeClr val="tx1">
                    <a:lumMod val="65000"/>
                    <a:lumOff val="35000"/>
                  </a:schemeClr>
                </a:solidFill>
                <a:latin typeface="Arial" pitchFamily="34" charset="0"/>
                <a:cs typeface="Arial" pitchFamily="34" charset="0"/>
              </a:rPr>
              <a:t>Chifa</a:t>
            </a:r>
            <a:r>
              <a:rPr lang="fr-FR" sz="1200" dirty="0">
                <a:solidFill>
                  <a:schemeClr val="tx1">
                    <a:lumMod val="65000"/>
                    <a:lumOff val="35000"/>
                  </a:schemeClr>
                </a:solidFill>
                <a:latin typeface="Arial" pitchFamily="34" charset="0"/>
                <a:cs typeface="Arial" pitchFamily="34" charset="0"/>
              </a:rPr>
              <a:t> – route d’Alger )  .</a:t>
            </a:r>
          </a:p>
          <a:p>
            <a:endParaRPr lang="fr-FR" dirty="0"/>
          </a:p>
        </p:txBody>
      </p:sp>
      <p:grpSp>
        <p:nvGrpSpPr>
          <p:cNvPr id="46" name="Groupe 45"/>
          <p:cNvGrpSpPr/>
          <p:nvPr/>
        </p:nvGrpSpPr>
        <p:grpSpPr>
          <a:xfrm>
            <a:off x="751803" y="3834532"/>
            <a:ext cx="5560712" cy="5376034"/>
            <a:chOff x="2726159" y="1311568"/>
            <a:chExt cx="6322853" cy="5151588"/>
          </a:xfrm>
        </p:grpSpPr>
        <p:pic>
          <p:nvPicPr>
            <p:cNvPr id="48" name="Picture 9" descr="C:\Users\imad\Desktop\1863.PN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981795" y="2384994"/>
              <a:ext cx="4032448" cy="407816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 xmlns:a14="http://schemas.microsoft.com/office/drawing/2010/main">
                  <a:solidFill>
                    <a:srgbClr val="FFFFFF"/>
                  </a:solidFill>
                </a14:hiddenFill>
              </a:ext>
            </a:extLst>
          </p:spPr>
        </p:pic>
        <p:pic>
          <p:nvPicPr>
            <p:cNvPr id="49" name="Picture 3" descr="C:\Users\imad\Desktop\bab dzair.PNG"/>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7596336" y="2407020"/>
              <a:ext cx="1452676" cy="118963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 xmlns:a14="http://schemas.microsoft.com/office/drawing/2010/main">
                  <a:solidFill>
                    <a:srgbClr val="FFFFFF"/>
                  </a:solidFill>
                </a14:hiddenFill>
              </a:ext>
            </a:extLst>
          </p:spPr>
        </p:pic>
        <p:pic>
          <p:nvPicPr>
            <p:cNvPr id="50" name="Picture 4" descr="C:\Users\imad\Desktop\bab rahba.PNG"/>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7596336" y="4424075"/>
              <a:ext cx="1452676" cy="123717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 xmlns:a14="http://schemas.microsoft.com/office/drawing/2010/main">
                  <a:solidFill>
                    <a:srgbClr val="FFFFFF"/>
                  </a:solidFill>
                </a14:hiddenFill>
              </a:ext>
            </a:extLst>
          </p:spPr>
        </p:pic>
        <p:pic>
          <p:nvPicPr>
            <p:cNvPr id="51" name="Picture 6" descr="C:\Users\imad\Desktop\bab kebour.PNG"/>
            <p:cNvPicPr>
              <a:picLocks noChangeAspect="1" noChangeArrowheads="1"/>
            </p:cNvPicPr>
            <p:nvPr/>
          </p:nvPicPr>
          <p:blipFill>
            <a:blip r:embed="rId6">
              <a:extLst>
                <a:ext uri="{28A0092B-C50C-407E-A947-70E740481C1C}">
                  <a14:useLocalDpi xmlns="" xmlns:a14="http://schemas.microsoft.com/office/drawing/2010/main" val="0"/>
                </a:ext>
              </a:extLst>
            </a:blip>
            <a:srcRect/>
            <a:stretch>
              <a:fillRect/>
            </a:stretch>
          </p:blipFill>
          <p:spPr bwMode="auto">
            <a:xfrm>
              <a:off x="2726159" y="4560520"/>
              <a:ext cx="1686762" cy="119031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 xmlns:a14="http://schemas.microsoft.com/office/drawing/2010/main">
                  <a:solidFill>
                    <a:srgbClr val="FFFFFF"/>
                  </a:solidFill>
                </a14:hiddenFill>
              </a:ext>
            </a:extLst>
          </p:spPr>
        </p:pic>
        <p:sp>
          <p:nvSpPr>
            <p:cNvPr id="52" name="ZoneTexte 51"/>
            <p:cNvSpPr txBox="1"/>
            <p:nvPr/>
          </p:nvSpPr>
          <p:spPr>
            <a:xfrm>
              <a:off x="2776169" y="5871730"/>
              <a:ext cx="1548171" cy="274691"/>
            </a:xfrm>
            <a:prstGeom prst="rect">
              <a:avLst/>
            </a:prstGeom>
            <a:noFill/>
          </p:spPr>
          <p:txBody>
            <a:bodyPr wrap="square" rtlCol="0">
              <a:spAutoFit/>
            </a:bodyPr>
            <a:lstStyle/>
            <a:p>
              <a:r>
                <a:rPr lang="fr-FR" sz="1200" b="1" dirty="0">
                  <a:solidFill>
                    <a:srgbClr val="002060"/>
                  </a:solidFill>
                </a:rPr>
                <a:t>BAB EL KEBOUR</a:t>
              </a:r>
              <a:r>
                <a:rPr lang="fr-FR" sz="1200" b="1" dirty="0">
                  <a:solidFill>
                    <a:srgbClr val="002060"/>
                  </a:solidFill>
                  <a:effectLst>
                    <a:outerShdw blurRad="38100" dist="38100" dir="2700000" algn="tl">
                      <a:srgbClr val="000000">
                        <a:alpha val="43137"/>
                      </a:srgbClr>
                    </a:outerShdw>
                  </a:effectLst>
                </a:rPr>
                <a:t> </a:t>
              </a:r>
            </a:p>
          </p:txBody>
        </p:sp>
        <p:pic>
          <p:nvPicPr>
            <p:cNvPr id="53" name="Picture 7" descr="C:\Users\imad\Desktop\porte-sebt03 (1).jpg"/>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2880066" y="1890897"/>
              <a:ext cx="1763942" cy="120674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 xmlns:a14="http://schemas.microsoft.com/office/drawing/2010/main">
                  <a:solidFill>
                    <a:srgbClr val="FFFFFF"/>
                  </a:solidFill>
                </a14:hiddenFill>
              </a:ext>
            </a:extLst>
          </p:spPr>
        </p:pic>
        <p:sp>
          <p:nvSpPr>
            <p:cNvPr id="54" name="ZoneTexte 53"/>
            <p:cNvSpPr txBox="1"/>
            <p:nvPr/>
          </p:nvSpPr>
          <p:spPr>
            <a:xfrm>
              <a:off x="2987951" y="3216941"/>
              <a:ext cx="1548171" cy="274691"/>
            </a:xfrm>
            <a:prstGeom prst="rect">
              <a:avLst/>
            </a:prstGeom>
            <a:noFill/>
          </p:spPr>
          <p:txBody>
            <a:bodyPr wrap="square" rtlCol="0">
              <a:spAutoFit/>
            </a:bodyPr>
            <a:lstStyle/>
            <a:p>
              <a:r>
                <a:rPr lang="fr-FR" sz="1200" b="1" dirty="0">
                  <a:solidFill>
                    <a:srgbClr val="002060"/>
                  </a:solidFill>
                </a:rPr>
                <a:t>BAB EL ESSEBT  </a:t>
              </a:r>
            </a:p>
          </p:txBody>
        </p:sp>
        <p:pic>
          <p:nvPicPr>
            <p:cNvPr id="55" name="Picture 8" descr="C:\Users\imad\Desktop\bab zaouia.PNG"/>
            <p:cNvPicPr>
              <a:picLocks noChangeAspect="1" noChangeArrowheads="1"/>
            </p:cNvPicPr>
            <p:nvPr/>
          </p:nvPicPr>
          <p:blipFill>
            <a:blip r:embed="rId8">
              <a:extLst>
                <a:ext uri="{28A0092B-C50C-407E-A947-70E740481C1C}">
                  <a14:useLocalDpi xmlns="" xmlns:a14="http://schemas.microsoft.com/office/drawing/2010/main" val="0"/>
                </a:ext>
              </a:extLst>
            </a:blip>
            <a:srcRect/>
            <a:stretch>
              <a:fillRect/>
            </a:stretch>
          </p:blipFill>
          <p:spPr bwMode="auto">
            <a:xfrm>
              <a:off x="5063868" y="1311568"/>
              <a:ext cx="1708237" cy="109545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 xmlns:a14="http://schemas.microsoft.com/office/drawing/2010/main">
                  <a:solidFill>
                    <a:srgbClr val="FFFFFF"/>
                  </a:solidFill>
                </a14:hiddenFill>
              </a:ext>
            </a:extLst>
          </p:spPr>
        </p:pic>
        <p:sp>
          <p:nvSpPr>
            <p:cNvPr id="56" name="ZoneTexte 55"/>
            <p:cNvSpPr txBox="1"/>
            <p:nvPr/>
          </p:nvSpPr>
          <p:spPr>
            <a:xfrm>
              <a:off x="5172058" y="2494271"/>
              <a:ext cx="1600046" cy="274691"/>
            </a:xfrm>
            <a:prstGeom prst="rect">
              <a:avLst/>
            </a:prstGeom>
            <a:noFill/>
          </p:spPr>
          <p:txBody>
            <a:bodyPr wrap="square" rtlCol="0">
              <a:spAutoFit/>
            </a:bodyPr>
            <a:lstStyle/>
            <a:p>
              <a:r>
                <a:rPr lang="fr-FR" sz="1200" b="1" dirty="0">
                  <a:solidFill>
                    <a:srgbClr val="002060"/>
                  </a:solidFill>
                </a:rPr>
                <a:t>BAB EZZAOUIA </a:t>
              </a:r>
            </a:p>
          </p:txBody>
        </p:sp>
        <p:cxnSp>
          <p:nvCxnSpPr>
            <p:cNvPr id="57" name="Connecteur droit avec flèche 56"/>
            <p:cNvCxnSpPr/>
            <p:nvPr/>
          </p:nvCxnSpPr>
          <p:spPr>
            <a:xfrm flipH="1">
              <a:off x="5225378" y="3596651"/>
              <a:ext cx="1506862" cy="1870731"/>
            </a:xfrm>
            <a:prstGeom prst="straightConnector1">
              <a:avLst/>
            </a:prstGeom>
            <a:ln w="28575">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58" name="Connecteur droit avec flèche 57"/>
            <p:cNvCxnSpPr/>
            <p:nvPr/>
          </p:nvCxnSpPr>
          <p:spPr>
            <a:xfrm flipH="1" flipV="1">
              <a:off x="4644008" y="3733948"/>
              <a:ext cx="2088232" cy="1567261"/>
            </a:xfrm>
            <a:prstGeom prst="straightConnector1">
              <a:avLst/>
            </a:prstGeom>
            <a:ln w="28575">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59" name="Rectangle 58"/>
            <p:cNvSpPr/>
            <p:nvPr/>
          </p:nvSpPr>
          <p:spPr>
            <a:xfrm>
              <a:off x="3990001" y="6206518"/>
              <a:ext cx="845840" cy="256638"/>
            </a:xfrm>
            <a:prstGeom prst="rect">
              <a:avLst/>
            </a:prstGeom>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fr-FR">
                <a:solidFill>
                  <a:schemeClr val="tx1"/>
                </a:solidFill>
              </a:endParaRPr>
            </a:p>
          </p:txBody>
        </p:sp>
      </p:grpSp>
      <p:sp>
        <p:nvSpPr>
          <p:cNvPr id="30" name="ZoneTexte 29"/>
          <p:cNvSpPr txBox="1"/>
          <p:nvPr/>
        </p:nvSpPr>
        <p:spPr>
          <a:xfrm>
            <a:off x="704171" y="954212"/>
            <a:ext cx="5656959" cy="375426"/>
          </a:xfrm>
          <a:prstGeom prst="rect">
            <a:avLst/>
          </a:prstGeom>
          <a:noFill/>
        </p:spPr>
        <p:txBody>
          <a:bodyPr wrap="square" lIns="100186" tIns="50093" rIns="100186" bIns="50093" rtlCol="0">
            <a:spAutoFit/>
          </a:bodyPr>
          <a:lstStyle/>
          <a:p>
            <a:r>
              <a:rPr lang="fr-FR" sz="1700" b="1" dirty="0">
                <a:solidFill>
                  <a:schemeClr val="tx1">
                    <a:lumMod val="65000"/>
                    <a:lumOff val="35000"/>
                  </a:schemeClr>
                </a:solidFill>
              </a:rPr>
              <a:t>3- HISTORIQUE DU DÉVELOPPEMENT DE LA VILLE DE BLIDA </a:t>
            </a:r>
          </a:p>
        </p:txBody>
      </p:sp>
      <p:cxnSp>
        <p:nvCxnSpPr>
          <p:cNvPr id="33" name="Connecteur droit 32"/>
          <p:cNvCxnSpPr/>
          <p:nvPr/>
        </p:nvCxnSpPr>
        <p:spPr>
          <a:xfrm>
            <a:off x="6960682" y="3834533"/>
            <a:ext cx="0" cy="6565039"/>
          </a:xfrm>
          <a:prstGeom prst="line">
            <a:avLst/>
          </a:prstGeom>
          <a:ln w="127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34" name="Chevron 33"/>
          <p:cNvSpPr/>
          <p:nvPr/>
        </p:nvSpPr>
        <p:spPr>
          <a:xfrm>
            <a:off x="6343502" y="9811196"/>
            <a:ext cx="334257" cy="429338"/>
          </a:xfrm>
          <a:prstGeom prst="chevron">
            <a:avLst/>
          </a:prstGeom>
          <a:solidFill>
            <a:schemeClr val="accent6">
              <a:lumMod val="5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87813" tIns="43906" rIns="87813" bIns="43906" rtlCol="0" anchor="ctr"/>
          <a:lstStyle/>
          <a:p>
            <a:pPr algn="ctr"/>
            <a:endParaRPr lang="fr-FR">
              <a:solidFill>
                <a:schemeClr val="tx1"/>
              </a:solidFill>
            </a:endParaRPr>
          </a:p>
        </p:txBody>
      </p:sp>
      <p:cxnSp>
        <p:nvCxnSpPr>
          <p:cNvPr id="36" name="Connecteur droit 35"/>
          <p:cNvCxnSpPr/>
          <p:nvPr/>
        </p:nvCxnSpPr>
        <p:spPr>
          <a:xfrm>
            <a:off x="593389" y="9667180"/>
            <a:ext cx="5887260" cy="1959"/>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38" name="Rectangle 37"/>
          <p:cNvSpPr/>
          <p:nvPr/>
        </p:nvSpPr>
        <p:spPr>
          <a:xfrm>
            <a:off x="6823650" y="3834535"/>
            <a:ext cx="97152" cy="6561260"/>
          </a:xfrm>
          <a:prstGeom prst="rect">
            <a:avLst/>
          </a:prstGeom>
          <a:solidFill>
            <a:schemeClr val="accent6">
              <a:lumMod val="75000"/>
            </a:schemeClr>
          </a:solidFill>
          <a:ln w="12700">
            <a:solidFill>
              <a:schemeClr val="accent6">
                <a:lumMod val="75000"/>
              </a:schemeClr>
            </a:solidFill>
          </a:ln>
        </p:spPr>
        <p:style>
          <a:lnRef idx="2">
            <a:schemeClr val="accent2"/>
          </a:lnRef>
          <a:fillRef idx="1">
            <a:schemeClr val="lt1"/>
          </a:fillRef>
          <a:effectRef idx="0">
            <a:schemeClr val="accent2"/>
          </a:effectRef>
          <a:fontRef idx="minor">
            <a:schemeClr val="dk1"/>
          </a:fontRef>
        </p:style>
        <p:txBody>
          <a:bodyPr rot="0" spcFirstLastPara="0" vert="horz" wrap="square" lIns="87813" tIns="43906" rIns="87813" bIns="43906" numCol="1" spcCol="0" rtlCol="0" fromWordArt="0" anchor="ctr" anchorCtr="0" forceAA="0" compatLnSpc="1">
            <a:prstTxWarp prst="textNoShape">
              <a:avLst/>
            </a:prstTxWarp>
            <a:noAutofit/>
          </a:bodyPr>
          <a:lstStyle/>
          <a:p>
            <a:endParaRPr lang="ru-RU"/>
          </a:p>
        </p:txBody>
      </p:sp>
    </p:spTree>
    <p:extLst>
      <p:ext uri="{BB962C8B-B14F-4D97-AF65-F5344CB8AC3E}">
        <p14:creationId xmlns="" xmlns:p14="http://schemas.microsoft.com/office/powerpoint/2010/main" val="1184290167"/>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2450</TotalTime>
  <Words>3703</Words>
  <Application>Microsoft Office PowerPoint</Application>
  <PresentationFormat>Personnalisé</PresentationFormat>
  <Paragraphs>352</Paragraphs>
  <Slides>25</Slides>
  <Notes>23</Notes>
  <HiddenSlides>0</HiddenSlides>
  <MMClips>0</MMClips>
  <ScaleCrop>false</ScaleCrop>
  <HeadingPairs>
    <vt:vector size="4" baseType="variant">
      <vt:variant>
        <vt:lpstr>Thème</vt:lpstr>
      </vt:variant>
      <vt:variant>
        <vt:i4>1</vt:i4>
      </vt:variant>
      <vt:variant>
        <vt:lpstr>Titres des diapositives</vt:lpstr>
      </vt:variant>
      <vt:variant>
        <vt:i4>25</vt:i4>
      </vt:variant>
    </vt:vector>
  </HeadingPairs>
  <TitlesOfParts>
    <vt:vector size="26" baseType="lpstr">
      <vt:lpstr>Thème Office</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lpstr>Diapositive 24</vt:lpstr>
      <vt:lpstr>Diapositive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shoushouta</dc:creator>
  <cp:lastModifiedBy>Shafia</cp:lastModifiedBy>
  <cp:revision>166</cp:revision>
  <dcterms:created xsi:type="dcterms:W3CDTF">2013-03-17T23:03:21Z</dcterms:created>
  <dcterms:modified xsi:type="dcterms:W3CDTF">2013-06-10T18:12:10Z</dcterms:modified>
</cp:coreProperties>
</file>