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7" r:id="rId10"/>
    <p:sldId id="265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3A8D0-0CCE-42F0-B355-BF0304C65DC5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59204-8485-43F1-9F6B-9B54F48F33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128E4-07A6-4E53-8A4D-646810FB9C1B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7BADF-6354-4BB8-AB10-F744BE2C24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Asam</a:t>
            </a:r>
            <a:r>
              <a:rPr lang="en-US" dirty="0" smtClean="0"/>
              <a:t> - </a:t>
            </a:r>
            <a:r>
              <a:rPr lang="en-US" dirty="0" err="1" smtClean="0"/>
              <a:t>basa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331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Garam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Asam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 </a:t>
                      </a:r>
                      <a:r>
                        <a:rPr lang="en-US" dirty="0" err="1" smtClean="0"/>
                        <a:t>darah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7,4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Normal</a:t>
                      </a:r>
                      <a:endParaRPr lang="en-US" dirty="0"/>
                    </a:p>
                  </a:txBody>
                  <a:tcPr/>
                </a:tc>
              </a:tr>
              <a:tr h="4775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331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0"/>
                <a:gridCol w="914400"/>
                <a:gridCol w="1219200"/>
                <a:gridCol w="1295400"/>
                <a:gridCol w="3581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Garam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Asam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 </a:t>
                      </a:r>
                      <a:r>
                        <a:rPr lang="en-US" dirty="0" err="1" smtClean="0"/>
                        <a:t>darah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Ket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7,4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Normal</a:t>
                      </a:r>
                      <a:endParaRPr lang="en-US" dirty="0"/>
                    </a:p>
                  </a:txBody>
                  <a:tcPr/>
                </a:tc>
              </a:tr>
              <a:tr h="4775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&lt;7,4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Acidosis  </a:t>
                      </a:r>
                      <a:r>
                        <a:rPr lang="en-US" dirty="0" err="1" smtClean="0"/>
                        <a:t>Metabolik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&gt;7,4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Alkalosis </a:t>
                      </a:r>
                      <a:r>
                        <a:rPr lang="en-US" dirty="0" err="1" smtClean="0"/>
                        <a:t>Metabolik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&lt;7,4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Acidosis </a:t>
                      </a:r>
                      <a:r>
                        <a:rPr lang="en-US" dirty="0" err="1" smtClean="0"/>
                        <a:t>Respiratorik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&gt;7,4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Alkalosis </a:t>
                      </a:r>
                      <a:r>
                        <a:rPr lang="en-US" dirty="0" err="1" smtClean="0"/>
                        <a:t>Respiratorik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NaHCO3/ H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CO3</a:t>
            </a:r>
            <a:endParaRPr lang="en-US" dirty="0"/>
          </a:p>
        </p:txBody>
      </p:sp>
      <p:sp>
        <p:nvSpPr>
          <p:cNvPr id="4" name="Curved Right Arrow 3"/>
          <p:cNvSpPr/>
          <p:nvPr/>
        </p:nvSpPr>
        <p:spPr>
          <a:xfrm>
            <a:off x="228600" y="2057400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90600" y="2819400"/>
            <a:ext cx="22597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Garam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Ginjal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57600" y="3048000"/>
            <a:ext cx="4038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Asam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 </a:t>
            </a:r>
          </a:p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Wingdings" pitchFamily="2" charset="2"/>
              </a:rPr>
              <a:t>Pernafasan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Curved Left Arrow 6"/>
          <p:cNvSpPr/>
          <p:nvPr/>
        </p:nvSpPr>
        <p:spPr>
          <a:xfrm>
            <a:off x="4343400" y="1905000"/>
            <a:ext cx="73152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Cairan</a:t>
            </a:r>
            <a:r>
              <a:rPr lang="en-US" dirty="0" smtClean="0"/>
              <a:t> </a:t>
            </a:r>
            <a:r>
              <a:rPr lang="en-US" dirty="0" err="1" smtClean="0"/>
              <a:t>tubuh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Mengandung</a:t>
            </a:r>
            <a:r>
              <a:rPr lang="en-US" dirty="0" smtClean="0"/>
              <a:t> </a:t>
            </a:r>
            <a:r>
              <a:rPr lang="en-US" dirty="0" err="1" smtClean="0"/>
              <a:t>elektrolit</a:t>
            </a:r>
            <a:endParaRPr lang="en-US" dirty="0" smtClean="0"/>
          </a:p>
          <a:p>
            <a:r>
              <a:rPr lang="en-US" dirty="0" err="1" smtClean="0"/>
              <a:t>Mempunyai</a:t>
            </a:r>
            <a:r>
              <a:rPr lang="en-US" dirty="0" smtClean="0"/>
              <a:t> pH</a:t>
            </a:r>
          </a:p>
          <a:p>
            <a:r>
              <a:rPr lang="en-US" dirty="0" smtClean="0"/>
              <a:t>Protein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Elektrolit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Kation</a:t>
            </a:r>
            <a:r>
              <a:rPr lang="en-US" dirty="0" smtClean="0"/>
              <a:t> </a:t>
            </a:r>
            <a:r>
              <a:rPr lang="en-US" dirty="0" err="1" smtClean="0"/>
              <a:t>ekstraseluler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Na</a:t>
            </a:r>
          </a:p>
          <a:p>
            <a:r>
              <a:rPr lang="en-US" dirty="0" err="1" smtClean="0">
                <a:sym typeface="Wingdings" pitchFamily="2" charset="2"/>
              </a:rPr>
              <a:t>Kation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Intraseluler</a:t>
            </a:r>
            <a:r>
              <a:rPr lang="en-US" dirty="0" smtClean="0">
                <a:sym typeface="Wingdings" pitchFamily="2" charset="2"/>
              </a:rPr>
              <a:t>  K</a:t>
            </a:r>
            <a:endParaRPr lang="en-US" dirty="0"/>
          </a:p>
        </p:txBody>
      </p:sp>
      <p:sp>
        <p:nvSpPr>
          <p:cNvPr id="4" name="Curved Right Arrow 3"/>
          <p:cNvSpPr/>
          <p:nvPr/>
        </p:nvSpPr>
        <p:spPr>
          <a:xfrm flipH="1">
            <a:off x="6477000" y="2133600"/>
            <a:ext cx="1905000" cy="2057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00347" y="2967335"/>
            <a:ext cx="43168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Na-Ka-ATP </a:t>
            </a:r>
            <a:r>
              <a:rPr lang="en-U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ase</a:t>
            </a:r>
            <a:endParaRPr lang="en-US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Membran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Asam</a:t>
            </a:r>
            <a:r>
              <a:rPr lang="en-US" dirty="0" smtClean="0"/>
              <a:t>- </a:t>
            </a:r>
            <a:r>
              <a:rPr lang="en-US" dirty="0" err="1" smtClean="0"/>
              <a:t>Basa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Asam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membentuk</a:t>
            </a:r>
            <a:r>
              <a:rPr lang="en-US" dirty="0" smtClean="0">
                <a:sym typeface="Wingdings" pitchFamily="2" charset="2"/>
              </a:rPr>
              <a:t> ion H</a:t>
            </a:r>
          </a:p>
          <a:p>
            <a:r>
              <a:rPr lang="en-US" dirty="0" err="1" smtClean="0">
                <a:sym typeface="Wingdings" pitchFamily="2" charset="2"/>
              </a:rPr>
              <a:t>Basa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membentuk</a:t>
            </a:r>
            <a:r>
              <a:rPr lang="en-US" dirty="0" smtClean="0">
                <a:sym typeface="Wingdings" pitchFamily="2" charset="2"/>
              </a:rPr>
              <a:t> ion OH</a:t>
            </a:r>
          </a:p>
          <a:p>
            <a:r>
              <a:rPr lang="en-US" dirty="0" smtClean="0">
                <a:sym typeface="Wingdings" pitchFamily="2" charset="2"/>
              </a:rPr>
              <a:t>pH </a:t>
            </a:r>
            <a:r>
              <a:rPr lang="en-US" dirty="0" err="1" smtClean="0">
                <a:sym typeface="Wingdings" pitchFamily="2" charset="2"/>
              </a:rPr>
              <a:t>berhubungan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konsentrasi</a:t>
            </a:r>
            <a:r>
              <a:rPr lang="en-US" dirty="0" smtClean="0">
                <a:sym typeface="Wingdings" pitchFamily="2" charset="2"/>
              </a:rPr>
              <a:t> ion H</a:t>
            </a:r>
          </a:p>
          <a:p>
            <a:r>
              <a:rPr lang="en-US" dirty="0" err="1" smtClean="0">
                <a:sym typeface="Wingdings" pitchFamily="2" charset="2"/>
              </a:rPr>
              <a:t>Asam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kuat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HCl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Asam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lemah</a:t>
            </a:r>
            <a:r>
              <a:rPr lang="en-US" dirty="0" smtClean="0">
                <a:sym typeface="Wingdings" pitchFamily="2" charset="2"/>
              </a:rPr>
              <a:t> H</a:t>
            </a:r>
            <a:r>
              <a:rPr lang="en-US" sz="24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 = </a:t>
            </a:r>
            <a:r>
              <a:rPr lang="en-US" dirty="0" err="1" smtClean="0"/>
              <a:t>penyangga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Campuran</a:t>
            </a:r>
            <a:r>
              <a:rPr lang="en-US" dirty="0" smtClean="0"/>
              <a:t> </a:t>
            </a:r>
            <a:r>
              <a:rPr lang="en-US" dirty="0" err="1" smtClean="0"/>
              <a:t>asam</a:t>
            </a:r>
            <a:r>
              <a:rPr lang="en-US" dirty="0" smtClean="0"/>
              <a:t> </a:t>
            </a:r>
            <a:r>
              <a:rPr lang="en-US" dirty="0" err="1" smtClean="0"/>
              <a:t>lemah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garamnya</a:t>
            </a:r>
            <a:r>
              <a:rPr lang="en-US" dirty="0" smtClean="0"/>
              <a:t> yang </a:t>
            </a:r>
            <a:r>
              <a:rPr lang="en-US" dirty="0" err="1" smtClean="0"/>
              <a:t>berasal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basa</a:t>
            </a:r>
            <a:r>
              <a:rPr lang="en-US" dirty="0" smtClean="0"/>
              <a:t> </a:t>
            </a:r>
            <a:r>
              <a:rPr lang="en-US" dirty="0" err="1" smtClean="0"/>
              <a:t>kuat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darah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H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CO3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dan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NaHCO3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  <a:sym typeface="Wingdings" pitchFamily="2" charset="2"/>
              </a:rPr>
              <a:t>HHB </a:t>
            </a:r>
            <a:r>
              <a:rPr lang="en-US" dirty="0" err="1" smtClean="0">
                <a:solidFill>
                  <a:srgbClr val="92D050"/>
                </a:solidFill>
                <a:sym typeface="Wingdings" pitchFamily="2" charset="2"/>
              </a:rPr>
              <a:t>dan</a:t>
            </a:r>
            <a:r>
              <a:rPr lang="en-US" dirty="0" smtClean="0">
                <a:solidFill>
                  <a:srgbClr val="92D050"/>
                </a:solidFill>
                <a:sym typeface="Wingdings" pitchFamily="2" charset="2"/>
              </a:rPr>
              <a:t> </a:t>
            </a:r>
            <a:r>
              <a:rPr lang="en-US" dirty="0" err="1" smtClean="0">
                <a:solidFill>
                  <a:srgbClr val="92D050"/>
                </a:solidFill>
                <a:sym typeface="Wingdings" pitchFamily="2" charset="2"/>
              </a:rPr>
              <a:t>KHb</a:t>
            </a:r>
            <a:endParaRPr lang="en-US" dirty="0" smtClean="0">
              <a:solidFill>
                <a:srgbClr val="92D050"/>
              </a:solidFill>
              <a:sym typeface="Wingdings" pitchFamily="2" charset="2"/>
            </a:endParaRPr>
          </a:p>
          <a:p>
            <a:pPr lvl="1"/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Albumin </a:t>
            </a:r>
            <a:r>
              <a:rPr lang="en-US" dirty="0" err="1" smtClean="0">
                <a:solidFill>
                  <a:srgbClr val="00B0F0"/>
                </a:solidFill>
                <a:sym typeface="Wingdings" pitchFamily="2" charset="2"/>
              </a:rPr>
              <a:t>dan</a:t>
            </a:r>
            <a:r>
              <a:rPr lang="en-US" dirty="0" smtClean="0">
                <a:solidFill>
                  <a:srgbClr val="00B0F0"/>
                </a:solidFill>
                <a:sym typeface="Wingdings" pitchFamily="2" charset="2"/>
              </a:rPr>
              <a:t> K-Albumin</a:t>
            </a:r>
          </a:p>
          <a:p>
            <a:endParaRPr lang="en-US" dirty="0" smtClean="0">
              <a:solidFill>
                <a:srgbClr val="00B0F0"/>
              </a:solidFill>
              <a:sym typeface="Wingdings" pitchFamily="2" charset="2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darah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</a:t>
            </a:r>
            <a:r>
              <a:rPr lang="en-US" dirty="0" err="1" smtClean="0"/>
              <a:t>KHb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HHb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kadar</a:t>
            </a:r>
            <a:r>
              <a:rPr lang="en-US" dirty="0" smtClean="0">
                <a:sym typeface="Wingdings" pitchFamily="2" charset="2"/>
              </a:rPr>
              <a:t> 14 g %</a:t>
            </a:r>
          </a:p>
          <a:p>
            <a:r>
              <a:rPr lang="en-US" dirty="0" smtClean="0">
                <a:sym typeface="Wingdings" pitchFamily="2" charset="2"/>
              </a:rPr>
              <a:t>2. Albumin </a:t>
            </a:r>
            <a:r>
              <a:rPr lang="en-US" dirty="0" err="1" smtClean="0">
                <a:sym typeface="Wingdings" pitchFamily="2" charset="2"/>
              </a:rPr>
              <a:t>Garam</a:t>
            </a:r>
            <a:r>
              <a:rPr lang="en-US" dirty="0" smtClean="0">
                <a:sym typeface="Wingdings" pitchFamily="2" charset="2"/>
              </a:rPr>
              <a:t> Albumin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asam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r>
              <a:rPr lang="en-US" dirty="0" smtClean="0">
                <a:sym typeface="Wingdings" pitchFamily="2" charset="2"/>
              </a:rPr>
              <a:t>3. </a:t>
            </a:r>
            <a:r>
              <a:rPr lang="en-US" dirty="0" err="1" smtClean="0">
                <a:sym typeface="Wingdings" pitchFamily="2" charset="2"/>
              </a:rPr>
              <a:t>Fosfat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garamnya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4. </a:t>
            </a:r>
            <a:r>
              <a:rPr lang="en-US" dirty="0" err="1" smtClean="0">
                <a:sym typeface="Wingdings" pitchFamily="2" charset="2"/>
              </a:rPr>
              <a:t>Bicarbonat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asam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karbonat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 </a:t>
            </a:r>
            <a:r>
              <a:rPr lang="en-US" dirty="0" err="1" smtClean="0"/>
              <a:t>darah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7,35 – 7,45</a:t>
            </a:r>
            <a:r>
              <a:rPr lang="en-US" dirty="0" smtClean="0">
                <a:sym typeface="Wingdings" pitchFamily="2" charset="2"/>
              </a:rPr>
              <a:t> 7,4</a:t>
            </a:r>
            <a:endParaRPr lang="en-US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H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CO3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dan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NaHCO3</a:t>
            </a:r>
          </a:p>
          <a:p>
            <a:r>
              <a:rPr lang="en-US" dirty="0" err="1" smtClean="0"/>
              <a:t>Perhitungan</a:t>
            </a:r>
            <a:r>
              <a:rPr lang="en-US" dirty="0" smtClean="0"/>
              <a:t> pH buffer </a:t>
            </a:r>
            <a:r>
              <a:rPr lang="en-US" dirty="0" err="1" smtClean="0"/>
              <a:t>adalah</a:t>
            </a:r>
            <a:endParaRPr lang="en-US" dirty="0" smtClean="0"/>
          </a:p>
          <a:p>
            <a:r>
              <a:rPr lang="en-US" dirty="0" smtClean="0"/>
              <a:t>pH = Ka + log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NaHCO3/ H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CO3</a:t>
            </a:r>
          </a:p>
          <a:p>
            <a:r>
              <a:rPr lang="en-US" dirty="0" smtClean="0"/>
              <a:t>7,4 = 6,3 + log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NaHCO3/ H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CO3</a:t>
            </a:r>
            <a:endParaRPr lang="en-US" dirty="0" smtClean="0"/>
          </a:p>
          <a:p>
            <a:r>
              <a:rPr lang="en-US" dirty="0" smtClean="0"/>
              <a:t>log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NaHCO3/ H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CO3 =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log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NaHCO3/ H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CO3 = 1,3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Anti log 1,3 = 20</a:t>
            </a:r>
          </a:p>
          <a:p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Selama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NaHCO3/ H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CO3 = 20  pH 7,4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Asam Karbonat dengan Na-Bikarbonat</a:t>
            </a:r>
            <a:endParaRPr lang="en-US" dirty="0" smtClean="0"/>
          </a:p>
          <a:p>
            <a:pPr lvl="3">
              <a:buNone/>
            </a:pPr>
            <a:r>
              <a:rPr lang="en-US" dirty="0" smtClean="0"/>
              <a:t>  	                                   </a:t>
            </a:r>
            <a:r>
              <a:rPr lang="id-ID" sz="2400" dirty="0" smtClean="0"/>
              <a:t>[garam karbonat]</a:t>
            </a:r>
            <a:endParaRPr lang="en-US" sz="2400" dirty="0" smtClean="0"/>
          </a:p>
          <a:p>
            <a:pPr lvl="1"/>
            <a:r>
              <a:rPr lang="en-US" dirty="0" smtClean="0"/>
              <a:t>p</a:t>
            </a:r>
            <a:r>
              <a:rPr lang="id-ID" dirty="0" smtClean="0"/>
              <a:t>H = pKa + Log  	---------------------</a:t>
            </a:r>
            <a:endParaRPr lang="en-US" dirty="0" smtClean="0"/>
          </a:p>
          <a:p>
            <a:pPr lvl="3">
              <a:buNone/>
            </a:pPr>
            <a:r>
              <a:rPr lang="en-US" dirty="0" smtClean="0"/>
              <a:t>                                        </a:t>
            </a:r>
            <a:r>
              <a:rPr lang="id-ID" sz="2400" dirty="0" smtClean="0"/>
              <a:t>[asam karbonat]</a:t>
            </a:r>
            <a:endParaRPr lang="en-US" sz="2400" dirty="0" smtClean="0"/>
          </a:p>
          <a:p>
            <a:r>
              <a:rPr lang="id-ID" dirty="0" smtClean="0"/>
              <a:t>[garam karbonat]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 smtClean="0"/>
              <a:t>[</a:t>
            </a:r>
            <a:r>
              <a:rPr lang="en-US" dirty="0" smtClean="0">
                <a:sym typeface="Wingdings" pitchFamily="2" charset="2"/>
              </a:rPr>
              <a:t>G</a:t>
            </a:r>
            <a:r>
              <a:rPr lang="id-ID" dirty="0" smtClean="0"/>
              <a:t>]</a:t>
            </a:r>
            <a:endParaRPr lang="en-US" dirty="0" smtClean="0">
              <a:sym typeface="Wingdings" pitchFamily="2" charset="2"/>
            </a:endParaRPr>
          </a:p>
          <a:p>
            <a:r>
              <a:rPr lang="id-ID" dirty="0" smtClean="0"/>
              <a:t>[asam karbonat]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id-ID" dirty="0" smtClean="0"/>
              <a:t>[</a:t>
            </a:r>
            <a:r>
              <a:rPr lang="en-US" dirty="0" smtClean="0"/>
              <a:t>A</a:t>
            </a:r>
            <a:r>
              <a:rPr lang="id-ID" dirty="0" smtClean="0"/>
              <a:t> ]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231</Words>
  <Application>Microsoft Office PowerPoint</Application>
  <PresentationFormat>On-screen Show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Asam - basa</vt:lpstr>
      <vt:lpstr>Cairan tubuh</vt:lpstr>
      <vt:lpstr>Elektrolit</vt:lpstr>
      <vt:lpstr>Asam- Basa</vt:lpstr>
      <vt:lpstr>Buffer = penyangga</vt:lpstr>
      <vt:lpstr>Buffer dalam darah</vt:lpstr>
      <vt:lpstr>pH darah</vt:lpstr>
      <vt:lpstr>Slide 8</vt:lpstr>
      <vt:lpstr>Slide 9</vt:lpstr>
      <vt:lpstr>Buffer</vt:lpstr>
      <vt:lpstr>Buffer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Asam - basa</dc:title>
  <dc:creator>Jeny_FK</dc:creator>
  <cp:lastModifiedBy>fk-uki</cp:lastModifiedBy>
  <cp:revision>11</cp:revision>
  <dcterms:created xsi:type="dcterms:W3CDTF">2011-01-25T00:25:51Z</dcterms:created>
  <dcterms:modified xsi:type="dcterms:W3CDTF">2011-12-06T18:29:25Z</dcterms:modified>
</cp:coreProperties>
</file>