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4"/>
  </p:notesMasterIdLst>
  <p:handoutMasterIdLst>
    <p:handoutMasterId r:id="rId85"/>
  </p:handoutMasterIdLst>
  <p:sldIdLst>
    <p:sldId id="256" r:id="rId3"/>
    <p:sldId id="512" r:id="rId4"/>
    <p:sldId id="513" r:id="rId5"/>
    <p:sldId id="514" r:id="rId6"/>
    <p:sldId id="515" r:id="rId7"/>
    <p:sldId id="516" r:id="rId8"/>
    <p:sldId id="453" r:id="rId9"/>
    <p:sldId id="517" r:id="rId10"/>
    <p:sldId id="446" r:id="rId11"/>
    <p:sldId id="259" r:id="rId12"/>
    <p:sldId id="518" r:id="rId13"/>
    <p:sldId id="260" r:id="rId14"/>
    <p:sldId id="388" r:id="rId15"/>
    <p:sldId id="553" r:id="rId16"/>
    <p:sldId id="554" r:id="rId17"/>
    <p:sldId id="555" r:id="rId18"/>
    <p:sldId id="556" r:id="rId19"/>
    <p:sldId id="557" r:id="rId20"/>
    <p:sldId id="558" r:id="rId21"/>
    <p:sldId id="559" r:id="rId22"/>
    <p:sldId id="560" r:id="rId23"/>
    <p:sldId id="561" r:id="rId24"/>
    <p:sldId id="562" r:id="rId25"/>
    <p:sldId id="563" r:id="rId26"/>
    <p:sldId id="564" r:id="rId27"/>
    <p:sldId id="565" r:id="rId28"/>
    <p:sldId id="566" r:id="rId29"/>
    <p:sldId id="567" r:id="rId30"/>
    <p:sldId id="568" r:id="rId31"/>
    <p:sldId id="569" r:id="rId32"/>
    <p:sldId id="570" r:id="rId33"/>
    <p:sldId id="571" r:id="rId34"/>
    <p:sldId id="572" r:id="rId35"/>
    <p:sldId id="573" r:id="rId36"/>
    <p:sldId id="519" r:id="rId37"/>
    <p:sldId id="526" r:id="rId38"/>
    <p:sldId id="527" r:id="rId39"/>
    <p:sldId id="528" r:id="rId40"/>
    <p:sldId id="529" r:id="rId41"/>
    <p:sldId id="530" r:id="rId42"/>
    <p:sldId id="531" r:id="rId43"/>
    <p:sldId id="532" r:id="rId44"/>
    <p:sldId id="533" r:id="rId45"/>
    <p:sldId id="534" r:id="rId46"/>
    <p:sldId id="535" r:id="rId47"/>
    <p:sldId id="536" r:id="rId48"/>
    <p:sldId id="537" r:id="rId49"/>
    <p:sldId id="538" r:id="rId50"/>
    <p:sldId id="539" r:id="rId51"/>
    <p:sldId id="540" r:id="rId52"/>
    <p:sldId id="541" r:id="rId53"/>
    <p:sldId id="542" r:id="rId54"/>
    <p:sldId id="543" r:id="rId55"/>
    <p:sldId id="544" r:id="rId56"/>
    <p:sldId id="545" r:id="rId57"/>
    <p:sldId id="546" r:id="rId58"/>
    <p:sldId id="547" r:id="rId59"/>
    <p:sldId id="548" r:id="rId60"/>
    <p:sldId id="549" r:id="rId61"/>
    <p:sldId id="550" r:id="rId62"/>
    <p:sldId id="551" r:id="rId63"/>
    <p:sldId id="552" r:id="rId64"/>
    <p:sldId id="521" r:id="rId65"/>
    <p:sldId id="574" r:id="rId66"/>
    <p:sldId id="575" r:id="rId67"/>
    <p:sldId id="576" r:id="rId68"/>
    <p:sldId id="577" r:id="rId69"/>
    <p:sldId id="578" r:id="rId70"/>
    <p:sldId id="579" r:id="rId71"/>
    <p:sldId id="580" r:id="rId72"/>
    <p:sldId id="581" r:id="rId73"/>
    <p:sldId id="582" r:id="rId74"/>
    <p:sldId id="583" r:id="rId75"/>
    <p:sldId id="584" r:id="rId76"/>
    <p:sldId id="585" r:id="rId77"/>
    <p:sldId id="586" r:id="rId78"/>
    <p:sldId id="487" r:id="rId79"/>
    <p:sldId id="511" r:id="rId80"/>
    <p:sldId id="505" r:id="rId81"/>
    <p:sldId id="506" r:id="rId82"/>
    <p:sldId id="493" r:id="rId83"/>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87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904"/>
    <a:srgbClr val="660066"/>
    <a:srgbClr val="921689"/>
    <a:srgbClr val="B51BAA"/>
    <a:srgbClr val="AB25B9"/>
    <a:srgbClr val="63DB39"/>
    <a:srgbClr val="0000CC"/>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67" autoAdjust="0"/>
    <p:restoredTop sz="78109" autoAdjust="0"/>
  </p:normalViewPr>
  <p:slideViewPr>
    <p:cSldViewPr>
      <p:cViewPr varScale="1">
        <p:scale>
          <a:sx n="56" d="100"/>
          <a:sy n="56" d="100"/>
        </p:scale>
        <p:origin x="1914" y="78"/>
      </p:cViewPr>
      <p:guideLst>
        <p:guide orient="horz" pos="187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Total Foreign Reports</a:t>
            </a:r>
          </a:p>
        </c:rich>
      </c:tx>
      <c:overlay val="0"/>
    </c:title>
    <c:autoTitleDeleted val="0"/>
    <c:plotArea>
      <c:layout/>
      <c:lineChart>
        <c:grouping val="standard"/>
        <c:varyColors val="0"/>
        <c:ser>
          <c:idx val="0"/>
          <c:order val="0"/>
          <c:tx>
            <c:strRef>
              <c:f>Sheet1!$B$1</c:f>
              <c:strCache>
                <c:ptCount val="1"/>
                <c:pt idx="0">
                  <c:v>Foreign Reports</c:v>
                </c:pt>
              </c:strCache>
            </c:strRef>
          </c:tx>
          <c:cat>
            <c:strRef>
              <c:f>Sheet1!$A$2:$A$6</c:f>
              <c:strCache>
                <c:ptCount val="5"/>
                <c:pt idx="0">
                  <c:v>FY2011</c:v>
                </c:pt>
                <c:pt idx="1">
                  <c:v>FY2012</c:v>
                </c:pt>
                <c:pt idx="2">
                  <c:v>FY2013</c:v>
                </c:pt>
                <c:pt idx="3">
                  <c:v>FY2014</c:v>
                </c:pt>
                <c:pt idx="4">
                  <c:v>FY2015</c:v>
                </c:pt>
              </c:strCache>
            </c:strRef>
          </c:cat>
          <c:val>
            <c:numRef>
              <c:f>Sheet1!$B$2:$B$6</c:f>
              <c:numCache>
                <c:formatCode>General</c:formatCode>
                <c:ptCount val="5"/>
                <c:pt idx="0">
                  <c:v>32</c:v>
                </c:pt>
                <c:pt idx="1">
                  <c:v>324</c:v>
                </c:pt>
                <c:pt idx="2">
                  <c:v>404</c:v>
                </c:pt>
                <c:pt idx="3">
                  <c:v>448</c:v>
                </c:pt>
                <c:pt idx="4">
                  <c:v>421</c:v>
                </c:pt>
              </c:numCache>
            </c:numRef>
          </c:val>
          <c:smooth val="0"/>
          <c:extLst>
            <c:ext xmlns:c16="http://schemas.microsoft.com/office/drawing/2014/chart" uri="{C3380CC4-5D6E-409C-BE32-E72D297353CC}">
              <c16:uniqueId val="{00000000-42B1-453E-AA0D-F7C2467B4296}"/>
            </c:ext>
          </c:extLst>
        </c:ser>
        <c:dLbls>
          <c:showLegendKey val="0"/>
          <c:showVal val="0"/>
          <c:showCatName val="0"/>
          <c:showSerName val="0"/>
          <c:showPercent val="0"/>
          <c:showBubbleSize val="0"/>
        </c:dLbls>
        <c:marker val="1"/>
        <c:smooth val="0"/>
        <c:axId val="69675648"/>
        <c:axId val="47518080"/>
      </c:lineChart>
      <c:catAx>
        <c:axId val="69675648"/>
        <c:scaling>
          <c:orientation val="minMax"/>
        </c:scaling>
        <c:delete val="0"/>
        <c:axPos val="b"/>
        <c:numFmt formatCode="General" sourceLinked="0"/>
        <c:majorTickMark val="out"/>
        <c:minorTickMark val="none"/>
        <c:tickLblPos val="nextTo"/>
        <c:crossAx val="47518080"/>
        <c:crosses val="autoZero"/>
        <c:auto val="1"/>
        <c:lblAlgn val="ctr"/>
        <c:lblOffset val="100"/>
        <c:noMultiLvlLbl val="0"/>
      </c:catAx>
      <c:valAx>
        <c:axId val="47518080"/>
        <c:scaling>
          <c:orientation val="minMax"/>
        </c:scaling>
        <c:delete val="0"/>
        <c:axPos val="l"/>
        <c:majorGridlines/>
        <c:numFmt formatCode="General" sourceLinked="1"/>
        <c:majorTickMark val="out"/>
        <c:minorTickMark val="none"/>
        <c:tickLblPos val="nextTo"/>
        <c:crossAx val="69675648"/>
        <c:crosses val="autoZero"/>
        <c:crossBetween val="between"/>
      </c:valAx>
    </c:plotArea>
    <c:plotVisOnly val="1"/>
    <c:dispBlanksAs val="gap"/>
    <c:showDLblsOverMax val="0"/>
  </c:chart>
  <c:txPr>
    <a:bodyPr/>
    <a:lstStyle/>
    <a:p>
      <a:pPr>
        <a:defRPr sz="1800"/>
      </a:pPr>
      <a:endParaRPr lang="en-US"/>
    </a:p>
  </c:tx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Sheet1!$B$1</c:f>
              <c:strCache>
                <c:ptCount val="1"/>
                <c:pt idx="0">
                  <c:v>UK</c:v>
                </c:pt>
              </c:strCache>
            </c:strRef>
          </c:tx>
          <c:cat>
            <c:strRef>
              <c:f>Sheet1!$A$2:$A$6</c:f>
              <c:strCache>
                <c:ptCount val="5"/>
                <c:pt idx="0">
                  <c:v>FY2011</c:v>
                </c:pt>
                <c:pt idx="1">
                  <c:v>FY2012</c:v>
                </c:pt>
                <c:pt idx="2">
                  <c:v>FY2013</c:v>
                </c:pt>
                <c:pt idx="3">
                  <c:v>FY2014</c:v>
                </c:pt>
                <c:pt idx="4">
                  <c:v>FY2015</c:v>
                </c:pt>
              </c:strCache>
            </c:strRef>
          </c:cat>
          <c:val>
            <c:numRef>
              <c:f>Sheet1!$B$2:$B$6</c:f>
              <c:numCache>
                <c:formatCode>General</c:formatCode>
                <c:ptCount val="5"/>
                <c:pt idx="0">
                  <c:v>9</c:v>
                </c:pt>
                <c:pt idx="1">
                  <c:v>74</c:v>
                </c:pt>
                <c:pt idx="2">
                  <c:v>66</c:v>
                </c:pt>
                <c:pt idx="3">
                  <c:v>70</c:v>
                </c:pt>
                <c:pt idx="4">
                  <c:v>72</c:v>
                </c:pt>
              </c:numCache>
            </c:numRef>
          </c:val>
          <c:smooth val="0"/>
          <c:extLst>
            <c:ext xmlns:c16="http://schemas.microsoft.com/office/drawing/2014/chart" uri="{C3380CC4-5D6E-409C-BE32-E72D297353CC}">
              <c16:uniqueId val="{00000000-FCE3-435A-9DA6-6933FA568170}"/>
            </c:ext>
          </c:extLst>
        </c:ser>
        <c:ser>
          <c:idx val="1"/>
          <c:order val="1"/>
          <c:tx>
            <c:strRef>
              <c:f>Sheet1!$C$1</c:f>
              <c:strCache>
                <c:ptCount val="1"/>
                <c:pt idx="0">
                  <c:v>Canada</c:v>
                </c:pt>
              </c:strCache>
            </c:strRef>
          </c:tx>
          <c:cat>
            <c:strRef>
              <c:f>Sheet1!$A$2:$A$6</c:f>
              <c:strCache>
                <c:ptCount val="5"/>
                <c:pt idx="0">
                  <c:v>FY2011</c:v>
                </c:pt>
                <c:pt idx="1">
                  <c:v>FY2012</c:v>
                </c:pt>
                <c:pt idx="2">
                  <c:v>FY2013</c:v>
                </c:pt>
                <c:pt idx="3">
                  <c:v>FY2014</c:v>
                </c:pt>
                <c:pt idx="4">
                  <c:v>FY2015</c:v>
                </c:pt>
              </c:strCache>
            </c:strRef>
          </c:cat>
          <c:val>
            <c:numRef>
              <c:f>Sheet1!$C$2:$C$6</c:f>
              <c:numCache>
                <c:formatCode>General</c:formatCode>
                <c:ptCount val="5"/>
                <c:pt idx="0">
                  <c:v>1</c:v>
                </c:pt>
                <c:pt idx="1">
                  <c:v>46</c:v>
                </c:pt>
                <c:pt idx="2">
                  <c:v>62</c:v>
                </c:pt>
                <c:pt idx="3">
                  <c:v>58</c:v>
                </c:pt>
                <c:pt idx="4">
                  <c:v>49</c:v>
                </c:pt>
              </c:numCache>
            </c:numRef>
          </c:val>
          <c:smooth val="0"/>
          <c:extLst>
            <c:ext xmlns:c16="http://schemas.microsoft.com/office/drawing/2014/chart" uri="{C3380CC4-5D6E-409C-BE32-E72D297353CC}">
              <c16:uniqueId val="{00000001-FCE3-435A-9DA6-6933FA568170}"/>
            </c:ext>
          </c:extLst>
        </c:ser>
        <c:ser>
          <c:idx val="2"/>
          <c:order val="2"/>
          <c:tx>
            <c:strRef>
              <c:f>Sheet1!$D$1</c:f>
              <c:strCache>
                <c:ptCount val="1"/>
                <c:pt idx="0">
                  <c:v>China</c:v>
                </c:pt>
              </c:strCache>
            </c:strRef>
          </c:tx>
          <c:cat>
            <c:strRef>
              <c:f>Sheet1!$A$2:$A$6</c:f>
              <c:strCache>
                <c:ptCount val="5"/>
                <c:pt idx="0">
                  <c:v>FY2011</c:v>
                </c:pt>
                <c:pt idx="1">
                  <c:v>FY2012</c:v>
                </c:pt>
                <c:pt idx="2">
                  <c:v>FY2013</c:v>
                </c:pt>
                <c:pt idx="3">
                  <c:v>FY2014</c:v>
                </c:pt>
                <c:pt idx="4">
                  <c:v>FY2015</c:v>
                </c:pt>
              </c:strCache>
            </c:strRef>
          </c:cat>
          <c:val>
            <c:numRef>
              <c:f>Sheet1!$D$2:$D$6</c:f>
              <c:numCache>
                <c:formatCode>General</c:formatCode>
                <c:ptCount val="5"/>
                <c:pt idx="0">
                  <c:v>10</c:v>
                </c:pt>
                <c:pt idx="1">
                  <c:v>27</c:v>
                </c:pt>
                <c:pt idx="2">
                  <c:v>52</c:v>
                </c:pt>
                <c:pt idx="3">
                  <c:v>32</c:v>
                </c:pt>
                <c:pt idx="4">
                  <c:v>43</c:v>
                </c:pt>
              </c:numCache>
            </c:numRef>
          </c:val>
          <c:smooth val="0"/>
          <c:extLst>
            <c:ext xmlns:c16="http://schemas.microsoft.com/office/drawing/2014/chart" uri="{C3380CC4-5D6E-409C-BE32-E72D297353CC}">
              <c16:uniqueId val="{00000002-FCE3-435A-9DA6-6933FA568170}"/>
            </c:ext>
          </c:extLst>
        </c:ser>
        <c:ser>
          <c:idx val="3"/>
          <c:order val="3"/>
          <c:tx>
            <c:strRef>
              <c:f>Sheet1!$E$1</c:f>
              <c:strCache>
                <c:ptCount val="1"/>
                <c:pt idx="0">
                  <c:v>India</c:v>
                </c:pt>
              </c:strCache>
            </c:strRef>
          </c:tx>
          <c:cat>
            <c:strRef>
              <c:f>Sheet1!$A$2:$A$6</c:f>
              <c:strCache>
                <c:ptCount val="5"/>
                <c:pt idx="0">
                  <c:v>FY2011</c:v>
                </c:pt>
                <c:pt idx="1">
                  <c:v>FY2012</c:v>
                </c:pt>
                <c:pt idx="2">
                  <c:v>FY2013</c:v>
                </c:pt>
                <c:pt idx="3">
                  <c:v>FY2014</c:v>
                </c:pt>
                <c:pt idx="4">
                  <c:v>FY2015</c:v>
                </c:pt>
              </c:strCache>
            </c:strRef>
          </c:cat>
          <c:val>
            <c:numRef>
              <c:f>Sheet1!$E$2:$E$6</c:f>
              <c:numCache>
                <c:formatCode>General</c:formatCode>
                <c:ptCount val="5"/>
                <c:pt idx="0">
                  <c:v>0</c:v>
                </c:pt>
                <c:pt idx="1">
                  <c:v>33</c:v>
                </c:pt>
                <c:pt idx="2">
                  <c:v>18</c:v>
                </c:pt>
                <c:pt idx="3">
                  <c:v>69</c:v>
                </c:pt>
                <c:pt idx="4">
                  <c:v>33</c:v>
                </c:pt>
              </c:numCache>
            </c:numRef>
          </c:val>
          <c:smooth val="0"/>
          <c:extLst>
            <c:ext xmlns:c16="http://schemas.microsoft.com/office/drawing/2014/chart" uri="{C3380CC4-5D6E-409C-BE32-E72D297353CC}">
              <c16:uniqueId val="{00000003-FCE3-435A-9DA6-6933FA568170}"/>
            </c:ext>
          </c:extLst>
        </c:ser>
        <c:dLbls>
          <c:showLegendKey val="0"/>
          <c:showVal val="0"/>
          <c:showCatName val="0"/>
          <c:showSerName val="0"/>
          <c:showPercent val="0"/>
          <c:showBubbleSize val="0"/>
        </c:dLbls>
        <c:marker val="1"/>
        <c:smooth val="0"/>
        <c:axId val="44615168"/>
        <c:axId val="44616704"/>
      </c:lineChart>
      <c:catAx>
        <c:axId val="44615168"/>
        <c:scaling>
          <c:orientation val="minMax"/>
        </c:scaling>
        <c:delete val="0"/>
        <c:axPos val="b"/>
        <c:numFmt formatCode="General" sourceLinked="0"/>
        <c:majorTickMark val="out"/>
        <c:minorTickMark val="none"/>
        <c:tickLblPos val="nextTo"/>
        <c:crossAx val="44616704"/>
        <c:crosses val="autoZero"/>
        <c:auto val="1"/>
        <c:lblAlgn val="ctr"/>
        <c:lblOffset val="100"/>
        <c:noMultiLvlLbl val="0"/>
      </c:catAx>
      <c:valAx>
        <c:axId val="44616704"/>
        <c:scaling>
          <c:orientation val="minMax"/>
        </c:scaling>
        <c:delete val="0"/>
        <c:axPos val="l"/>
        <c:majorGridlines/>
        <c:numFmt formatCode="General" sourceLinked="1"/>
        <c:majorTickMark val="out"/>
        <c:minorTickMark val="none"/>
        <c:tickLblPos val="nextTo"/>
        <c:crossAx val="44615168"/>
        <c:crosses val="autoZero"/>
        <c:crossBetween val="between"/>
      </c:valAx>
    </c:plotArea>
    <c:legend>
      <c:legendPos val="r"/>
      <c:overlay val="0"/>
    </c:legend>
    <c:plotVisOnly val="1"/>
    <c:dispBlanksAs val="gap"/>
    <c:showDLblsOverMax val="0"/>
  </c:chart>
  <c:txPr>
    <a:bodyPr/>
    <a:lstStyle/>
    <a:p>
      <a:pPr>
        <a:defRPr sz="1800"/>
      </a:pPr>
      <a:endParaRPr lang="en-US"/>
    </a:p>
  </c:txPr>
  <c:userShapes r:id="rId2"/>
</c:chartSpace>
</file>

<file path=ppt/drawings/drawing1.xml><?xml version="1.0" encoding="utf-8"?>
<c:userShapes xmlns:c="http://schemas.openxmlformats.org/drawingml/2006/chart">
  <cdr:relSizeAnchor xmlns:cdr="http://schemas.openxmlformats.org/drawingml/2006/chartDrawing">
    <cdr:from>
      <cdr:x>0.08242</cdr:x>
      <cdr:y>0.05839</cdr:y>
    </cdr:from>
    <cdr:to>
      <cdr:x>0.27002</cdr:x>
      <cdr:y>0.13839</cdr:y>
    </cdr:to>
    <cdr:sp macro="" textlink="">
      <cdr:nvSpPr>
        <cdr:cNvPr id="2" name="TextBox 1"/>
        <cdr:cNvSpPr txBox="1"/>
      </cdr:nvSpPr>
      <cdr:spPr>
        <a:xfrm xmlns:a="http://schemas.openxmlformats.org/drawingml/2006/main">
          <a:off x="571500" y="222469"/>
          <a:ext cx="1300843" cy="304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37840" cy="461804"/>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5" name="Rectangle 3"/>
          <p:cNvSpPr>
            <a:spLocks noGrp="1" noChangeArrowheads="1"/>
          </p:cNvSpPr>
          <p:nvPr>
            <p:ph type="dt" sz="quarter" idx="1"/>
          </p:nvPr>
        </p:nvSpPr>
        <p:spPr bwMode="auto">
          <a:xfrm>
            <a:off x="3970938" y="0"/>
            <a:ext cx="3037840" cy="461804"/>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eaLnBrk="0" hangingPunct="0">
              <a:defRPr sz="1200">
                <a:latin typeface="Arial" charset="0"/>
                <a:cs typeface="Arial" charset="0"/>
              </a:defRPr>
            </a:lvl1pPr>
          </a:lstStyle>
          <a:p>
            <a:pPr>
              <a:defRPr/>
            </a:pPr>
            <a:fld id="{CAE89BF2-C8F1-46AE-A638-43FAFCDB2AF3}" type="datetimeFigureOut">
              <a:rPr lang="en-US"/>
              <a:pPr>
                <a:defRPr/>
              </a:pPr>
              <a:t>7/7/2016</a:t>
            </a:fld>
            <a:endParaRPr lang="en-US"/>
          </a:p>
        </p:txBody>
      </p:sp>
      <p:sp>
        <p:nvSpPr>
          <p:cNvPr id="84996" name="Rectangle 4"/>
          <p:cNvSpPr>
            <a:spLocks noGrp="1" noChangeArrowheads="1"/>
          </p:cNvSpPr>
          <p:nvPr>
            <p:ph type="ftr" sz="quarter" idx="2"/>
          </p:nvPr>
        </p:nvSpPr>
        <p:spPr bwMode="auto">
          <a:xfrm>
            <a:off x="0" y="8772668"/>
            <a:ext cx="3037840" cy="461804"/>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7" name="Rectangle 5"/>
          <p:cNvSpPr>
            <a:spLocks noGrp="1" noChangeArrowheads="1"/>
          </p:cNvSpPr>
          <p:nvPr>
            <p:ph type="sldNum" sz="quarter" idx="3"/>
          </p:nvPr>
        </p:nvSpPr>
        <p:spPr bwMode="auto">
          <a:xfrm>
            <a:off x="3970938" y="8772668"/>
            <a:ext cx="3037840" cy="461804"/>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eaLnBrk="0" hangingPunct="0">
              <a:defRPr sz="1200">
                <a:latin typeface="Arial" charset="0"/>
                <a:cs typeface="Arial" charset="0"/>
              </a:defRPr>
            </a:lvl1pPr>
          </a:lstStyle>
          <a:p>
            <a:pPr>
              <a:defRPr/>
            </a:pPr>
            <a:fld id="{B27DD3B0-0D4D-4D82-BCAE-3AFB85664700}" type="slidenum">
              <a:rPr lang="en-US"/>
              <a:pPr>
                <a:defRPr/>
              </a:pPr>
              <a:t>‹#›</a:t>
            </a:fld>
            <a:endParaRPr lang="en-US"/>
          </a:p>
        </p:txBody>
      </p:sp>
    </p:spTree>
    <p:extLst>
      <p:ext uri="{BB962C8B-B14F-4D97-AF65-F5344CB8AC3E}">
        <p14:creationId xmlns:p14="http://schemas.microsoft.com/office/powerpoint/2010/main" val="976470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eaLnBrk="1" fontAlgn="auto" hangingPunct="1">
              <a:spcBef>
                <a:spcPts val="0"/>
              </a:spcBef>
              <a:spcAft>
                <a:spcPts val="0"/>
              </a:spcAft>
              <a:defRPr sz="1200">
                <a:latin typeface="+mn-lt"/>
                <a:cs typeface="+mn-cs"/>
              </a:defRPr>
            </a:lvl1pPr>
          </a:lstStyle>
          <a:p>
            <a:pPr>
              <a:defRPr/>
            </a:pPr>
            <a:fld id="{73627186-5426-4287-AB83-1A937F3272EC}" type="datetimeFigureOut">
              <a:rPr lang="en-US"/>
              <a:pPr>
                <a:defRPr/>
              </a:pPr>
              <a:t>7/7/2016</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wrap="square" lIns="92830" tIns="46415" rIns="92830" bIns="46415" numCol="1" anchor="b" anchorCtr="0" compatLnSpc="1">
            <a:prstTxWarp prst="textNoShape">
              <a:avLst/>
            </a:prstTxWarp>
          </a:bodyPr>
          <a:lstStyle>
            <a:lvl1pPr algn="r" eaLnBrk="1" hangingPunct="1">
              <a:defRPr sz="1200">
                <a:latin typeface="Calibri" pitchFamily="34" charset="0"/>
                <a:cs typeface="Arial" charset="0"/>
              </a:defRPr>
            </a:lvl1pPr>
          </a:lstStyle>
          <a:p>
            <a:pPr>
              <a:defRPr/>
            </a:pPr>
            <a:fld id="{A07D2BCE-E13B-478A-A7CB-B27279014AD1}" type="slidenum">
              <a:rPr lang="en-US"/>
              <a:pPr>
                <a:defRPr/>
              </a:pPr>
              <a:t>‹#›</a:t>
            </a:fld>
            <a:endParaRPr lang="en-US"/>
          </a:p>
        </p:txBody>
      </p:sp>
    </p:spTree>
    <p:extLst>
      <p:ext uri="{BB962C8B-B14F-4D97-AF65-F5344CB8AC3E}">
        <p14:creationId xmlns:p14="http://schemas.microsoft.com/office/powerpoint/2010/main" val="20086011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1072793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8299" eaLnBrk="1" fontAlgn="auto" hangingPunct="1">
              <a:spcBef>
                <a:spcPts val="0"/>
              </a:spcBef>
              <a:spcAft>
                <a:spcPts val="0"/>
              </a:spcAft>
              <a:defRPr/>
            </a:pPr>
            <a:r>
              <a:rPr lang="en-US" dirty="0"/>
              <a:t>“KBR changed its agreements to make clear that its current and former employees will not have to fear termination or retribution or seek approval from company lawyers before contacting us….Other employers should similarly review and amend existing and historical agreements that in word or effect stop their employees from reporting potential violations to the SEC.”– Sean </a:t>
            </a:r>
            <a:r>
              <a:rPr lang="en-US" dirty="0" err="1"/>
              <a:t>McKessy</a:t>
            </a:r>
            <a:r>
              <a:rPr lang="en-US" dirty="0"/>
              <a:t>, Chief</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33</a:t>
            </a:fld>
            <a:endParaRPr lang="en-US"/>
          </a:p>
        </p:txBody>
      </p:sp>
    </p:spTree>
    <p:extLst>
      <p:ext uri="{BB962C8B-B14F-4D97-AF65-F5344CB8AC3E}">
        <p14:creationId xmlns:p14="http://schemas.microsoft.com/office/powerpoint/2010/main" val="567057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8299" eaLnBrk="1" fontAlgn="auto" hangingPunct="1">
              <a:spcBef>
                <a:spcPts val="0"/>
              </a:spcBef>
              <a:spcAft>
                <a:spcPts val="0"/>
              </a:spcAft>
              <a:defRPr/>
            </a:pPr>
            <a:r>
              <a:rPr lang="en-US" dirty="0"/>
              <a:t>“KBR changed its agreements to make clear that its current and former employees will not have to fear termination or retribution or seek approval from company lawyers before contacting us….Other employers should similarly review and amend existing and historical agreements that in word or effect stop their employees from reporting potential violations to the SEC.”– Sean </a:t>
            </a:r>
            <a:r>
              <a:rPr lang="en-US" dirty="0" err="1"/>
              <a:t>McKessy</a:t>
            </a:r>
            <a:r>
              <a:rPr lang="en-US" dirty="0"/>
              <a:t>, Chief</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34</a:t>
            </a:fld>
            <a:endParaRPr lang="en-US"/>
          </a:p>
        </p:txBody>
      </p:sp>
    </p:spTree>
    <p:extLst>
      <p:ext uri="{BB962C8B-B14F-4D97-AF65-F5344CB8AC3E}">
        <p14:creationId xmlns:p14="http://schemas.microsoft.com/office/powerpoint/2010/main" val="1490246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54243" indent="-290093" eaLnBrk="0" hangingPunct="0">
              <a:defRPr>
                <a:solidFill>
                  <a:schemeClr val="tx1"/>
                </a:solidFill>
                <a:latin typeface="Arial" pitchFamily="34" charset="0"/>
                <a:cs typeface="Arial" pitchFamily="34" charset="0"/>
              </a:defRPr>
            </a:lvl2pPr>
            <a:lvl3pPr marL="1160374" indent="-232075" eaLnBrk="0" hangingPunct="0">
              <a:defRPr>
                <a:solidFill>
                  <a:schemeClr val="tx1"/>
                </a:solidFill>
                <a:latin typeface="Arial" pitchFamily="34" charset="0"/>
                <a:cs typeface="Arial" pitchFamily="34" charset="0"/>
              </a:defRPr>
            </a:lvl3pPr>
            <a:lvl4pPr marL="1624523" indent="-232075" eaLnBrk="0" hangingPunct="0">
              <a:defRPr>
                <a:solidFill>
                  <a:schemeClr val="tx1"/>
                </a:solidFill>
                <a:latin typeface="Arial" pitchFamily="34" charset="0"/>
                <a:cs typeface="Arial" pitchFamily="34" charset="0"/>
              </a:defRPr>
            </a:lvl4pPr>
            <a:lvl5pPr marL="2088672" indent="-232075" eaLnBrk="0" hangingPunct="0">
              <a:defRPr>
                <a:solidFill>
                  <a:schemeClr val="tx1"/>
                </a:solidFill>
                <a:latin typeface="Arial" pitchFamily="34" charset="0"/>
                <a:cs typeface="Arial" pitchFamily="34" charset="0"/>
              </a:defRPr>
            </a:lvl5pPr>
            <a:lvl6pPr marL="2552822" indent="-232075" eaLnBrk="0" fontAlgn="base" hangingPunct="0">
              <a:spcBef>
                <a:spcPct val="0"/>
              </a:spcBef>
              <a:spcAft>
                <a:spcPct val="0"/>
              </a:spcAft>
              <a:defRPr>
                <a:solidFill>
                  <a:schemeClr val="tx1"/>
                </a:solidFill>
                <a:latin typeface="Arial" pitchFamily="34" charset="0"/>
                <a:cs typeface="Arial" pitchFamily="34" charset="0"/>
              </a:defRPr>
            </a:lvl6pPr>
            <a:lvl7pPr marL="3016971" indent="-232075" eaLnBrk="0" fontAlgn="base" hangingPunct="0">
              <a:spcBef>
                <a:spcPct val="0"/>
              </a:spcBef>
              <a:spcAft>
                <a:spcPct val="0"/>
              </a:spcAft>
              <a:defRPr>
                <a:solidFill>
                  <a:schemeClr val="tx1"/>
                </a:solidFill>
                <a:latin typeface="Arial" pitchFamily="34" charset="0"/>
                <a:cs typeface="Arial" pitchFamily="34" charset="0"/>
              </a:defRPr>
            </a:lvl7pPr>
            <a:lvl8pPr marL="3481121" indent="-232075" eaLnBrk="0" fontAlgn="base" hangingPunct="0">
              <a:spcBef>
                <a:spcPct val="0"/>
              </a:spcBef>
              <a:spcAft>
                <a:spcPct val="0"/>
              </a:spcAft>
              <a:defRPr>
                <a:solidFill>
                  <a:schemeClr val="tx1"/>
                </a:solidFill>
                <a:latin typeface="Arial" pitchFamily="34" charset="0"/>
                <a:cs typeface="Arial" pitchFamily="34" charset="0"/>
              </a:defRPr>
            </a:lvl8pPr>
            <a:lvl9pPr marL="3945270" indent="-2320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65C94C5-CFF5-4E59-B2C9-C3F7CBFE69BB}" type="slidenum">
              <a:rPr lang="en-US" smtClean="0">
                <a:latin typeface="Calibri" pitchFamily="34" charset="0"/>
              </a:rPr>
              <a:pPr eaLnBrk="1" hangingPunct="1"/>
              <a:t>81</a:t>
            </a:fld>
            <a:endParaRPr lang="en-US">
              <a:latin typeface="Calibri" pitchFamily="34" charset="0"/>
            </a:endParaRPr>
          </a:p>
        </p:txBody>
      </p:sp>
    </p:spTree>
    <p:extLst>
      <p:ext uri="{BB962C8B-B14F-4D97-AF65-F5344CB8AC3E}">
        <p14:creationId xmlns:p14="http://schemas.microsoft.com/office/powerpoint/2010/main" val="1111805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4140746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2184834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1579736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951525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54243" indent="-290093" eaLnBrk="0" hangingPunct="0">
              <a:defRPr>
                <a:solidFill>
                  <a:schemeClr val="tx1"/>
                </a:solidFill>
                <a:latin typeface="Arial" pitchFamily="34" charset="0"/>
                <a:cs typeface="Arial" pitchFamily="34" charset="0"/>
              </a:defRPr>
            </a:lvl2pPr>
            <a:lvl3pPr marL="1160374" indent="-232075" eaLnBrk="0" hangingPunct="0">
              <a:defRPr>
                <a:solidFill>
                  <a:schemeClr val="tx1"/>
                </a:solidFill>
                <a:latin typeface="Arial" pitchFamily="34" charset="0"/>
                <a:cs typeface="Arial" pitchFamily="34" charset="0"/>
              </a:defRPr>
            </a:lvl3pPr>
            <a:lvl4pPr marL="1624523" indent="-232075" eaLnBrk="0" hangingPunct="0">
              <a:defRPr>
                <a:solidFill>
                  <a:schemeClr val="tx1"/>
                </a:solidFill>
                <a:latin typeface="Arial" pitchFamily="34" charset="0"/>
                <a:cs typeface="Arial" pitchFamily="34" charset="0"/>
              </a:defRPr>
            </a:lvl4pPr>
            <a:lvl5pPr marL="2088672" indent="-232075" eaLnBrk="0" hangingPunct="0">
              <a:defRPr>
                <a:solidFill>
                  <a:schemeClr val="tx1"/>
                </a:solidFill>
                <a:latin typeface="Arial" pitchFamily="34" charset="0"/>
                <a:cs typeface="Arial" pitchFamily="34" charset="0"/>
              </a:defRPr>
            </a:lvl5pPr>
            <a:lvl6pPr marL="2552822" indent="-232075" eaLnBrk="0" fontAlgn="base" hangingPunct="0">
              <a:spcBef>
                <a:spcPct val="0"/>
              </a:spcBef>
              <a:spcAft>
                <a:spcPct val="0"/>
              </a:spcAft>
              <a:defRPr>
                <a:solidFill>
                  <a:schemeClr val="tx1"/>
                </a:solidFill>
                <a:latin typeface="Arial" pitchFamily="34" charset="0"/>
                <a:cs typeface="Arial" pitchFamily="34" charset="0"/>
              </a:defRPr>
            </a:lvl6pPr>
            <a:lvl7pPr marL="3016971" indent="-232075" eaLnBrk="0" fontAlgn="base" hangingPunct="0">
              <a:spcBef>
                <a:spcPct val="0"/>
              </a:spcBef>
              <a:spcAft>
                <a:spcPct val="0"/>
              </a:spcAft>
              <a:defRPr>
                <a:solidFill>
                  <a:schemeClr val="tx1"/>
                </a:solidFill>
                <a:latin typeface="Arial" pitchFamily="34" charset="0"/>
                <a:cs typeface="Arial" pitchFamily="34" charset="0"/>
              </a:defRPr>
            </a:lvl7pPr>
            <a:lvl8pPr marL="3481121" indent="-232075" eaLnBrk="0" fontAlgn="base" hangingPunct="0">
              <a:spcBef>
                <a:spcPct val="0"/>
              </a:spcBef>
              <a:spcAft>
                <a:spcPct val="0"/>
              </a:spcAft>
              <a:defRPr>
                <a:solidFill>
                  <a:schemeClr val="tx1"/>
                </a:solidFill>
                <a:latin typeface="Arial" pitchFamily="34" charset="0"/>
                <a:cs typeface="Arial" pitchFamily="34" charset="0"/>
              </a:defRPr>
            </a:lvl8pPr>
            <a:lvl9pPr marL="3945270" indent="-23207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FF33516-194A-40DB-8FB2-C7D4729140F1}" type="slidenum">
              <a:rPr lang="en-US" smtClean="0">
                <a:latin typeface="Calibri" pitchFamily="34" charset="0"/>
              </a:rPr>
              <a:pPr eaLnBrk="1" hangingPunct="1"/>
              <a:t>9</a:t>
            </a:fld>
            <a:endParaRPr lang="en-US">
              <a:latin typeface="Calibri" pitchFamily="34" charset="0"/>
            </a:endParaRPr>
          </a:p>
        </p:txBody>
      </p:sp>
    </p:spTree>
    <p:extLst>
      <p:ext uri="{BB962C8B-B14F-4D97-AF65-F5344CB8AC3E}">
        <p14:creationId xmlns:p14="http://schemas.microsoft.com/office/powerpoint/2010/main" val="3971007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Due to statutorily mandated confidentiality,</a:t>
            </a:r>
            <a:r>
              <a:rPr lang="en-US" baseline="0" dirty="0"/>
              <a:t> we can not directly or indirectly identify a WB.  However, to provide some transparency, we gave some information, while still  maintaining that confidentiality, about some of the award recipients.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18</a:t>
            </a:fld>
            <a:endParaRPr lang="en-US"/>
          </a:p>
        </p:txBody>
      </p:sp>
    </p:spTree>
    <p:extLst>
      <p:ext uri="{BB962C8B-B14F-4D97-AF65-F5344CB8AC3E}">
        <p14:creationId xmlns:p14="http://schemas.microsoft.com/office/powerpoint/2010/main" val="2811611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r>
              <a:rPr lang="en-US" dirty="0"/>
              <a:t>On to the second </a:t>
            </a:r>
            <a:r>
              <a:rPr lang="en-US" baseline="0" dirty="0"/>
              <a:t>aspect of the program:  Retaliation Protections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25</a:t>
            </a:fld>
            <a:endParaRPr lang="en-US"/>
          </a:p>
        </p:txBody>
      </p:sp>
    </p:spTree>
    <p:extLst>
      <p:ext uri="{BB962C8B-B14F-4D97-AF65-F5344CB8AC3E}">
        <p14:creationId xmlns:p14="http://schemas.microsoft.com/office/powerpoint/2010/main" val="1239055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847">
              <a:defRPr/>
            </a:pPr>
            <a:r>
              <a:rPr lang="en-US" dirty="0">
                <a:solidFill>
                  <a:schemeClr val="tx2"/>
                </a:solidFill>
              </a:rPr>
              <a:t>The Commission's action against Paradigm illustrates that, under Section 21F(h)(1), unlawful retaliation does not require that an employee be terminated. Rather, any retaliatory action, including demoting, suspending, threatening, or harassing an employee for engaging in protected activities, may be actionable.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A07D2BCE-E13B-478A-A7CB-B27279014AD1}" type="slidenum">
              <a:rPr lang="en-US" smtClean="0"/>
              <a:pPr>
                <a:defRPr/>
              </a:pPr>
              <a:t>29</a:t>
            </a:fld>
            <a:endParaRPr lang="en-US"/>
          </a:p>
        </p:txBody>
      </p:sp>
    </p:spTree>
    <p:extLst>
      <p:ext uri="{BB962C8B-B14F-4D97-AF65-F5344CB8AC3E}">
        <p14:creationId xmlns:p14="http://schemas.microsoft.com/office/powerpoint/2010/main" val="313393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EC898E2-3BC2-4577-8E57-D24BAB043BB9}" type="datetime1">
              <a:rPr lang="en-US"/>
              <a:pPr>
                <a:defRPr/>
              </a:pPr>
              <a:t>7/7/2016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0B886C-7604-4E86-94E7-B1F146F16D5C}" type="slidenum">
              <a:rPr lang="en-US"/>
              <a:pPr>
                <a:defRPr/>
              </a:pPr>
              <a:t>‹#›</a:t>
            </a:fld>
            <a:endParaRPr lang="en-US"/>
          </a:p>
        </p:txBody>
      </p:sp>
    </p:spTree>
    <p:extLst>
      <p:ext uri="{BB962C8B-B14F-4D97-AF65-F5344CB8AC3E}">
        <p14:creationId xmlns:p14="http://schemas.microsoft.com/office/powerpoint/2010/main" val="275439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58A3A8-BB2F-4558-AA5A-97F2EEE0742A}" type="datetime1">
              <a:rPr lang="en-US"/>
              <a:pPr>
                <a:defRPr/>
              </a:pPr>
              <a:t>7/7/2016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9CC2E7-A0DD-499B-A9C6-EDD9E1EDA78B}" type="slidenum">
              <a:rPr lang="en-US"/>
              <a:pPr>
                <a:defRPr/>
              </a:pPr>
              <a:t>‹#›</a:t>
            </a:fld>
            <a:endParaRPr lang="en-US"/>
          </a:p>
        </p:txBody>
      </p:sp>
    </p:spTree>
    <p:extLst>
      <p:ext uri="{BB962C8B-B14F-4D97-AF65-F5344CB8AC3E}">
        <p14:creationId xmlns:p14="http://schemas.microsoft.com/office/powerpoint/2010/main" val="3935608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65A4363-081B-4656-B805-12ED8BABCED5}" type="datetime1">
              <a:rPr lang="en-US"/>
              <a:pPr>
                <a:defRPr/>
              </a:pPr>
              <a:t>7/7/2016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B406C9-BAC6-4DCB-AAF1-D5BC5C10D8C0}" type="slidenum">
              <a:rPr lang="en-US"/>
              <a:pPr>
                <a:defRPr/>
              </a:pPr>
              <a:t>‹#›</a:t>
            </a:fld>
            <a:endParaRPr lang="en-US"/>
          </a:p>
        </p:txBody>
      </p:sp>
    </p:spTree>
    <p:extLst>
      <p:ext uri="{BB962C8B-B14F-4D97-AF65-F5344CB8AC3E}">
        <p14:creationId xmlns:p14="http://schemas.microsoft.com/office/powerpoint/2010/main" val="3298352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EC898E2-3BC2-4577-8E57-D24BAB043BB9}"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40B886C-7604-4E86-94E7-B1F146F16D5C}" type="slidenum">
              <a:rPr lang="en-US"/>
              <a:pPr>
                <a:defRPr/>
              </a:pPr>
              <a:t>‹#›</a:t>
            </a:fld>
            <a:endParaRPr lang="en-US" dirty="0"/>
          </a:p>
        </p:txBody>
      </p:sp>
    </p:spTree>
    <p:extLst>
      <p:ext uri="{BB962C8B-B14F-4D97-AF65-F5344CB8AC3E}">
        <p14:creationId xmlns:p14="http://schemas.microsoft.com/office/powerpoint/2010/main" val="1040835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7DB265-688A-4F17-B81E-251571792F56}"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3DD7F29-A8C9-4969-825F-A026E5FFDFD9}" type="slidenum">
              <a:rPr lang="en-US"/>
              <a:pPr>
                <a:defRPr/>
              </a:pPr>
              <a:t>‹#›</a:t>
            </a:fld>
            <a:endParaRPr lang="en-US" dirty="0"/>
          </a:p>
        </p:txBody>
      </p:sp>
    </p:spTree>
    <p:extLst>
      <p:ext uri="{BB962C8B-B14F-4D97-AF65-F5344CB8AC3E}">
        <p14:creationId xmlns:p14="http://schemas.microsoft.com/office/powerpoint/2010/main" val="3420868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EA62D2C-8598-441D-A577-7D0B1F698065}"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CC9C378-3107-445A-AA3A-CB9E2EA4A16E}" type="slidenum">
              <a:rPr lang="en-US"/>
              <a:pPr>
                <a:defRPr/>
              </a:pPr>
              <a:t>‹#›</a:t>
            </a:fld>
            <a:endParaRPr lang="en-US" dirty="0"/>
          </a:p>
        </p:txBody>
      </p:sp>
    </p:spTree>
    <p:extLst>
      <p:ext uri="{BB962C8B-B14F-4D97-AF65-F5344CB8AC3E}">
        <p14:creationId xmlns:p14="http://schemas.microsoft.com/office/powerpoint/2010/main" val="33719808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69A2BEF-0815-4A20-B090-64F646F9CF8D}" type="datetime1">
              <a:rPr lang="en-US">
                <a:solidFill>
                  <a:prstClr val="black">
                    <a:tint val="75000"/>
                  </a:prstClr>
                </a:solidFill>
              </a:rPr>
              <a:pPr>
                <a:defRPr/>
              </a:pPr>
              <a:t>7/7/2016</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EF8926F-175A-4459-AA6D-FF4F108CEFDC}" type="slidenum">
              <a:rPr lang="en-US"/>
              <a:pPr>
                <a:defRPr/>
              </a:pPr>
              <a:t>‹#›</a:t>
            </a:fld>
            <a:endParaRPr lang="en-US" dirty="0"/>
          </a:p>
        </p:txBody>
      </p:sp>
    </p:spTree>
    <p:extLst>
      <p:ext uri="{BB962C8B-B14F-4D97-AF65-F5344CB8AC3E}">
        <p14:creationId xmlns:p14="http://schemas.microsoft.com/office/powerpoint/2010/main" val="3138849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EE2E8F9-F7A0-4522-B6FC-F93A709B6A1C}" type="datetime1">
              <a:rPr lang="en-US">
                <a:solidFill>
                  <a:prstClr val="black">
                    <a:tint val="75000"/>
                  </a:prstClr>
                </a:solidFill>
              </a:rPr>
              <a:pPr>
                <a:defRPr/>
              </a:pPr>
              <a:t>7/7/2016</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60A2494-8FBD-40CD-A162-426C0733F5F1}" type="slidenum">
              <a:rPr lang="en-US"/>
              <a:pPr>
                <a:defRPr/>
              </a:pPr>
              <a:t>‹#›</a:t>
            </a:fld>
            <a:endParaRPr lang="en-US" dirty="0"/>
          </a:p>
        </p:txBody>
      </p:sp>
    </p:spTree>
    <p:extLst>
      <p:ext uri="{BB962C8B-B14F-4D97-AF65-F5344CB8AC3E}">
        <p14:creationId xmlns:p14="http://schemas.microsoft.com/office/powerpoint/2010/main" val="1351148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6A5EC75-C800-4E76-B43B-F7853DF77A5D}" type="datetime1">
              <a:rPr lang="en-US">
                <a:solidFill>
                  <a:prstClr val="black">
                    <a:tint val="75000"/>
                  </a:prstClr>
                </a:solidFill>
              </a:rPr>
              <a:pPr>
                <a:defRPr/>
              </a:pPr>
              <a:t>7/7/2016</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1CA9730-2E0C-493B-952A-5F0CB212E121}" type="slidenum">
              <a:rPr lang="en-US"/>
              <a:pPr>
                <a:defRPr/>
              </a:pPr>
              <a:t>‹#›</a:t>
            </a:fld>
            <a:endParaRPr lang="en-US" dirty="0"/>
          </a:p>
        </p:txBody>
      </p:sp>
    </p:spTree>
    <p:extLst>
      <p:ext uri="{BB962C8B-B14F-4D97-AF65-F5344CB8AC3E}">
        <p14:creationId xmlns:p14="http://schemas.microsoft.com/office/powerpoint/2010/main" val="1673544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6CD1B6-8A6C-428E-A793-E03F2D5A29E1}" type="datetime1">
              <a:rPr lang="en-US">
                <a:solidFill>
                  <a:prstClr val="black">
                    <a:tint val="75000"/>
                  </a:prstClr>
                </a:solidFill>
              </a:rPr>
              <a:pPr>
                <a:defRPr/>
              </a:pPr>
              <a:t>7/7/2016</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BBE122EC-4DFA-4F64-9B1C-B7AE7ED7312A}" type="slidenum">
              <a:rPr lang="en-US"/>
              <a:pPr>
                <a:defRPr/>
              </a:pPr>
              <a:t>‹#›</a:t>
            </a:fld>
            <a:endParaRPr lang="en-US" dirty="0"/>
          </a:p>
        </p:txBody>
      </p:sp>
    </p:spTree>
    <p:extLst>
      <p:ext uri="{BB962C8B-B14F-4D97-AF65-F5344CB8AC3E}">
        <p14:creationId xmlns:p14="http://schemas.microsoft.com/office/powerpoint/2010/main" val="1241937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AFC3712-A7F1-406F-AEBD-749F585F9147}" type="datetime1">
              <a:rPr lang="en-US">
                <a:solidFill>
                  <a:prstClr val="black">
                    <a:tint val="75000"/>
                  </a:prstClr>
                </a:solidFill>
              </a:rPr>
              <a:pPr>
                <a:defRPr/>
              </a:pPr>
              <a:t>7/7/2016</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185BA83-FE04-4AD4-9B40-1EB8B27B15C8}" type="slidenum">
              <a:rPr lang="en-US"/>
              <a:pPr>
                <a:defRPr/>
              </a:pPr>
              <a:t>‹#›</a:t>
            </a:fld>
            <a:endParaRPr lang="en-US" dirty="0"/>
          </a:p>
        </p:txBody>
      </p:sp>
    </p:spTree>
    <p:extLst>
      <p:ext uri="{BB962C8B-B14F-4D97-AF65-F5344CB8AC3E}">
        <p14:creationId xmlns:p14="http://schemas.microsoft.com/office/powerpoint/2010/main" val="1966385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7DB265-688A-4F17-B81E-251571792F56}" type="datetime1">
              <a:rPr lang="en-US"/>
              <a:pPr>
                <a:defRPr/>
              </a:pPr>
              <a:t>7/7/2016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DD7F29-A8C9-4969-825F-A026E5FFDFD9}" type="slidenum">
              <a:rPr lang="en-US"/>
              <a:pPr>
                <a:defRPr/>
              </a:pPr>
              <a:t>‹#›</a:t>
            </a:fld>
            <a:endParaRPr lang="en-US"/>
          </a:p>
        </p:txBody>
      </p:sp>
    </p:spTree>
    <p:extLst>
      <p:ext uri="{BB962C8B-B14F-4D97-AF65-F5344CB8AC3E}">
        <p14:creationId xmlns:p14="http://schemas.microsoft.com/office/powerpoint/2010/main" val="15049395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473545D-190A-4F3E-A0F8-7E5EF1752299}" type="datetime1">
              <a:rPr lang="en-US">
                <a:solidFill>
                  <a:prstClr val="black">
                    <a:tint val="75000"/>
                  </a:prstClr>
                </a:solidFill>
              </a:rPr>
              <a:pPr>
                <a:defRPr/>
              </a:pPr>
              <a:t>7/7/2016</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B74018B-FBB3-4487-8B4A-1432F457C14D}" type="slidenum">
              <a:rPr lang="en-US"/>
              <a:pPr>
                <a:defRPr/>
              </a:pPr>
              <a:t>‹#›</a:t>
            </a:fld>
            <a:endParaRPr lang="en-US" dirty="0"/>
          </a:p>
        </p:txBody>
      </p:sp>
    </p:spTree>
    <p:extLst>
      <p:ext uri="{BB962C8B-B14F-4D97-AF65-F5344CB8AC3E}">
        <p14:creationId xmlns:p14="http://schemas.microsoft.com/office/powerpoint/2010/main" val="2628737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58A3A8-BB2F-4558-AA5A-97F2EEE0742A}"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39CC2E7-A0DD-499B-A9C6-EDD9E1EDA78B}" type="slidenum">
              <a:rPr lang="en-US"/>
              <a:pPr>
                <a:defRPr/>
              </a:pPr>
              <a:t>‹#›</a:t>
            </a:fld>
            <a:endParaRPr lang="en-US" dirty="0"/>
          </a:p>
        </p:txBody>
      </p:sp>
    </p:spTree>
    <p:extLst>
      <p:ext uri="{BB962C8B-B14F-4D97-AF65-F5344CB8AC3E}">
        <p14:creationId xmlns:p14="http://schemas.microsoft.com/office/powerpoint/2010/main" val="916050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65A4363-081B-4656-B805-12ED8BABCED5}"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CB406C9-BAC6-4DCB-AAF1-D5BC5C10D8C0}" type="slidenum">
              <a:rPr lang="en-US"/>
              <a:pPr>
                <a:defRPr/>
              </a:pPr>
              <a:t>‹#›</a:t>
            </a:fld>
            <a:endParaRPr lang="en-US" dirty="0"/>
          </a:p>
        </p:txBody>
      </p:sp>
    </p:spTree>
    <p:extLst>
      <p:ext uri="{BB962C8B-B14F-4D97-AF65-F5344CB8AC3E}">
        <p14:creationId xmlns:p14="http://schemas.microsoft.com/office/powerpoint/2010/main" val="153345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EA62D2C-8598-441D-A577-7D0B1F698065}" type="datetime1">
              <a:rPr lang="en-US"/>
              <a:pPr>
                <a:defRPr/>
              </a:pPr>
              <a:t>7/7/2016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C9C378-3107-445A-AA3A-CB9E2EA4A16E}" type="slidenum">
              <a:rPr lang="en-US"/>
              <a:pPr>
                <a:defRPr/>
              </a:pPr>
              <a:t>‹#›</a:t>
            </a:fld>
            <a:endParaRPr lang="en-US"/>
          </a:p>
        </p:txBody>
      </p:sp>
    </p:spTree>
    <p:extLst>
      <p:ext uri="{BB962C8B-B14F-4D97-AF65-F5344CB8AC3E}">
        <p14:creationId xmlns:p14="http://schemas.microsoft.com/office/powerpoint/2010/main" val="2790906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69A2BEF-0815-4A20-B090-64F646F9CF8D}" type="datetime1">
              <a:rPr lang="en-US"/>
              <a:pPr>
                <a:defRPr/>
              </a:pPr>
              <a:t>7/7/2016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F8926F-175A-4459-AA6D-FF4F108CEFDC}" type="slidenum">
              <a:rPr lang="en-US"/>
              <a:pPr>
                <a:defRPr/>
              </a:pPr>
              <a:t>‹#›</a:t>
            </a:fld>
            <a:endParaRPr lang="en-US"/>
          </a:p>
        </p:txBody>
      </p:sp>
    </p:spTree>
    <p:extLst>
      <p:ext uri="{BB962C8B-B14F-4D97-AF65-F5344CB8AC3E}">
        <p14:creationId xmlns:p14="http://schemas.microsoft.com/office/powerpoint/2010/main" val="2564420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EE2E8F9-F7A0-4522-B6FC-F93A709B6A1C}" type="datetime1">
              <a:rPr lang="en-US"/>
              <a:pPr>
                <a:defRPr/>
              </a:pPr>
              <a:t>7/7/2016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60A2494-8FBD-40CD-A162-426C0733F5F1}" type="slidenum">
              <a:rPr lang="en-US"/>
              <a:pPr>
                <a:defRPr/>
              </a:pPr>
              <a:t>‹#›</a:t>
            </a:fld>
            <a:endParaRPr lang="en-US"/>
          </a:p>
        </p:txBody>
      </p:sp>
    </p:spTree>
    <p:extLst>
      <p:ext uri="{BB962C8B-B14F-4D97-AF65-F5344CB8AC3E}">
        <p14:creationId xmlns:p14="http://schemas.microsoft.com/office/powerpoint/2010/main" val="3260813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6A5EC75-C800-4E76-B43B-F7853DF77A5D}" type="datetime1">
              <a:rPr lang="en-US"/>
              <a:pPr>
                <a:defRPr/>
              </a:pPr>
              <a:t>7/7/2016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1CA9730-2E0C-493B-952A-5F0CB212E121}" type="slidenum">
              <a:rPr lang="en-US"/>
              <a:pPr>
                <a:defRPr/>
              </a:pPr>
              <a:t>‹#›</a:t>
            </a:fld>
            <a:endParaRPr lang="en-US"/>
          </a:p>
        </p:txBody>
      </p:sp>
    </p:spTree>
    <p:extLst>
      <p:ext uri="{BB962C8B-B14F-4D97-AF65-F5344CB8AC3E}">
        <p14:creationId xmlns:p14="http://schemas.microsoft.com/office/powerpoint/2010/main" val="1531132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6CD1B6-8A6C-428E-A793-E03F2D5A29E1}" type="datetime1">
              <a:rPr lang="en-US"/>
              <a:pPr>
                <a:defRPr/>
              </a:pPr>
              <a:t>7/7/2016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E122EC-4DFA-4F64-9B1C-B7AE7ED7312A}" type="slidenum">
              <a:rPr lang="en-US"/>
              <a:pPr>
                <a:defRPr/>
              </a:pPr>
              <a:t>‹#›</a:t>
            </a:fld>
            <a:endParaRPr lang="en-US"/>
          </a:p>
        </p:txBody>
      </p:sp>
    </p:spTree>
    <p:extLst>
      <p:ext uri="{BB962C8B-B14F-4D97-AF65-F5344CB8AC3E}">
        <p14:creationId xmlns:p14="http://schemas.microsoft.com/office/powerpoint/2010/main" val="120497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AFC3712-A7F1-406F-AEBD-749F585F9147}" type="datetime1">
              <a:rPr lang="en-US"/>
              <a:pPr>
                <a:defRPr/>
              </a:pPr>
              <a:t>7/7/2016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5BA83-FE04-4AD4-9B40-1EB8B27B15C8}" type="slidenum">
              <a:rPr lang="en-US"/>
              <a:pPr>
                <a:defRPr/>
              </a:pPr>
              <a:t>‹#›</a:t>
            </a:fld>
            <a:endParaRPr lang="en-US"/>
          </a:p>
        </p:txBody>
      </p:sp>
    </p:spTree>
    <p:extLst>
      <p:ext uri="{BB962C8B-B14F-4D97-AF65-F5344CB8AC3E}">
        <p14:creationId xmlns:p14="http://schemas.microsoft.com/office/powerpoint/2010/main" val="2201688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473545D-190A-4F3E-A0F8-7E5EF1752299}" type="datetime1">
              <a:rPr lang="en-US"/>
              <a:pPr>
                <a:defRPr/>
              </a:pPr>
              <a:t>7/7/2016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74018B-FBB3-4487-8B4A-1432F457C14D}" type="slidenum">
              <a:rPr lang="en-US"/>
              <a:pPr>
                <a:defRPr/>
              </a:pPr>
              <a:t>‹#›</a:t>
            </a:fld>
            <a:endParaRPr lang="en-US"/>
          </a:p>
        </p:txBody>
      </p:sp>
    </p:spTree>
    <p:extLst>
      <p:ext uri="{BB962C8B-B14F-4D97-AF65-F5344CB8AC3E}">
        <p14:creationId xmlns:p14="http://schemas.microsoft.com/office/powerpoint/2010/main" val="3752103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13227604-9F3B-47B2-99BE-CDB70F71D745}" type="datetime1">
              <a:rPr lang="en-US"/>
              <a:pPr>
                <a:defRPr/>
              </a:pPr>
              <a:t>7/7/2016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cs typeface="Arial" charset="0"/>
              </a:defRPr>
            </a:lvl1pPr>
          </a:lstStyle>
          <a:p>
            <a:pPr>
              <a:defRPr/>
            </a:pPr>
            <a:fld id="{AD88E65D-DF01-4A98-ADC1-DAA9E3C3FA6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13227604-9F3B-47B2-99BE-CDB70F71D745}" type="datetime1">
              <a:rPr lang="en-US">
                <a:solidFill>
                  <a:prstClr val="black">
                    <a:tint val="75000"/>
                  </a:prstClr>
                </a:solidFill>
              </a:rPr>
              <a:pPr>
                <a:defRPr/>
              </a:pPr>
              <a:t>7/7/2016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cs typeface="Arial" charset="0"/>
              </a:defRPr>
            </a:lvl1pPr>
          </a:lstStyle>
          <a:p>
            <a:pPr>
              <a:defRPr/>
            </a:pPr>
            <a:fld id="{AD88E65D-DF01-4A98-ADC1-DAA9E3C3FA62}" type="slidenum">
              <a:rPr lang="en-US"/>
              <a:pPr>
                <a:defRPr/>
              </a:pPr>
              <a:t>‹#›</a:t>
            </a:fld>
            <a:endParaRPr lang="en-US" dirty="0"/>
          </a:p>
        </p:txBody>
      </p:sp>
    </p:spTree>
    <p:extLst>
      <p:ext uri="{BB962C8B-B14F-4D97-AF65-F5344CB8AC3E}">
        <p14:creationId xmlns:p14="http://schemas.microsoft.com/office/powerpoint/2010/main" val="1369402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hyperlink" Target="mailto:info@theknowledegroup.org" TargetMode="External"/><Relationship Id="rId7"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hyperlink" Target="mailto:info@theknowledgegroup.or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10.gif"/><Relationship Id="rId7" Type="http://schemas.openxmlformats.org/officeDocument/2006/relationships/image" Target="../media/image12.gif"/><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11.gif"/><Relationship Id="rId4" Type="http://schemas.openxmlformats.org/officeDocument/2006/relationships/image" Target="../media/image4.gif"/></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info@theknowledgegroup.org" TargetMode="External"/><Relationship Id="rId4" Type="http://schemas.openxmlformats.org/officeDocument/2006/relationships/hyperlink" Target="https://twitter.com/know_group"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info@theknowledgegroup.org"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gkc.memberclicks.net/index.php?option=com_mc&amp;view=mc&amp;mcid=form_157964"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chart" Target="../charts/chart1.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5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chart" Target="../charts/chart2.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5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16.gif"/></Relationships>
</file>

<file path=ppt/slides/_rels/slide5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5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5" Type="http://schemas.microsoft.com/office/2007/relationships/hdphoto" Target="../media/hdphoto1.wdp"/><Relationship Id="rId4" Type="http://schemas.openxmlformats.org/officeDocument/2006/relationships/image" Target="../media/image18.png"/></Relationships>
</file>

<file path=ppt/slides/_rels/slide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info@theknowledgegroup.org" TargetMode="External"/><Relationship Id="rId4" Type="http://schemas.openxmlformats.org/officeDocument/2006/relationships/hyperlink" Target="https://gkc.memberclicks.net/index.php?option=com_mc&amp;view=mc&amp;mcid=form_157964"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6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6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6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7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8" Type="http://schemas.openxmlformats.org/officeDocument/2006/relationships/hyperlink" Target="mailto:afrumento@sterntannenbaum.com" TargetMode="External"/><Relationship Id="rId3" Type="http://schemas.openxmlformats.org/officeDocument/2006/relationships/image" Target="../media/image11.gif"/><Relationship Id="rId7" Type="http://schemas.openxmlformats.org/officeDocument/2006/relationships/hyperlink" Target="mailto:arian.june@wilmerhale.com" TargetMode="External"/><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hyperlink" Target="mailto:terence.healy@hugheshubbard.com" TargetMode="External"/><Relationship Id="rId5" Type="http://schemas.openxmlformats.org/officeDocument/2006/relationships/image" Target="../media/image12.gif"/><Relationship Id="rId4" Type="http://schemas.openxmlformats.org/officeDocument/2006/relationships/image" Target="../media/image10.gif"/></Relationships>
</file>

<file path=ppt/slides/_rels/slide78.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10.gif"/><Relationship Id="rId7" Type="http://schemas.openxmlformats.org/officeDocument/2006/relationships/image" Target="../media/image12.gif"/><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11.gif"/><Relationship Id="rId4" Type="http://schemas.openxmlformats.org/officeDocument/2006/relationships/image" Target="../media/image4.gif"/></Relationships>
</file>

<file path=ppt/slides/_rels/slide79.xml.rels><?xml version="1.0" encoding="UTF-8" standalone="yes"?>
<Relationships xmlns="http://schemas.openxmlformats.org/package/2006/relationships"><Relationship Id="rId2" Type="http://schemas.openxmlformats.org/officeDocument/2006/relationships/hyperlink" Target="https://gkc.memberclicks.net/index.php?option=com_mc&amp;view=mc&amp;mcid=form_15796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hyperlink" Target="mailto:info@theknowledgegroup.org" TargetMode="External"/><Relationship Id="rId2" Type="http://schemas.openxmlformats.org/officeDocument/2006/relationships/hyperlink" Target="https://gkc.memberclicks.net/index.php?option=com_mc&amp;view=mc&amp;mcid=form_157964"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theknowledgegroup.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theknowledgegroup.org/all-events-lis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heknowledgegroup.org/event-homepage/?event_id=1624" TargetMode="External"/><Relationship Id="rId7"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3" name="TextBox 3"/>
          <p:cNvSpPr txBox="1">
            <a:spLocks noChangeArrowheads="1"/>
          </p:cNvSpPr>
          <p:nvPr/>
        </p:nvSpPr>
        <p:spPr bwMode="auto">
          <a:xfrm>
            <a:off x="4114800" y="2909887"/>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dirty="0">
                <a:solidFill>
                  <a:srgbClr val="00B0F0"/>
                </a:solidFill>
              </a:rPr>
              <a:t>           Speaker Firms and Organization:</a:t>
            </a:r>
          </a:p>
        </p:txBody>
      </p:sp>
      <p:sp>
        <p:nvSpPr>
          <p:cNvPr id="15" name="TextBox 12"/>
          <p:cNvSpPr txBox="1">
            <a:spLocks noChangeArrowheads="1"/>
          </p:cNvSpPr>
          <p:nvPr/>
        </p:nvSpPr>
        <p:spPr bwMode="auto">
          <a:xfrm>
            <a:off x="5516104" y="3252281"/>
            <a:ext cx="335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Wilmer Cutler Pickering Hale and Dorr LLP</a:t>
            </a:r>
            <a:br>
              <a:rPr lang="en-US" sz="1100" dirty="0"/>
            </a:br>
            <a:r>
              <a:rPr lang="en-US" sz="1100" dirty="0"/>
              <a:t>Arian M. June</a:t>
            </a:r>
            <a:br>
              <a:rPr lang="en-US" sz="1100" dirty="0"/>
            </a:br>
            <a:r>
              <a:rPr lang="en-US" sz="1100" i="1" dirty="0"/>
              <a:t>Counsel</a:t>
            </a:r>
            <a:endParaRPr lang="en-PH" sz="1100" i="1" dirty="0"/>
          </a:p>
        </p:txBody>
      </p:sp>
      <p:cxnSp>
        <p:nvCxnSpPr>
          <p:cNvPr id="16" name="Straight Connector 15"/>
          <p:cNvCxnSpPr/>
          <p:nvPr/>
        </p:nvCxnSpPr>
        <p:spPr>
          <a:xfrm rot="5400000">
            <a:off x="461168" y="4860131"/>
            <a:ext cx="3505200" cy="1587"/>
          </a:xfrm>
          <a:prstGeom prst="line">
            <a:avLst/>
          </a:prstGeom>
          <a:ln>
            <a:solidFill>
              <a:schemeClr val="tx1"/>
            </a:solidFill>
          </a:ln>
          <a:effectLst>
            <a:outerShdw blurRad="50800" dist="38100" algn="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7" name="TextBox 11"/>
          <p:cNvSpPr txBox="1">
            <a:spLocks noChangeArrowheads="1"/>
          </p:cNvSpPr>
          <p:nvPr/>
        </p:nvSpPr>
        <p:spPr bwMode="auto">
          <a:xfrm>
            <a:off x="2362200" y="5040868"/>
            <a:ext cx="6464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900" i="1" dirty="0"/>
              <a:t>Thank you for logging into today’s event. Please note we are in standby mode. All Microphones will be muted until the event starts. We will be back with speaker instructions @ 11:55am. Any Questions? Please email: </a:t>
            </a:r>
            <a:r>
              <a:rPr lang="en-US" sz="900" i="1" dirty="0">
                <a:hlinkClick r:id="rId3"/>
              </a:rPr>
              <a:t>info@theknowledegroup.org</a:t>
            </a:r>
            <a:r>
              <a:rPr lang="en-US" sz="900" i="1" dirty="0"/>
              <a:t> </a:t>
            </a:r>
            <a:endParaRPr lang="en-US" sz="900" dirty="0"/>
          </a:p>
        </p:txBody>
      </p:sp>
      <p:sp>
        <p:nvSpPr>
          <p:cNvPr id="18" name="TextBox 11"/>
          <p:cNvSpPr txBox="1">
            <a:spLocks noChangeArrowheads="1"/>
          </p:cNvSpPr>
          <p:nvPr/>
        </p:nvSpPr>
        <p:spPr bwMode="auto">
          <a:xfrm>
            <a:off x="2362200" y="5486400"/>
            <a:ext cx="70104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800" b="1" i="1" dirty="0"/>
              <a:t>Group Registration Policy</a:t>
            </a:r>
          </a:p>
          <a:p>
            <a:pPr eaLnBrk="1" hangingPunct="1"/>
            <a:endParaRPr lang="en-PH" sz="800" i="1" dirty="0"/>
          </a:p>
          <a:p>
            <a:pPr eaLnBrk="1" hangingPunct="1"/>
            <a:r>
              <a:rPr lang="en-PH" sz="800" i="1" dirty="0"/>
              <a:t>Please note ALL participants must be registered or they will not be able to access the event. </a:t>
            </a:r>
          </a:p>
          <a:p>
            <a:pPr eaLnBrk="1" hangingPunct="1"/>
            <a:r>
              <a:rPr lang="en-PH" sz="800" i="1" dirty="0"/>
              <a:t>If you have more than one person from your company attending, you must fill out the group registration form.</a:t>
            </a:r>
          </a:p>
          <a:p>
            <a:pPr eaLnBrk="1" hangingPunct="1"/>
            <a:r>
              <a:rPr lang="en-PH" sz="800" i="1" dirty="0"/>
              <a:t> </a:t>
            </a:r>
          </a:p>
          <a:p>
            <a:pPr eaLnBrk="1" hangingPunct="1"/>
            <a:r>
              <a:rPr lang="en-PH" sz="800" i="1" dirty="0"/>
              <a:t>We reserve the right to disconnect any unauthorized users from this event and to deny violators admission to future events.</a:t>
            </a:r>
          </a:p>
          <a:p>
            <a:pPr eaLnBrk="1" hangingPunct="1"/>
            <a:endParaRPr lang="en-PH" sz="800" i="1" dirty="0"/>
          </a:p>
          <a:p>
            <a:pPr eaLnBrk="1" hangingPunct="1"/>
            <a:r>
              <a:rPr lang="en-PH" sz="800" i="1" dirty="0"/>
              <a:t>To obtain a group registration please send a note to </a:t>
            </a:r>
            <a:r>
              <a:rPr lang="en-PH" sz="800" i="1" dirty="0">
                <a:hlinkClick r:id="rId4"/>
              </a:rPr>
              <a:t>info@theknowledgegroup.org</a:t>
            </a:r>
            <a:r>
              <a:rPr lang="en-PH" sz="800" i="1" dirty="0"/>
              <a:t> or call 646.202.9344</a:t>
            </a:r>
            <a:r>
              <a:rPr lang="en-PH" sz="900" i="1" dirty="0"/>
              <a:t>.</a:t>
            </a:r>
          </a:p>
        </p:txBody>
      </p:sp>
      <p:sp>
        <p:nvSpPr>
          <p:cNvPr id="19" name="TextBox 3"/>
          <p:cNvSpPr txBox="1">
            <a:spLocks noChangeArrowheads="1"/>
          </p:cNvSpPr>
          <p:nvPr/>
        </p:nvSpPr>
        <p:spPr bwMode="auto">
          <a:xfrm>
            <a:off x="126762" y="3048000"/>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a:solidFill>
                  <a:srgbClr val="00B0F0"/>
                </a:solidFill>
              </a:rPr>
              <a:t>Presented By:</a:t>
            </a:r>
          </a:p>
        </p:txBody>
      </p:sp>
      <p:sp>
        <p:nvSpPr>
          <p:cNvPr id="20" name="TextBox 1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21" name="Slide Number Placeholder 9"/>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A77812A-DAA7-419D-B0D1-32D94D711900}" type="slidenum">
              <a:rPr lang="en-US" smtClean="0">
                <a:latin typeface="Calibri" pitchFamily="34" charset="0"/>
              </a:rPr>
              <a:pPr eaLnBrk="1" hangingPunct="1"/>
              <a:t>1</a:t>
            </a:fld>
            <a:endParaRPr lang="en-US">
              <a:latin typeface="Calibri" pitchFamily="34" charset="0"/>
            </a:endParaRPr>
          </a:p>
        </p:txBody>
      </p:sp>
      <p:sp>
        <p:nvSpPr>
          <p:cNvPr id="22" name="TextBox 3"/>
          <p:cNvSpPr txBox="1">
            <a:spLocks noChangeArrowheads="1"/>
          </p:cNvSpPr>
          <p:nvPr/>
        </p:nvSpPr>
        <p:spPr bwMode="auto">
          <a:xfrm>
            <a:off x="126762" y="3776886"/>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dirty="0">
                <a:solidFill>
                  <a:srgbClr val="00B0F0"/>
                </a:solidFill>
              </a:rPr>
              <a:t>Partner Firms:</a:t>
            </a:r>
          </a:p>
        </p:txBody>
      </p:sp>
      <p:sp>
        <p:nvSpPr>
          <p:cNvPr id="24" name="TextBox 23"/>
          <p:cNvSpPr txBox="1">
            <a:spLocks noChangeArrowheads="1"/>
          </p:cNvSpPr>
          <p:nvPr/>
        </p:nvSpPr>
        <p:spPr bwMode="auto">
          <a:xfrm>
            <a:off x="2710947" y="4298236"/>
            <a:ext cx="28788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Hughes Hubbard &amp; Reed LLP</a:t>
            </a:r>
            <a:br>
              <a:rPr lang="en-US" sz="1100" dirty="0"/>
            </a:br>
            <a:r>
              <a:rPr lang="en-US" sz="1100" dirty="0"/>
              <a:t>Terence Healy</a:t>
            </a:r>
            <a:br>
              <a:rPr lang="en-US" sz="1100" dirty="0"/>
            </a:br>
            <a:r>
              <a:rPr lang="en-US" sz="1100" i="1" dirty="0">
                <a:solidFill>
                  <a:prstClr val="black"/>
                </a:solidFill>
              </a:rPr>
              <a:t>Partner  and Vice Chair of the Securities Enforcement Group</a:t>
            </a:r>
            <a:endParaRPr lang="en-PH" sz="1100" i="1" dirty="0"/>
          </a:p>
        </p:txBody>
      </p:sp>
      <p:sp>
        <p:nvSpPr>
          <p:cNvPr id="25" name="TextBox 24"/>
          <p:cNvSpPr txBox="1">
            <a:spLocks noChangeArrowheads="1"/>
          </p:cNvSpPr>
          <p:nvPr/>
        </p:nvSpPr>
        <p:spPr bwMode="auto">
          <a:xfrm>
            <a:off x="2637218" y="3261717"/>
            <a:ext cx="28788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SEC Office of the Whistleblower</a:t>
            </a:r>
            <a:br>
              <a:rPr lang="en-US" sz="1100" dirty="0"/>
            </a:br>
            <a:r>
              <a:rPr lang="en-US" sz="1100" dirty="0"/>
              <a:t>Jane </a:t>
            </a:r>
            <a:r>
              <a:rPr lang="en-US" sz="1100" dirty="0" err="1"/>
              <a:t>Norberg</a:t>
            </a:r>
            <a:br>
              <a:rPr lang="en-US" sz="1100" dirty="0"/>
            </a:br>
            <a:r>
              <a:rPr lang="en-US" sz="1100" i="1" dirty="0"/>
              <a:t>Deputy Chief of the Office of the Whistleblower</a:t>
            </a:r>
            <a:endParaRPr lang="en-PH" sz="1100" i="1" dirty="0"/>
          </a:p>
        </p:txBody>
      </p:sp>
      <p:pic>
        <p:nvPicPr>
          <p:cNvPr id="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53774" y="4209755"/>
            <a:ext cx="1371600" cy="473201"/>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00052" y="4912733"/>
            <a:ext cx="1765284" cy="16770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26" name="Picture 2" descr="The Knowledge Grou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 y="3352100"/>
            <a:ext cx="2065336" cy="424786"/>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a:spLocks noChangeArrowheads="1"/>
          </p:cNvSpPr>
          <p:nvPr/>
        </p:nvSpPr>
        <p:spPr bwMode="auto">
          <a:xfrm>
            <a:off x="5753061" y="4254579"/>
            <a:ext cx="287888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Stern Tannenbaum &amp; Bell LLP</a:t>
            </a:r>
            <a:br>
              <a:rPr lang="en-US" sz="1100" dirty="0"/>
            </a:br>
            <a:r>
              <a:rPr lang="en-US" sz="1100" dirty="0"/>
              <a:t>Aegis J. </a:t>
            </a:r>
            <a:r>
              <a:rPr lang="en-US" sz="1100" dirty="0" err="1"/>
              <a:t>Frumento</a:t>
            </a:r>
            <a:br>
              <a:rPr lang="en-US" sz="1100" dirty="0"/>
            </a:br>
            <a:r>
              <a:rPr lang="en-US" sz="1100" i="1" dirty="0"/>
              <a:t>Partner</a:t>
            </a:r>
            <a:endParaRPr lang="en-PH" sz="1100" i="1" dirty="0"/>
          </a:p>
        </p:txBody>
      </p:sp>
      <p:pic>
        <p:nvPicPr>
          <p:cNvPr id="28"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31405" y="5234691"/>
            <a:ext cx="1458913" cy="663805"/>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04800" y="3048000"/>
            <a:ext cx="8534400"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1400" dirty="0"/>
              <a:t>The addition of Section 21F entitled “Securities Whistleblower Incentives and Protection” came about when the Dodd-Frank Act amended the Securities Exchange Act of 1934. This award program is in line with the Commission’s Whistleblower Rules that aims to identify and terminate fraud at an early stage. Moreover, Section 21F guides the Commission to grant monetary awards for qualified individuals who voluntarily delivered original information that leads to successful enforcement actions ensuing in over $1 million monetary sanctions. Inclusive to this, the whistleblower program was designed to complement existing corporate compliance programs while providing benefits for those with information about unlawful conduct.</a:t>
            </a:r>
          </a:p>
          <a:p>
            <a:pPr algn="just"/>
            <a:endParaRPr lang="en-US" sz="1400" dirty="0"/>
          </a:p>
          <a:p>
            <a:pPr algn="just"/>
            <a:r>
              <a:rPr lang="en-US" sz="1400" dirty="0"/>
              <a:t>On November 16, 2015, the Securities and Exchange Commission’s Office of the Whistleblower (OWB) released its 2015 Annual Report on the Dodd-Frank Whistleblower Program and announced awards granted to whistleblowers of 2015 along with the Office’s priorities for 2016. </a:t>
            </a:r>
          </a:p>
          <a:p>
            <a:pPr algn="just"/>
            <a:endParaRPr lang="en-US" sz="1400" dirty="0"/>
          </a:p>
          <a:p>
            <a:pPr algn="just"/>
            <a:r>
              <a:rPr lang="en-US" sz="1400" dirty="0"/>
              <a:t>In this LIVE Webcast, The Knowledge Group assembled a panel of key thought leaders and professionals to help the audience understand all the important issues with regard to the SEC’s Whistleblower Program. The speakers will also give a comprehensive update on this significant topic.</a:t>
            </a:r>
          </a:p>
          <a:p>
            <a:pPr algn="just"/>
            <a:endParaRPr lang="en-US" sz="1400" dirty="0"/>
          </a:p>
        </p:txBody>
      </p:sp>
      <p:sp>
        <p:nvSpPr>
          <p:cNvPr id="9219"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922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70087D-CB5E-405F-880C-A83004514AB3}" type="slidenum">
              <a:rPr lang="en-US" smtClean="0">
                <a:latin typeface="Calibri" pitchFamily="34" charset="0"/>
              </a:rPr>
              <a:pPr eaLnBrk="1" hangingPunct="1"/>
              <a:t>10</a:t>
            </a:fld>
            <a:endParaRPr lang="en-US">
              <a:latin typeface="Calibri" pitchFamily="34"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04800" y="3048000"/>
            <a:ext cx="8534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dirty="0"/>
              <a:t>Key topics include:</a:t>
            </a:r>
          </a:p>
          <a:p>
            <a:endParaRPr lang="en-US" sz="1400" dirty="0"/>
          </a:p>
          <a:p>
            <a:pPr marL="1028700" lvl="1">
              <a:buFont typeface="Arial" panose="020B0604020202020204" pitchFamily="34" charset="0"/>
              <a:buChar char="•"/>
            </a:pPr>
            <a:r>
              <a:rPr lang="en-US" sz="1400" dirty="0"/>
              <a:t>SEC's Whistleblower Program</a:t>
            </a:r>
          </a:p>
          <a:p>
            <a:pPr marL="1028700" lvl="1">
              <a:buFont typeface="Arial" panose="020B0604020202020204" pitchFamily="34" charset="0"/>
              <a:buChar char="•"/>
            </a:pPr>
            <a:r>
              <a:rPr lang="en-US" sz="1400" dirty="0"/>
              <a:t>Significant Issues and Challenges</a:t>
            </a:r>
          </a:p>
          <a:p>
            <a:pPr marL="1028700" lvl="1">
              <a:buFont typeface="Arial" panose="020B0604020202020204" pitchFamily="34" charset="0"/>
              <a:buChar char="•"/>
            </a:pPr>
            <a:r>
              <a:rPr lang="en-US" sz="1400"/>
              <a:t>Opportunities </a:t>
            </a:r>
            <a:r>
              <a:rPr lang="en-US" sz="1400" dirty="0"/>
              <a:t>for Employers</a:t>
            </a:r>
          </a:p>
          <a:p>
            <a:pPr marL="1028700" lvl="1">
              <a:buFont typeface="Arial" panose="020B0604020202020204" pitchFamily="34" charset="0"/>
              <a:buChar char="•"/>
            </a:pPr>
            <a:r>
              <a:rPr lang="en-US" sz="1400" dirty="0"/>
              <a:t>Lessons from Recent Cases</a:t>
            </a:r>
          </a:p>
          <a:p>
            <a:pPr marL="1028700" lvl="1">
              <a:buFont typeface="Arial" panose="020B0604020202020204" pitchFamily="34" charset="0"/>
              <a:buChar char="•"/>
            </a:pPr>
            <a:r>
              <a:rPr lang="en-US" sz="1400" dirty="0"/>
              <a:t>Whistleblower Tips by Allegation Type and Geographic Location</a:t>
            </a:r>
          </a:p>
          <a:p>
            <a:pPr marL="1028700" lvl="1">
              <a:buFont typeface="Arial" panose="020B0604020202020204" pitchFamily="34" charset="0"/>
              <a:buChar char="•"/>
            </a:pPr>
            <a:r>
              <a:rPr lang="en-US" sz="1400" dirty="0"/>
              <a:t>Up-to-the-minute Developments</a:t>
            </a:r>
            <a:endParaRPr lang="en-PH" sz="1400" dirty="0"/>
          </a:p>
        </p:txBody>
      </p:sp>
      <p:sp>
        <p:nvSpPr>
          <p:cNvPr id="9219"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922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70087D-CB5E-405F-880C-A83004514AB3}" type="slidenum">
              <a:rPr lang="en-US" smtClean="0">
                <a:latin typeface="Calibri" pitchFamily="34" charset="0"/>
              </a:rPr>
              <a:pPr eaLnBrk="1" hangingPunct="1"/>
              <a:t>11</a:t>
            </a:fld>
            <a:endParaRPr lang="en-US">
              <a:latin typeface="Calibri" pitchFamily="34" charset="0"/>
            </a:endParaRPr>
          </a:p>
        </p:txBody>
      </p:sp>
    </p:spTree>
    <p:extLst>
      <p:ext uri="{BB962C8B-B14F-4D97-AF65-F5344CB8AC3E}">
        <p14:creationId xmlns:p14="http://schemas.microsoft.com/office/powerpoint/2010/main" val="579351529"/>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6"/>
          <p:cNvSpPr txBox="1">
            <a:spLocks noChangeArrowheads="1"/>
          </p:cNvSpPr>
          <p:nvPr/>
        </p:nvSpPr>
        <p:spPr bwMode="auto">
          <a:xfrm>
            <a:off x="0" y="13716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Featured Speakers:</a:t>
            </a:r>
            <a:endParaRPr lang="en-US" b="1" u="sng">
              <a:solidFill>
                <a:srgbClr val="00B0F0"/>
              </a:solidFill>
            </a:endParaRPr>
          </a:p>
        </p:txBody>
      </p:sp>
      <p:sp>
        <p:nvSpPr>
          <p:cNvPr id="10243" name="TextBox 39"/>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0244"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E335E71-6E98-478E-9A9B-28798AE7DB79}" type="slidenum">
              <a:rPr lang="en-US" smtClean="0">
                <a:latin typeface="Calibri" pitchFamily="34" charset="0"/>
              </a:rPr>
              <a:pPr eaLnBrk="1" hangingPunct="1"/>
              <a:t>12</a:t>
            </a:fld>
            <a:endParaRPr lang="en-US">
              <a:latin typeface="Calibri" pitchFamily="34" charset="0"/>
            </a:endParaRPr>
          </a:p>
        </p:txBody>
      </p:sp>
      <p:grpSp>
        <p:nvGrpSpPr>
          <p:cNvPr id="10245" name="Group 1"/>
          <p:cNvGrpSpPr>
            <a:grpSpLocks/>
          </p:cNvGrpSpPr>
          <p:nvPr/>
        </p:nvGrpSpPr>
        <p:grpSpPr bwMode="auto">
          <a:xfrm>
            <a:off x="762000" y="2286000"/>
            <a:ext cx="3733800" cy="914400"/>
            <a:chOff x="762000" y="2286000"/>
            <a:chExt cx="3733800" cy="914400"/>
          </a:xfrm>
        </p:grpSpPr>
        <p:grpSp>
          <p:nvGrpSpPr>
            <p:cNvPr id="10252" name="Group 5"/>
            <p:cNvGrpSpPr>
              <a:grpSpLocks/>
            </p:cNvGrpSpPr>
            <p:nvPr/>
          </p:nvGrpSpPr>
          <p:grpSpPr bwMode="auto">
            <a:xfrm>
              <a:off x="762000" y="2286000"/>
              <a:ext cx="3733800" cy="914400"/>
              <a:chOff x="762000" y="2286000"/>
              <a:chExt cx="3733800" cy="914400"/>
            </a:xfrm>
          </p:grpSpPr>
          <p:sp>
            <p:nvSpPr>
              <p:cNvPr id="1025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0253"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4648200" y="2286000"/>
            <a:ext cx="3733800" cy="914400"/>
            <a:chOff x="4648200" y="2286000"/>
            <a:chExt cx="3733800" cy="914400"/>
          </a:xfrm>
        </p:grpSpPr>
        <p:grpSp>
          <p:nvGrpSpPr>
            <p:cNvPr id="10246" name="Group 6"/>
            <p:cNvGrpSpPr>
              <a:grpSpLocks/>
            </p:cNvGrpSpPr>
            <p:nvPr/>
          </p:nvGrpSpPr>
          <p:grpSpPr bwMode="auto">
            <a:xfrm>
              <a:off x="4648200" y="2286000"/>
              <a:ext cx="3733800" cy="914400"/>
              <a:chOff x="4648200" y="2286001"/>
              <a:chExt cx="3733800" cy="914400"/>
            </a:xfrm>
          </p:grpSpPr>
          <p:grpSp>
            <p:nvGrpSpPr>
              <p:cNvPr id="10247" name="Group 34"/>
              <p:cNvGrpSpPr>
                <a:grpSpLocks/>
              </p:cNvGrpSpPr>
              <p:nvPr/>
            </p:nvGrpSpPr>
            <p:grpSpPr bwMode="auto">
              <a:xfrm>
                <a:off x="4648200" y="2286001"/>
                <a:ext cx="3733800" cy="914400"/>
                <a:chOff x="4648200" y="3429000"/>
                <a:chExt cx="3733800" cy="914264"/>
              </a:xfrm>
            </p:grpSpPr>
            <p:sp>
              <p:nvSpPr>
                <p:cNvPr id="10250"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1"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0248"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762000" y="3269456"/>
            <a:ext cx="3733800" cy="951875"/>
            <a:chOff x="762000" y="3269456"/>
            <a:chExt cx="3733800" cy="951875"/>
          </a:xfrm>
        </p:grpSpPr>
        <p:grpSp>
          <p:nvGrpSpPr>
            <p:cNvPr id="17" name="Group 1"/>
            <p:cNvGrpSpPr>
              <a:grpSpLocks/>
            </p:cNvGrpSpPr>
            <p:nvPr/>
          </p:nvGrpSpPr>
          <p:grpSpPr bwMode="auto">
            <a:xfrm>
              <a:off x="762000" y="3269456"/>
              <a:ext cx="3733800" cy="951875"/>
              <a:chOff x="762000" y="2286000"/>
              <a:chExt cx="3733800" cy="951875"/>
            </a:xfrm>
          </p:grpSpPr>
          <p:grpSp>
            <p:nvGrpSpPr>
              <p:cNvPr id="18" name="Group 5"/>
              <p:cNvGrpSpPr>
                <a:grpSpLocks/>
              </p:cNvGrpSpPr>
              <p:nvPr/>
            </p:nvGrpSpPr>
            <p:grpSpPr bwMode="auto">
              <a:xfrm>
                <a:off x="762000" y="2286000"/>
                <a:ext cx="3733800" cy="914400"/>
                <a:chOff x="762000" y="2286000"/>
                <a:chExt cx="3733800" cy="914400"/>
              </a:xfrm>
            </p:grpSpPr>
            <p:sp>
              <p:nvSpPr>
                <p:cNvPr id="2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21" name="Rectangle 2"/>
              <p:cNvSpPr>
                <a:spLocks noChangeArrowheads="1"/>
              </p:cNvSpPr>
              <p:nvPr/>
            </p:nvSpPr>
            <p:spPr bwMode="auto">
              <a:xfrm>
                <a:off x="1524000" y="2514600"/>
                <a:ext cx="2438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50" b="1" dirty="0">
                    <a:solidFill>
                      <a:prstClr val="black"/>
                    </a:solidFill>
                  </a:rPr>
                  <a:t>Terence Healy</a:t>
                </a:r>
                <a:br>
                  <a:rPr lang="en-US" sz="1050" dirty="0">
                    <a:solidFill>
                      <a:prstClr val="black"/>
                    </a:solidFill>
                  </a:rPr>
                </a:br>
                <a:r>
                  <a:rPr lang="en-US" sz="1000" i="1" dirty="0">
                    <a:solidFill>
                      <a:prstClr val="black"/>
                    </a:solidFill>
                  </a:rPr>
                  <a:t>Partner  and Vice Chair of the Securities Enforcement Group </a:t>
                </a:r>
                <a:br>
                  <a:rPr lang="en-US" sz="1050" dirty="0">
                    <a:solidFill>
                      <a:prstClr val="black"/>
                    </a:solidFill>
                  </a:rPr>
                </a:br>
                <a:r>
                  <a:rPr lang="en-US" sz="1050" b="1" dirty="0">
                    <a:solidFill>
                      <a:prstClr val="black"/>
                    </a:solidFill>
                  </a:rPr>
                  <a:t>Hughes Hubbard &amp; Reed LLP</a:t>
                </a:r>
                <a:endParaRPr lang="en-PH" sz="1050" dirty="0">
                  <a:solidFill>
                    <a:prstClr val="black"/>
                  </a:solidFill>
                </a:endParaRPr>
              </a:p>
            </p:txBody>
          </p:sp>
          <p:pic>
            <p:nvPicPr>
              <p:cNvPr id="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2"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681378" y="3347817"/>
              <a:ext cx="1765284" cy="167702"/>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4648200" y="3269456"/>
            <a:ext cx="3733800" cy="914400"/>
            <a:chOff x="4648200" y="3269456"/>
            <a:chExt cx="3733800" cy="914400"/>
          </a:xfrm>
        </p:grpSpPr>
        <p:grpSp>
          <p:nvGrpSpPr>
            <p:cNvPr id="25" name="Group 6"/>
            <p:cNvGrpSpPr>
              <a:grpSpLocks/>
            </p:cNvGrpSpPr>
            <p:nvPr/>
          </p:nvGrpSpPr>
          <p:grpSpPr bwMode="auto">
            <a:xfrm>
              <a:off x="4648200" y="3269456"/>
              <a:ext cx="3733800" cy="914400"/>
              <a:chOff x="4648200" y="2286001"/>
              <a:chExt cx="3733800" cy="914400"/>
            </a:xfrm>
          </p:grpSpPr>
          <p:grpSp>
            <p:nvGrpSpPr>
              <p:cNvPr id="26" name="Group 34"/>
              <p:cNvGrpSpPr>
                <a:grpSpLocks/>
              </p:cNvGrpSpPr>
              <p:nvPr/>
            </p:nvGrpSpPr>
            <p:grpSpPr bwMode="auto">
              <a:xfrm>
                <a:off x="4648200" y="2286001"/>
                <a:ext cx="3733800" cy="914400"/>
                <a:chOff x="4648200" y="3429000"/>
                <a:chExt cx="3733800" cy="914264"/>
              </a:xfrm>
            </p:grpSpPr>
            <p:sp>
              <p:nvSpPr>
                <p:cNvPr id="2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27"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28"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3"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1267" name="Rectangle 15"/>
          <p:cNvSpPr>
            <a:spLocks noChangeArrowheads="1"/>
          </p:cNvSpPr>
          <p:nvPr/>
        </p:nvSpPr>
        <p:spPr bwMode="auto">
          <a:xfrm>
            <a:off x="304800" y="2590800"/>
            <a:ext cx="8534400" cy="19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sz="1200" dirty="0"/>
              <a:t>Jane A. </a:t>
            </a:r>
            <a:r>
              <a:rPr lang="en-US" sz="1200" dirty="0" err="1"/>
              <a:t>Norberg</a:t>
            </a:r>
            <a:r>
              <a:rPr lang="en-US" sz="1200" dirty="0"/>
              <a:t> joined the SEC in January 2012 as Deputy Chief of the Office of the Whistleblower in the Division of Enforcement.  In her capacity as Deputy Chief, Ms. </a:t>
            </a:r>
            <a:r>
              <a:rPr lang="en-US" sz="1200" dirty="0" err="1"/>
              <a:t>Norberg</a:t>
            </a:r>
            <a:r>
              <a:rPr lang="en-US" sz="1200" dirty="0"/>
              <a:t> helps administer the whistleblower program including working with whistleblowers and their counsel, reviewing and analyzing whistleblower applications for awards, and engaging in public outreach to educate potential whistleblowers and other interested parties about the program. </a:t>
            </a:r>
          </a:p>
          <a:p>
            <a:pPr algn="just" eaLnBrk="0" hangingPunct="0">
              <a:lnSpc>
                <a:spcPct val="150000"/>
              </a:lnSpc>
            </a:pPr>
            <a:endParaRPr lang="en-US" sz="1200" dirty="0"/>
          </a:p>
          <a:p>
            <a:pPr algn="just" eaLnBrk="0" hangingPunct="0">
              <a:lnSpc>
                <a:spcPct val="150000"/>
              </a:lnSpc>
            </a:pPr>
            <a:r>
              <a:rPr lang="en-US" sz="1200" dirty="0"/>
              <a:t>Prior to joining the SEC staff, Ms. </a:t>
            </a:r>
            <a:r>
              <a:rPr lang="en-US" sz="1200" dirty="0" err="1"/>
              <a:t>Norberg</a:t>
            </a:r>
            <a:r>
              <a:rPr lang="en-US" sz="1200" dirty="0"/>
              <a:t> was engaged in private law practice for 14 years, including at Shearman &amp; Sterling LLP.</a:t>
            </a:r>
            <a:endParaRPr lang="en-PH" sz="1200" dirty="0"/>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13</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Disclaimer</a:t>
            </a:r>
          </a:p>
        </p:txBody>
      </p:sp>
      <p:sp>
        <p:nvSpPr>
          <p:cNvPr id="11267" name="Rectangle 15"/>
          <p:cNvSpPr>
            <a:spLocks noChangeArrowheads="1"/>
          </p:cNvSpPr>
          <p:nvPr/>
        </p:nvSpPr>
        <p:spPr bwMode="auto">
          <a:xfrm>
            <a:off x="304800" y="2690336"/>
            <a:ext cx="8534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0"/>
              </a:spcAft>
            </a:pPr>
            <a:r>
              <a:rPr lang="en-US" sz="1400" dirty="0">
                <a:solidFill>
                  <a:prstClr val="black"/>
                </a:solidFill>
              </a:rPr>
              <a:t>The Securities and Exchange Commission, as a matter of policy, disclaims responsibility for any private publication or statement by any of its employees.  The views expressed in these slides are those of the author and do not necessarily reflect the views of the Commission or its staff.</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14</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9858035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Overview of the Program</a:t>
            </a:r>
            <a:endParaRPr lang="en-US" b="1" u="sng" dirty="0">
              <a:solidFill>
                <a:srgbClr val="00B0F0"/>
              </a:solidFill>
            </a:endParaRPr>
          </a:p>
        </p:txBody>
      </p:sp>
      <p:sp>
        <p:nvSpPr>
          <p:cNvPr id="11267" name="Rectangle 15"/>
          <p:cNvSpPr>
            <a:spLocks noChangeArrowheads="1"/>
          </p:cNvSpPr>
          <p:nvPr/>
        </p:nvSpPr>
        <p:spPr bwMode="auto">
          <a:xfrm>
            <a:off x="304800" y="2726186"/>
            <a:ext cx="8534400" cy="20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A whistleblower must </a:t>
            </a:r>
            <a:r>
              <a:rPr lang="en-US" sz="1400" u="sng" dirty="0">
                <a:solidFill>
                  <a:prstClr val="black"/>
                </a:solidFill>
              </a:rPr>
              <a:t>voluntarily</a:t>
            </a:r>
            <a:r>
              <a:rPr lang="en-US" sz="1400" dirty="0">
                <a:solidFill>
                  <a:prstClr val="black"/>
                </a:solidFill>
              </a:rPr>
              <a:t> provide the SEC with </a:t>
            </a:r>
            <a:r>
              <a:rPr lang="en-US" sz="1400" u="sng" dirty="0">
                <a:solidFill>
                  <a:prstClr val="black"/>
                </a:solidFill>
              </a:rPr>
              <a:t>original</a:t>
            </a:r>
            <a:r>
              <a:rPr lang="en-US" sz="1400" dirty="0">
                <a:solidFill>
                  <a:prstClr val="black"/>
                </a:solidFill>
              </a:rPr>
              <a:t> information that </a:t>
            </a:r>
            <a:r>
              <a:rPr lang="en-US" sz="1400" u="sng" dirty="0">
                <a:solidFill>
                  <a:prstClr val="black"/>
                </a:solidFill>
              </a:rPr>
              <a:t>leads to a successful enforcement action</a:t>
            </a:r>
            <a:r>
              <a:rPr lang="en-US" sz="1400" dirty="0">
                <a:solidFill>
                  <a:prstClr val="black"/>
                </a:solidFill>
              </a:rPr>
              <a:t> with monetary sanctions of over $1 Million ordered.</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SEC will pay from 10% to 30% of amounts collected, depending on several factors. </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Dodd-Frank Act provided new Commission authority to protect WBs against retaliation.</a:t>
            </a:r>
          </a:p>
          <a:p>
            <a:pPr marL="342900" lvl="0" indent="-342900" fontAlgn="auto">
              <a:spcBef>
                <a:spcPct val="20000"/>
              </a:spcBef>
              <a:spcAft>
                <a:spcPts val="0"/>
              </a:spcAft>
              <a:buFont typeface="Arial" panose="020B0604020202020204" pitchFamily="34" charset="0"/>
              <a:buChar char="•"/>
            </a:pPr>
            <a:endParaRPr lang="en-US" sz="1400" dirty="0">
              <a:solidFill>
                <a:prstClr val="black"/>
              </a:solidFill>
            </a:endParaRPr>
          </a:p>
          <a:p>
            <a:pPr marL="342900" lvl="0" indent="-342900" fontAlgn="auto">
              <a:spcBef>
                <a:spcPct val="20000"/>
              </a:spcBef>
              <a:spcAft>
                <a:spcPts val="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15</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48544990"/>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FY15 Whistleblower Program Highlights</a:t>
            </a:r>
            <a:endParaRPr lang="en-US" b="1" u="sng" dirty="0">
              <a:solidFill>
                <a:srgbClr val="00B0F0"/>
              </a:solidFill>
            </a:endParaRPr>
          </a:p>
        </p:txBody>
      </p:sp>
      <p:sp>
        <p:nvSpPr>
          <p:cNvPr id="11267" name="Rectangle 15"/>
          <p:cNvSpPr>
            <a:spLocks noChangeArrowheads="1"/>
          </p:cNvSpPr>
          <p:nvPr/>
        </p:nvSpPr>
        <p:spPr bwMode="auto">
          <a:xfrm>
            <a:off x="304800" y="2736163"/>
            <a:ext cx="8534400" cy="198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Nearly 4,000 tips, complaints, and referrals were received from WBs in all 50 states, the District of Columbia, and the U.S. territory of Puerto Rico as well as 61 countries outside of the U.S. </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The number of whistleblower (WB) tips increased by 30% since FY2012 (first full year of the program).</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Most common complaints related to Corporate Disclosures and Financials (17.5 %), Offering Fraud (15.6 %), and Manipulation (12.3 %).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16</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80277588"/>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FY15 Whistleblower Program Highlights</a:t>
            </a:r>
            <a:endParaRPr lang="en-US" b="1" u="sng" dirty="0">
              <a:solidFill>
                <a:srgbClr val="00B0F0"/>
              </a:solidFill>
            </a:endParaRPr>
          </a:p>
        </p:txBody>
      </p:sp>
      <p:sp>
        <p:nvSpPr>
          <p:cNvPr id="11267" name="Rectangle 15"/>
          <p:cNvSpPr>
            <a:spLocks noChangeArrowheads="1"/>
          </p:cNvSpPr>
          <p:nvPr/>
        </p:nvSpPr>
        <p:spPr bwMode="auto">
          <a:xfrm>
            <a:off x="304800" y="2713030"/>
            <a:ext cx="8534400" cy="185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Since August 2011, the Commission has paid more than $85 million to 32 WBs. </a:t>
            </a:r>
          </a:p>
          <a:p>
            <a:pPr lvl="0" fontAlgn="auto">
              <a:spcBef>
                <a:spcPct val="20000"/>
              </a:spcBef>
              <a:spcAft>
                <a:spcPts val="0"/>
              </a:spcAft>
            </a:pPr>
            <a:r>
              <a:rPr lang="en-US" sz="1400" dirty="0">
                <a:solidFill>
                  <a:prstClr val="black"/>
                </a:solidFill>
              </a:rPr>
              <a:t> </a:t>
            </a: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Award highlights from FY2015:</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Paid more than $30 million to a WB who lived in a foreign country. </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Awards made to both a company officer and a compliance professional</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Maximum award to WB who suffered retaliation</a:t>
            </a:r>
          </a:p>
          <a:p>
            <a:pPr marL="342900" lvl="0" indent="-342900" fontAlgn="auto">
              <a:spcBef>
                <a:spcPct val="20000"/>
              </a:spcBef>
              <a:spcAft>
                <a:spcPts val="0"/>
              </a:spcAft>
            </a:pPr>
            <a:r>
              <a:rPr lang="en-US" sz="1400" dirty="0">
                <a:solidFill>
                  <a:prstClr val="black"/>
                </a:solidFill>
              </a:rPr>
              <a:t>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17</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78806874"/>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FY15 Whistleblower Program Highlights</a:t>
            </a:r>
            <a:endParaRPr lang="en-US" b="1" u="sng" dirty="0">
              <a:solidFill>
                <a:srgbClr val="00B0F0"/>
              </a:solidFill>
            </a:endParaRPr>
          </a:p>
        </p:txBody>
      </p:sp>
      <p:sp>
        <p:nvSpPr>
          <p:cNvPr id="11267" name="Rectangle 15"/>
          <p:cNvSpPr>
            <a:spLocks noChangeArrowheads="1"/>
          </p:cNvSpPr>
          <p:nvPr/>
        </p:nvSpPr>
        <p:spPr bwMode="auto">
          <a:xfrm>
            <a:off x="304800" y="2759297"/>
            <a:ext cx="8534400" cy="2117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Profiles of award recipients:</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Almost half were current or former employees </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Of that number, approximately 80% reported their concerns internally</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Four matters involved two or more WBs who reported jointly</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20% submitted anonymously through counsel</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Seven WBs received payments based on collections in related actions.</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20% of awards were decreased due to an unreasonable reporting delay. </a:t>
            </a:r>
          </a:p>
          <a:p>
            <a:pPr marL="342900" lvl="0" indent="-342900" fontAlgn="auto">
              <a:spcBef>
                <a:spcPct val="20000"/>
              </a:spcBef>
              <a:spcAft>
                <a:spcPts val="0"/>
              </a:spcAft>
              <a:buFont typeface="Arial" panose="020B0604020202020204" pitchFamily="34" charset="0"/>
              <a:buChar char="•"/>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18</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4980372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FY15 Whistleblower Program Highlights</a:t>
            </a:r>
            <a:endParaRPr lang="en-US" b="1" u="sng" dirty="0">
              <a:solidFill>
                <a:srgbClr val="00B0F0"/>
              </a:solidFill>
            </a:endParaRPr>
          </a:p>
        </p:txBody>
      </p:sp>
      <p:sp>
        <p:nvSpPr>
          <p:cNvPr id="11267" name="Rectangle 15"/>
          <p:cNvSpPr>
            <a:spLocks noChangeArrowheads="1"/>
          </p:cNvSpPr>
          <p:nvPr/>
        </p:nvSpPr>
        <p:spPr bwMode="auto">
          <a:xfrm>
            <a:off x="304800" y="2709410"/>
            <a:ext cx="8534400" cy="2548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OWB tracking more than 700 matters with WB involvement. </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OWB received over 120 whistleblower award claims last year.</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In FY 2015, over 150 WB award claims were addressed by the Commission and Claims Review Staff by Final Orders or Preliminary Determinations. </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Since 2011, Final Orders or Preliminary Determinations have been issued for more than 390 award claims.</a:t>
            </a:r>
          </a:p>
          <a:p>
            <a:pPr marL="342900" lvl="0" indent="-342900" fontAlgn="auto">
              <a:spcBef>
                <a:spcPct val="20000"/>
              </a:spcBef>
              <a:spcAft>
                <a:spcPts val="0"/>
              </a:spcAft>
              <a:buFont typeface="Arial" panose="020B0604020202020204" pitchFamily="34" charset="0"/>
              <a:buChar char="•"/>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19</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94053914"/>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307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0BDA2A-2091-445A-86AC-8ACEC5DBBA32}" type="slidenum">
              <a:rPr lang="en-US" smtClean="0">
                <a:solidFill>
                  <a:prstClr val="black"/>
                </a:solidFill>
                <a:latin typeface="Calibri" pitchFamily="34" charset="0"/>
              </a:rPr>
              <a:pPr eaLnBrk="1" hangingPunct="1"/>
              <a:t>2</a:t>
            </a:fld>
            <a:endParaRPr lang="en-US" dirty="0">
              <a:solidFill>
                <a:prstClr val="black"/>
              </a:solidFill>
              <a:latin typeface="Calibri" pitchFamily="34" charset="0"/>
            </a:endParaRPr>
          </a:p>
        </p:txBody>
      </p:sp>
      <p:sp>
        <p:nvSpPr>
          <p:cNvPr id="3076" name="TextBox 3"/>
          <p:cNvSpPr txBox="1">
            <a:spLocks noChangeArrowheads="1"/>
          </p:cNvSpPr>
          <p:nvPr/>
        </p:nvSpPr>
        <p:spPr bwMode="auto">
          <a:xfrm>
            <a:off x="304800" y="2658558"/>
            <a:ext cx="8534400"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Please note the FAQ.HELP TAB located to the right of the main presentation. On this page you will find answers to the top questions asked by attendees during webcast such as how to fix audio issues, where to download the slides and what to do if you miss a secret word. To access this tab, click the FAQ.HELP Tab to the right of the main presentation when you’re done click the tab of the main presentation to get back.</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hangingPunct="1">
              <a:lnSpc>
                <a:spcPct val="130000"/>
              </a:lnSpc>
              <a:buFont typeface="Wingdings" panose="05000000000000000000" pitchFamily="2" charset="2"/>
              <a:buChar char="Ø"/>
            </a:pPr>
            <a:r>
              <a:rPr lang="en-US" altLang="en-US" sz="1000" dirty="0">
                <a:solidFill>
                  <a:srgbClr val="000000"/>
                </a:solidFill>
                <a:latin typeface="Arial" charset="0"/>
              </a:rPr>
              <a:t>For those viewing the webcast on a mobile device, please note: </a:t>
            </a:r>
          </a:p>
          <a:p>
            <a:pPr marL="171450" indent="-171450" algn="just" eaLnBrk="1" hangingPunct="1">
              <a:lnSpc>
                <a:spcPct val="130000"/>
              </a:lnSpc>
              <a:buFont typeface="Wingdings" panose="05000000000000000000" pitchFamily="2" charset="2"/>
              <a:buChar char="Ø"/>
            </a:pPr>
            <a:endParaRPr lang="en-US" altLang="en-US" sz="1000" dirty="0">
              <a:solidFill>
                <a:srgbClr val="000000"/>
              </a:solidFill>
              <a:latin typeface="Arial" charset="0"/>
            </a:endParaRPr>
          </a:p>
          <a:p>
            <a:pPr lvl="1">
              <a:buFont typeface="Courier New" panose="02070309020205020404" pitchFamily="49" charset="0"/>
              <a:buChar char="o"/>
            </a:pPr>
            <a:r>
              <a:rPr lang="en-PH" sz="1000" dirty="0"/>
              <a:t>These instructions are for Apple and Android devices only. If you are using a Windows tablet, please follow the instructions for viewing the webcast on a PC. </a:t>
            </a:r>
            <a:endParaRPr lang="en-US" sz="1000" dirty="0"/>
          </a:p>
          <a:p>
            <a:pPr lvl="1">
              <a:buFont typeface="Courier New" panose="02070309020205020404" pitchFamily="49" charset="0"/>
              <a:buChar char="o"/>
            </a:pPr>
            <a:r>
              <a:rPr lang="en-PH" sz="1000" dirty="0"/>
              <a:t>The FAQ.HELP TAB will not be visible on mobile devices.</a:t>
            </a:r>
            <a:endParaRPr lang="en-US" sz="1000" dirty="0"/>
          </a:p>
          <a:p>
            <a:pPr lvl="1">
              <a:buFont typeface="Courier New" panose="02070309020205020404" pitchFamily="49" charset="0"/>
              <a:buChar char="o"/>
            </a:pPr>
            <a:r>
              <a:rPr lang="en-PH" sz="1000" dirty="0"/>
              <a:t>You will receive the frequently asked questions &amp; other pertinent info through the apps chat window function on your device. </a:t>
            </a:r>
            <a:endParaRPr lang="en-US" sz="1000" dirty="0"/>
          </a:p>
          <a:p>
            <a:pPr lvl="1">
              <a:buFont typeface="Courier New" panose="02070309020205020404" pitchFamily="49" charset="0"/>
              <a:buChar char="o"/>
            </a:pPr>
            <a:r>
              <a:rPr lang="en-PH" sz="1000" dirty="0"/>
              <a:t>On Apple devices you must tap the screen anywhere to see the task bar which will show up as a blue bar across the top of the screen. Click the chat icon then click the chat with all to access the FAQ’s.</a:t>
            </a:r>
            <a:endParaRPr lang="en-US" sz="1000" dirty="0"/>
          </a:p>
          <a:p>
            <a:pPr lvl="1">
              <a:buFont typeface="Courier New" panose="02070309020205020404" pitchFamily="49" charset="0"/>
              <a:buChar char="o"/>
            </a:pPr>
            <a:r>
              <a:rPr lang="en-PH" sz="1000" dirty="0"/>
              <a:t>Feel free to submit questions by using the “questions” function built-in to the app on your device.</a:t>
            </a:r>
            <a:endParaRPr lang="en-US" sz="1000" dirty="0"/>
          </a:p>
          <a:p>
            <a:pPr lvl="1">
              <a:buFont typeface="Courier New" panose="02070309020205020404" pitchFamily="49" charset="0"/>
              <a:buChar char="o"/>
            </a:pPr>
            <a:r>
              <a:rPr lang="en-PH" sz="1000" dirty="0"/>
              <a:t>You may use your device’s “pinch to zoom function” to enlarge the slide images on your screen.</a:t>
            </a:r>
            <a:endParaRPr lang="en-US" sz="1000" dirty="0"/>
          </a:p>
          <a:p>
            <a:pPr lvl="1">
              <a:buFont typeface="Courier New" panose="02070309020205020404" pitchFamily="49" charset="0"/>
              <a:buChar char="o"/>
            </a:pPr>
            <a:r>
              <a:rPr lang="en-PH" sz="1000" dirty="0"/>
              <a:t>Headphones are highly recommended. In the event of audio difficulties, a dial-in number is available and will be provided via the app’s chat function on your device.</a:t>
            </a:r>
            <a:endParaRPr lang="en-US" sz="1000" dirty="0"/>
          </a:p>
          <a:p>
            <a:pPr marL="171450" indent="-171450" algn="just" eaLnBrk="1" hangingPunct="1">
              <a:lnSpc>
                <a:spcPct val="130000"/>
              </a:lnSpc>
              <a:buFont typeface="Wingdings" panose="05000000000000000000" pitchFamily="2" charset="2"/>
              <a:buChar char="Ø"/>
            </a:pPr>
            <a:endParaRPr lang="en-US" altLang="en-US" sz="1000" dirty="0">
              <a:solidFill>
                <a:srgbClr val="000000"/>
              </a:solidFill>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endParaRPr>
          </a:p>
          <a:p>
            <a:pPr algn="just" eaLnBrk="1" fontAlgn="base" hangingPunct="1">
              <a:lnSpc>
                <a:spcPct val="130000"/>
              </a:lnSpc>
              <a:spcBef>
                <a:spcPct val="0"/>
              </a:spcBef>
              <a:spcAft>
                <a:spcPct val="0"/>
              </a:spcAft>
            </a:pPr>
            <a:endParaRPr lang="en-PH" altLang="en-US" sz="1000" dirty="0">
              <a:solidFill>
                <a:srgbClr val="000000"/>
              </a:solidFill>
            </a:endParaRPr>
          </a:p>
        </p:txBody>
      </p:sp>
    </p:spTree>
    <p:extLst>
      <p:ext uri="{BB962C8B-B14F-4D97-AF65-F5344CB8AC3E}">
        <p14:creationId xmlns:p14="http://schemas.microsoft.com/office/powerpoint/2010/main" val="2214012776"/>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Information That Leads to </a:t>
            </a:r>
            <a:br>
              <a:rPr lang="en-US" b="1" u="sng" dirty="0">
                <a:solidFill>
                  <a:srgbClr val="00B0F0"/>
                </a:solidFill>
              </a:rPr>
            </a:br>
            <a:r>
              <a:rPr lang="en-US" b="1" u="sng" dirty="0">
                <a:solidFill>
                  <a:srgbClr val="00B0F0"/>
                </a:solidFill>
              </a:rPr>
              <a:t>an SEC Action</a:t>
            </a:r>
          </a:p>
        </p:txBody>
      </p:sp>
      <p:sp>
        <p:nvSpPr>
          <p:cNvPr id="11267" name="Rectangle 15"/>
          <p:cNvSpPr>
            <a:spLocks noChangeArrowheads="1"/>
          </p:cNvSpPr>
          <p:nvPr/>
        </p:nvSpPr>
        <p:spPr bwMode="auto">
          <a:xfrm>
            <a:off x="304800" y="2954786"/>
            <a:ext cx="8534400" cy="20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WB tip has to be sufficiently specific, credible, and timely to cause the staff to:</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Commence an examination,</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Open a new investigation,</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Reopen a closed investigation, or to</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Inquire concerning different conduct as part of a current exam or investigation.</a:t>
            </a:r>
          </a:p>
          <a:p>
            <a:pPr lvl="1" fontAlgn="auto">
              <a:spcBef>
                <a:spcPct val="20000"/>
              </a:spcBef>
              <a:spcAft>
                <a:spcPts val="0"/>
              </a:spcAft>
            </a:pPr>
            <a:r>
              <a:rPr lang="en-US" sz="1400" dirty="0">
                <a:solidFill>
                  <a:prstClr val="black"/>
                </a:solidFill>
              </a:rPr>
              <a:t>	</a:t>
            </a: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SEC’s successful judicial or admin action must have been based in whole or in part on the WB’s original information. </a:t>
            </a:r>
            <a:endParaRPr lang="en-US" sz="1400" u="sng"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20</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30158906"/>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Information that Leads to </a:t>
            </a:r>
            <a:br>
              <a:rPr lang="en-US" b="1" u="sng" dirty="0">
                <a:solidFill>
                  <a:srgbClr val="00B0F0"/>
                </a:solidFill>
              </a:rPr>
            </a:br>
            <a:r>
              <a:rPr lang="en-US" b="1" u="sng" dirty="0">
                <a:solidFill>
                  <a:srgbClr val="00B0F0"/>
                </a:solidFill>
              </a:rPr>
              <a:t>an SEC Action, cont. </a:t>
            </a:r>
          </a:p>
        </p:txBody>
      </p:sp>
      <p:sp>
        <p:nvSpPr>
          <p:cNvPr id="11267" name="Rectangle 15"/>
          <p:cNvSpPr>
            <a:spLocks noChangeArrowheads="1"/>
          </p:cNvSpPr>
          <p:nvPr/>
        </p:nvSpPr>
        <p:spPr bwMode="auto">
          <a:xfrm>
            <a:off x="304800" y="2981980"/>
            <a:ext cx="853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WB provides original information about a matter already under exam or investigation and the WB’s tip </a:t>
            </a:r>
            <a:r>
              <a:rPr lang="en-US" sz="1400" u="sng" dirty="0">
                <a:solidFill>
                  <a:prstClr val="black"/>
                </a:solidFill>
              </a:rPr>
              <a:t>significantly contributes</a:t>
            </a:r>
            <a:r>
              <a:rPr lang="en-US" sz="1400" dirty="0">
                <a:solidFill>
                  <a:prstClr val="black"/>
                </a:solidFill>
              </a:rPr>
              <a:t> to the success of the action.</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21</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25420924"/>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Internal Reporting </a:t>
            </a:r>
            <a:endParaRPr lang="en-US" b="1" u="sng" dirty="0">
              <a:solidFill>
                <a:srgbClr val="00B0F0"/>
              </a:solidFill>
            </a:endParaRPr>
          </a:p>
        </p:txBody>
      </p:sp>
      <p:sp>
        <p:nvSpPr>
          <p:cNvPr id="11267" name="Rectangle 15"/>
          <p:cNvSpPr>
            <a:spLocks noChangeArrowheads="1"/>
          </p:cNvSpPr>
          <p:nvPr/>
        </p:nvSpPr>
        <p:spPr bwMode="auto">
          <a:xfrm>
            <a:off x="304800" y="2706231"/>
            <a:ext cx="85344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0"/>
              </a:spcAft>
            </a:pPr>
            <a:r>
              <a:rPr lang="en-US" sz="1400" dirty="0">
                <a:solidFill>
                  <a:prstClr val="black"/>
                </a:solidFill>
              </a:rPr>
              <a:t>WBs may, but are not required to, report wrongdoing internally to the company. </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To encourage internal reporting, WBs who report internally, and within 120 days report to the SEC, will get credit</a:t>
            </a:r>
          </a:p>
          <a:p>
            <a:pPr marL="1143000" lvl="2" indent="-228600" fontAlgn="auto">
              <a:spcBef>
                <a:spcPct val="20000"/>
              </a:spcBef>
              <a:spcAft>
                <a:spcPts val="0"/>
              </a:spcAft>
              <a:buFont typeface="Wingdings" panose="05000000000000000000" pitchFamily="2" charset="2"/>
              <a:buChar char="Ø"/>
            </a:pPr>
            <a:r>
              <a:rPr lang="en-US" sz="1400" dirty="0">
                <a:solidFill>
                  <a:prstClr val="black"/>
                </a:solidFill>
              </a:rPr>
              <a:t> as coming to the SEC from the original internal reporting date; and</a:t>
            </a:r>
          </a:p>
          <a:p>
            <a:pPr marL="1143000" lvl="2" indent="-228600" fontAlgn="auto">
              <a:spcBef>
                <a:spcPct val="20000"/>
              </a:spcBef>
              <a:spcAft>
                <a:spcPts val="0"/>
              </a:spcAft>
              <a:buFont typeface="Wingdings" panose="05000000000000000000" pitchFamily="2" charset="2"/>
              <a:buChar char="Ø"/>
            </a:pPr>
            <a:r>
              <a:rPr lang="en-US" sz="1400" dirty="0">
                <a:solidFill>
                  <a:prstClr val="black"/>
                </a:solidFill>
              </a:rPr>
              <a:t>for any information that the company uncovers in an internal investigation and reports to the Commission.</a:t>
            </a:r>
          </a:p>
          <a:p>
            <a:pPr lvl="2" fontAlgn="auto">
              <a:spcBef>
                <a:spcPct val="20000"/>
              </a:spcBef>
              <a:spcAft>
                <a:spcPts val="0"/>
              </a:spcAft>
            </a:pPr>
            <a:endParaRPr lang="en-US" sz="1400" dirty="0">
              <a:solidFill>
                <a:prstClr val="black"/>
              </a:solidFill>
            </a:endParaRP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Reporting internally is a positive factor that the SEC can consider in determining the size of the award.</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22</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2012228"/>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Determining the Amount of an Award</a:t>
            </a:r>
          </a:p>
        </p:txBody>
      </p:sp>
      <p:sp>
        <p:nvSpPr>
          <p:cNvPr id="11267" name="Rectangle 15"/>
          <p:cNvSpPr>
            <a:spLocks noChangeArrowheads="1"/>
          </p:cNvSpPr>
          <p:nvPr/>
        </p:nvSpPr>
        <p:spPr bwMode="auto">
          <a:xfrm>
            <a:off x="304800" y="2696694"/>
            <a:ext cx="8534400" cy="134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0"/>
              </a:spcAft>
            </a:pPr>
            <a:r>
              <a:rPr lang="en-US" sz="1400" dirty="0">
                <a:solidFill>
                  <a:prstClr val="black"/>
                </a:solidFill>
              </a:rPr>
              <a:t>Award amounts are discretionary.</a:t>
            </a: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Must be between 10-30% of amount collected.</a:t>
            </a:r>
          </a:p>
          <a:p>
            <a:pPr lvl="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anose="020B0604020202020204" pitchFamily="34" charset="0"/>
              <a:buChar char="•"/>
            </a:pPr>
            <a:r>
              <a:rPr lang="en-US" sz="1400" dirty="0">
                <a:solidFill>
                  <a:prstClr val="black"/>
                </a:solidFill>
              </a:rPr>
              <a:t>Awards may be given to more than one WB in the same or related action.</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Aggregate of all awards will be 10-30% of amount collected.</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23</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777722"/>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Factors in Determining Amount of Award</a:t>
            </a:r>
          </a:p>
        </p:txBody>
      </p:sp>
      <p:sp>
        <p:nvSpPr>
          <p:cNvPr id="11267" name="Rectangle 15"/>
          <p:cNvSpPr>
            <a:spLocks noChangeArrowheads="1"/>
          </p:cNvSpPr>
          <p:nvPr/>
        </p:nvSpPr>
        <p:spPr bwMode="auto">
          <a:xfrm>
            <a:off x="304800" y="2745700"/>
            <a:ext cx="85344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7150" lvl="0" fontAlgn="auto">
              <a:spcBef>
                <a:spcPct val="20000"/>
              </a:spcBef>
              <a:spcAft>
                <a:spcPts val="0"/>
              </a:spcAft>
            </a:pPr>
            <a:r>
              <a:rPr lang="en-US" sz="1400" b="1" dirty="0">
                <a:solidFill>
                  <a:prstClr val="black"/>
                </a:solidFill>
              </a:rPr>
              <a:t>Factors that may increase an award</a:t>
            </a:r>
            <a:r>
              <a:rPr lang="en-US" sz="1400" dirty="0">
                <a:solidFill>
                  <a:prstClr val="black"/>
                </a:solidFill>
              </a:rPr>
              <a:t>:</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Significance of the information provided by the Whistleblower</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Assistance provided by the Whistleblower</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Law enforcement interest in deterring violations</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Participation in internal compliance systems</a:t>
            </a:r>
          </a:p>
          <a:p>
            <a:pPr lvl="1" fontAlgn="auto">
              <a:spcBef>
                <a:spcPct val="20000"/>
              </a:spcBef>
              <a:spcAft>
                <a:spcPts val="0"/>
              </a:spcAft>
            </a:pPr>
            <a:endParaRPr lang="en-US" sz="1400" dirty="0">
              <a:solidFill>
                <a:prstClr val="black"/>
              </a:solidFill>
            </a:endParaRPr>
          </a:p>
          <a:p>
            <a:pPr lvl="0" fontAlgn="auto">
              <a:spcBef>
                <a:spcPct val="20000"/>
              </a:spcBef>
              <a:spcAft>
                <a:spcPts val="0"/>
              </a:spcAft>
            </a:pPr>
            <a:r>
              <a:rPr lang="en-US" sz="1400" b="1" dirty="0">
                <a:solidFill>
                  <a:prstClr val="black"/>
                </a:solidFill>
              </a:rPr>
              <a:t>Factors that may decrease an award</a:t>
            </a:r>
            <a:r>
              <a:rPr lang="en-US" sz="1400" dirty="0">
                <a:solidFill>
                  <a:prstClr val="black"/>
                </a:solidFill>
              </a:rPr>
              <a:t>:</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Culpability</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Unreasonable reporting delay</a:t>
            </a:r>
          </a:p>
          <a:p>
            <a:pPr marL="742950" lvl="1" indent="-285750" fontAlgn="auto">
              <a:spcBef>
                <a:spcPct val="20000"/>
              </a:spcBef>
              <a:spcAft>
                <a:spcPts val="0"/>
              </a:spcAft>
              <a:buFont typeface="Arial" panose="020B0604020202020204" pitchFamily="34" charset="0"/>
              <a:buChar char="–"/>
            </a:pPr>
            <a:r>
              <a:rPr lang="en-US" sz="1400" dirty="0">
                <a:solidFill>
                  <a:prstClr val="black"/>
                </a:solidFill>
              </a:rPr>
              <a:t>Interference with internal compliance and reporting systems</a:t>
            </a:r>
          </a:p>
          <a:p>
            <a:pPr marL="342900" lvl="0" indent="-342900" fontAlgn="auto">
              <a:spcBef>
                <a:spcPct val="20000"/>
              </a:spcBef>
              <a:spcAft>
                <a:spcPts val="0"/>
              </a:spcAft>
              <a:buFont typeface="Arial" panose="020B0604020202020204" pitchFamily="34" charset="0"/>
              <a:buChar char="•"/>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24</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18" name="TextBox 6"/>
          <p:cNvSpPr txBox="1">
            <a:spLocks noChangeArrowheads="1"/>
          </p:cNvSpPr>
          <p:nvPr/>
        </p:nvSpPr>
        <p:spPr bwMode="auto">
          <a:xfrm>
            <a:off x="0" y="2133600"/>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Factors in Determining Amount of Award</a:t>
            </a:r>
          </a:p>
        </p:txBody>
      </p:sp>
    </p:spTree>
    <p:extLst>
      <p:ext uri="{BB962C8B-B14F-4D97-AF65-F5344CB8AC3E}">
        <p14:creationId xmlns:p14="http://schemas.microsoft.com/office/powerpoint/2010/main" val="1741334690"/>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Anti-Retaliation Protection</a:t>
            </a:r>
            <a:endParaRPr lang="en-US" b="1" u="sng" dirty="0">
              <a:solidFill>
                <a:srgbClr val="00B0F0"/>
              </a:solidFill>
            </a:endParaRPr>
          </a:p>
        </p:txBody>
      </p:sp>
      <p:sp>
        <p:nvSpPr>
          <p:cNvPr id="11267" name="Rectangle 15"/>
          <p:cNvSpPr>
            <a:spLocks noChangeArrowheads="1"/>
          </p:cNvSpPr>
          <p:nvPr/>
        </p:nvSpPr>
        <p:spPr bwMode="auto">
          <a:xfrm>
            <a:off x="304800" y="2735925"/>
            <a:ext cx="8534400" cy="35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ct val="20000"/>
              </a:spcBef>
              <a:spcAft>
                <a:spcPts val="600"/>
              </a:spcAft>
            </a:pPr>
            <a:r>
              <a:rPr lang="en-US" sz="1400" b="1" dirty="0">
                <a:solidFill>
                  <a:prstClr val="black"/>
                </a:solidFill>
              </a:rPr>
              <a:t>No employer may discharge, demote, suspend, threaten, harass, directly or indirectly, or in any other manner discriminate against, a whistleblower in the terms and conditions of employment because of any lawful act done by the whistleblower</a:t>
            </a:r>
            <a:r>
              <a:rPr lang="en-US" sz="1400" dirty="0">
                <a:solidFill>
                  <a:prstClr val="black"/>
                </a:solidFill>
              </a:rPr>
              <a:t>—</a:t>
            </a:r>
          </a:p>
          <a:p>
            <a:pPr marL="971550" lvl="1" indent="-571500" fontAlgn="auto">
              <a:spcBef>
                <a:spcPct val="20000"/>
              </a:spcBef>
              <a:spcAft>
                <a:spcPts val="600"/>
              </a:spcAft>
              <a:buFont typeface="Arial" panose="020B0604020202020204" pitchFamily="34" charset="0"/>
              <a:buAutoNum type="romanLcParenBoth"/>
            </a:pPr>
            <a:r>
              <a:rPr lang="en-US" sz="1400" dirty="0">
                <a:solidFill>
                  <a:prstClr val="black"/>
                </a:solidFill>
              </a:rPr>
              <a:t>in providing information to the Commission</a:t>
            </a:r>
          </a:p>
          <a:p>
            <a:pPr marL="971550" lvl="1" indent="-571500" fontAlgn="auto">
              <a:spcBef>
                <a:spcPct val="20000"/>
              </a:spcBef>
              <a:spcAft>
                <a:spcPts val="600"/>
              </a:spcAft>
              <a:buFont typeface="Arial" panose="020B0604020202020204" pitchFamily="34" charset="0"/>
              <a:buAutoNum type="romanLcParenBoth"/>
            </a:pPr>
            <a:r>
              <a:rPr lang="en-US" sz="1400" dirty="0">
                <a:solidFill>
                  <a:prstClr val="black"/>
                </a:solidFill>
              </a:rPr>
              <a:t>in initiating, testifying in, or assisting in any investigation or judicial or administrative action, or </a:t>
            </a:r>
          </a:p>
          <a:p>
            <a:pPr marL="971550" lvl="1" indent="-571500" fontAlgn="auto">
              <a:spcBef>
                <a:spcPct val="20000"/>
              </a:spcBef>
              <a:spcAft>
                <a:spcPts val="600"/>
              </a:spcAft>
              <a:buFont typeface="Arial" panose="020B0604020202020204" pitchFamily="34" charset="0"/>
              <a:buAutoNum type="romanLcParenBoth"/>
            </a:pPr>
            <a:r>
              <a:rPr lang="en-US" sz="1400" dirty="0">
                <a:solidFill>
                  <a:prstClr val="black"/>
                </a:solidFill>
              </a:rPr>
              <a:t>in making disclosures required or protected under Sarbanes-Oxley, the Exchange Act or any other law subject to SEC jurisdiction. </a:t>
            </a:r>
          </a:p>
          <a:p>
            <a:pPr lvl="0" algn="just" fontAlgn="auto">
              <a:spcBef>
                <a:spcPct val="20000"/>
              </a:spcBef>
              <a:spcAft>
                <a:spcPts val="0"/>
              </a:spcAft>
            </a:pPr>
            <a:endParaRPr lang="en-US" sz="1400" dirty="0">
              <a:solidFill>
                <a:prstClr val="black"/>
              </a:solidFill>
            </a:endParaRPr>
          </a:p>
          <a:p>
            <a:pPr lvl="0" algn="just" fontAlgn="auto">
              <a:spcBef>
                <a:spcPct val="20000"/>
              </a:spcBef>
              <a:spcAft>
                <a:spcPts val="0"/>
              </a:spcAft>
            </a:pPr>
            <a:r>
              <a:rPr lang="en-US" sz="1400" dirty="0">
                <a:solidFill>
                  <a:prstClr val="black"/>
                </a:solidFill>
              </a:rPr>
              <a:t>15 U.S.C. 78u-6(h)(1)(A)</a:t>
            </a:r>
          </a:p>
          <a:p>
            <a:pPr lvl="0" fontAlgn="auto">
              <a:spcBef>
                <a:spcPct val="20000"/>
              </a:spcBef>
              <a:spcAft>
                <a:spcPts val="0"/>
              </a:spcAft>
            </a:pPr>
            <a:endParaRPr lang="en-US" sz="1400" dirty="0">
              <a:solidFill>
                <a:prstClr val="black"/>
              </a:solidFill>
            </a:endParaRPr>
          </a:p>
          <a:p>
            <a:pPr lvl="0" fontAlgn="auto">
              <a:spcBef>
                <a:spcPct val="20000"/>
              </a:spcBef>
              <a:spcAft>
                <a:spcPts val="0"/>
              </a:spcAft>
            </a:pPr>
            <a:endParaRPr lang="en-US" sz="1400" dirty="0">
              <a:solidFill>
                <a:prstClr val="black"/>
              </a:solidFill>
            </a:endParaRPr>
          </a:p>
          <a:p>
            <a:pPr lvl="0" fontAlgn="auto">
              <a:spcBef>
                <a:spcPct val="20000"/>
              </a:spcBef>
              <a:spcAft>
                <a:spcPts val="0"/>
              </a:spcAft>
            </a:pPr>
            <a:endParaRPr lang="en-US" sz="1400" dirty="0">
              <a:solidFill>
                <a:prstClr val="black"/>
              </a:solidFill>
            </a:endParaRPr>
          </a:p>
          <a:p>
            <a:pPr lvl="0" algn="ctr" fontAlgn="auto">
              <a:spcBef>
                <a:spcPct val="20000"/>
              </a:spcBef>
              <a:spcAft>
                <a:spcPts val="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25</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52437426"/>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Anti-Retaliation Protection, cont.</a:t>
            </a:r>
            <a:endParaRPr lang="en-US" b="1" u="sng" dirty="0">
              <a:solidFill>
                <a:srgbClr val="00B0F0"/>
              </a:solidFill>
            </a:endParaRPr>
          </a:p>
        </p:txBody>
      </p:sp>
      <p:sp>
        <p:nvSpPr>
          <p:cNvPr id="11267" name="Rectangle 15"/>
          <p:cNvSpPr>
            <a:spLocks noChangeArrowheads="1"/>
          </p:cNvSpPr>
          <p:nvPr/>
        </p:nvSpPr>
        <p:spPr bwMode="auto">
          <a:xfrm>
            <a:off x="304800" y="2590800"/>
            <a:ext cx="8534400" cy="38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A person is a “whistleblower” for purposes of anti-retaliation if he or she </a:t>
            </a:r>
            <a:r>
              <a:rPr lang="en-US" sz="1400" u="sng" dirty="0">
                <a:solidFill>
                  <a:prstClr val="black"/>
                </a:solidFill>
              </a:rPr>
              <a:t>reasonably believes </a:t>
            </a:r>
            <a:r>
              <a:rPr lang="en-US" sz="1400" dirty="0">
                <a:solidFill>
                  <a:prstClr val="black"/>
                </a:solidFill>
              </a:rPr>
              <a:t>that information provided relates to a possible securities law violation and provides the information in accordance with the Exchange Act.</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Only applies in </a:t>
            </a:r>
            <a:r>
              <a:rPr lang="en-US" sz="1400" u="sng" dirty="0">
                <a:solidFill>
                  <a:prstClr val="black"/>
                </a:solidFill>
              </a:rPr>
              <a:t>employer/employee context</a:t>
            </a:r>
            <a:r>
              <a:rPr lang="en-US" sz="1400" dirty="0">
                <a:solidFill>
                  <a:prstClr val="black"/>
                </a:solidFill>
              </a:rPr>
              <a:t>.</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When filing a tip with the Commission, an individual does not need to file a Form TCR to be covered under the anti-retaliation provisions.</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Commission view is an individual who reports possible securities law violation internally is entitled to full anti-retaliation protection</a:t>
            </a:r>
          </a:p>
          <a:p>
            <a:pPr marL="742950" lvl="1" indent="-285750" fontAlgn="auto">
              <a:spcBef>
                <a:spcPct val="20000"/>
              </a:spcBef>
              <a:spcAft>
                <a:spcPts val="600"/>
              </a:spcAft>
              <a:buFont typeface="Arial"/>
              <a:buChar char="–"/>
            </a:pPr>
            <a:r>
              <a:rPr lang="en-US" sz="1400" dirty="0">
                <a:solidFill>
                  <a:prstClr val="black"/>
                </a:solidFill>
              </a:rPr>
              <a:t>Commission has filed numerous </a:t>
            </a:r>
            <a:r>
              <a:rPr lang="en-US" sz="1400" i="1" dirty="0">
                <a:solidFill>
                  <a:prstClr val="black"/>
                </a:solidFill>
              </a:rPr>
              <a:t>amicus</a:t>
            </a:r>
            <a:r>
              <a:rPr lang="en-US" sz="1400" dirty="0">
                <a:solidFill>
                  <a:prstClr val="black"/>
                </a:solidFill>
              </a:rPr>
              <a:t> briefs on this issue</a:t>
            </a:r>
          </a:p>
          <a:p>
            <a:pPr marL="742950" lvl="1" indent="-285750" fontAlgn="auto">
              <a:spcBef>
                <a:spcPct val="20000"/>
              </a:spcBef>
              <a:spcAft>
                <a:spcPts val="600"/>
              </a:spcAft>
              <a:buFont typeface="Arial"/>
              <a:buChar char="–"/>
            </a:pPr>
            <a:r>
              <a:rPr lang="en-US" sz="1400" dirty="0">
                <a:solidFill>
                  <a:prstClr val="black"/>
                </a:solidFill>
              </a:rPr>
              <a:t>On August 4, 2015, Commission issued interpretive guidance to clarify position</a:t>
            </a:r>
          </a:p>
          <a:p>
            <a:pPr marL="742950" lvl="1" indent="-285750" fontAlgn="auto">
              <a:spcBef>
                <a:spcPct val="20000"/>
              </a:spcBef>
              <a:spcAft>
                <a:spcPts val="600"/>
              </a:spcAft>
              <a:buFont typeface="Arial"/>
              <a:buChar char="–"/>
            </a:pPr>
            <a:r>
              <a:rPr lang="en-US" sz="1400" dirty="0">
                <a:solidFill>
                  <a:prstClr val="black"/>
                </a:solidFill>
              </a:rPr>
              <a:t>Court decisions are split</a:t>
            </a:r>
          </a:p>
          <a:p>
            <a:pPr marL="342900" lvl="0" indent="-342900" fontAlgn="auto">
              <a:spcBef>
                <a:spcPct val="20000"/>
              </a:spcBef>
              <a:spcAft>
                <a:spcPts val="0"/>
              </a:spcAft>
              <a:buFont typeface="Arial" panose="020B0604020202020204" pitchFamily="34" charset="0"/>
              <a:buChar char="•"/>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26</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45438739"/>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Anti-Retaliation Protection, cont.</a:t>
            </a:r>
          </a:p>
        </p:txBody>
      </p:sp>
      <p:sp>
        <p:nvSpPr>
          <p:cNvPr id="11267" name="Rectangle 15"/>
          <p:cNvSpPr>
            <a:spLocks noChangeArrowheads="1"/>
          </p:cNvSpPr>
          <p:nvPr/>
        </p:nvSpPr>
        <p:spPr bwMode="auto">
          <a:xfrm>
            <a:off x="304800" y="2767786"/>
            <a:ext cx="85344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ts val="0"/>
              </a:spcBef>
              <a:spcAft>
                <a:spcPts val="600"/>
              </a:spcAft>
              <a:buFont typeface="Arial" panose="020B0604020202020204" pitchFamily="34" charset="0"/>
              <a:buChar char="•"/>
            </a:pPr>
            <a:r>
              <a:rPr lang="en-US" sz="1400" dirty="0">
                <a:solidFill>
                  <a:prstClr val="black"/>
                </a:solidFill>
              </a:rPr>
              <a:t>SEC may enforce the anti-retaliation provisions. </a:t>
            </a:r>
          </a:p>
          <a:p>
            <a:pPr lvl="0" fontAlgn="auto">
              <a:spcBef>
                <a:spcPts val="0"/>
              </a:spcBef>
              <a:spcAft>
                <a:spcPts val="600"/>
              </a:spcAft>
            </a:pPr>
            <a:endParaRPr lang="en-US" sz="1400" dirty="0">
              <a:solidFill>
                <a:prstClr val="black"/>
              </a:solidFill>
            </a:endParaRPr>
          </a:p>
          <a:p>
            <a:pPr marL="285750" lvl="0" indent="-285750" fontAlgn="auto">
              <a:spcBef>
                <a:spcPts val="0"/>
              </a:spcBef>
              <a:spcAft>
                <a:spcPts val="0"/>
              </a:spcAft>
              <a:buFont typeface="Arial" panose="020B0604020202020204" pitchFamily="34" charset="0"/>
              <a:buChar char="•"/>
            </a:pPr>
            <a:r>
              <a:rPr lang="en-US" sz="1400" dirty="0">
                <a:solidFill>
                  <a:prstClr val="black"/>
                </a:solidFill>
              </a:rPr>
              <a:t>Whistleblowers also have a private right of action to enforce anti-retaliation provisions</a:t>
            </a:r>
          </a:p>
          <a:p>
            <a:pPr lvl="0" fontAlgn="auto">
              <a:spcBef>
                <a:spcPts val="0"/>
              </a:spcBef>
              <a:spcAft>
                <a:spcPts val="0"/>
              </a:spcAft>
            </a:pPr>
            <a:endParaRPr lang="en-US" sz="1400" dirty="0">
              <a:solidFill>
                <a:prstClr val="black"/>
              </a:solidFill>
            </a:endParaRPr>
          </a:p>
          <a:p>
            <a:pPr marL="285750" lvl="0" indent="-285750" fontAlgn="auto">
              <a:spcBef>
                <a:spcPts val="0"/>
              </a:spcBef>
              <a:spcAft>
                <a:spcPts val="0"/>
              </a:spcAft>
              <a:buFont typeface="Arial" panose="020B0604020202020204" pitchFamily="34" charset="0"/>
              <a:buChar char="•"/>
            </a:pPr>
            <a:r>
              <a:rPr lang="en-US" sz="1400" dirty="0">
                <a:solidFill>
                  <a:prstClr val="black"/>
                </a:solidFill>
              </a:rPr>
              <a:t>Anti-retaliation protections apply whether or not the requirements and conditions to qualify for an award are satisfied</a:t>
            </a:r>
          </a:p>
          <a:p>
            <a:pPr lvl="0" fontAlgn="auto">
              <a:spcBef>
                <a:spcPts val="0"/>
              </a:spcBef>
              <a:spcAft>
                <a:spcPts val="0"/>
              </a:spcAft>
            </a:pPr>
            <a:endParaRPr lang="en-US" sz="1400" u="sng" dirty="0">
              <a:solidFill>
                <a:prstClr val="black"/>
              </a:solidFill>
            </a:endParaRPr>
          </a:p>
          <a:p>
            <a:pPr lvl="0" fontAlgn="auto">
              <a:spcBef>
                <a:spcPts val="0"/>
              </a:spcBef>
              <a:spcAft>
                <a:spcPts val="0"/>
              </a:spcAft>
            </a:pPr>
            <a:r>
              <a:rPr lang="en-US" sz="1400" u="sng" dirty="0">
                <a:solidFill>
                  <a:prstClr val="black"/>
                </a:solidFill>
              </a:rPr>
              <a:t>See</a:t>
            </a:r>
            <a:r>
              <a:rPr lang="en-US" sz="1400" dirty="0">
                <a:solidFill>
                  <a:prstClr val="black"/>
                </a:solidFill>
              </a:rPr>
              <a:t> § 240.21F-2(b) and § 240.21F-17(a) </a:t>
            </a:r>
          </a:p>
          <a:p>
            <a:pPr lvl="1" fontAlgn="auto">
              <a:spcBef>
                <a:spcPts val="0"/>
              </a:spcBef>
              <a:spcAft>
                <a:spcPts val="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27</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94463234"/>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Enforcement Action - Retaliation</a:t>
            </a:r>
          </a:p>
        </p:txBody>
      </p:sp>
      <p:sp>
        <p:nvSpPr>
          <p:cNvPr id="11267" name="Rectangle 15"/>
          <p:cNvSpPr>
            <a:spLocks noChangeArrowheads="1"/>
          </p:cNvSpPr>
          <p:nvPr/>
        </p:nvSpPr>
        <p:spPr bwMode="auto">
          <a:xfrm>
            <a:off x="304800" y="2752398"/>
            <a:ext cx="8534400" cy="2200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0"/>
              </a:spcBef>
              <a:spcAft>
                <a:spcPts val="600"/>
              </a:spcAft>
            </a:pPr>
            <a:r>
              <a:rPr lang="en-US" sz="1400" b="1" u="sng" dirty="0">
                <a:solidFill>
                  <a:prstClr val="black"/>
                </a:solidFill>
              </a:rPr>
              <a:t>In the Matter of Paradigm Capital Management, Inc.</a:t>
            </a:r>
            <a:r>
              <a:rPr lang="en-US" sz="1400" b="1" dirty="0">
                <a:solidFill>
                  <a:prstClr val="black"/>
                </a:solidFill>
              </a:rPr>
              <a:t> </a:t>
            </a:r>
          </a:p>
          <a:p>
            <a:pPr marL="342900" lvl="0" indent="-342900" fontAlgn="auto">
              <a:spcBef>
                <a:spcPts val="0"/>
              </a:spcBef>
              <a:spcAft>
                <a:spcPts val="600"/>
              </a:spcAft>
              <a:buFont typeface="Arial" panose="020B0604020202020204" pitchFamily="34" charset="0"/>
              <a:buChar char="•"/>
            </a:pPr>
            <a:r>
              <a:rPr lang="en-US" sz="1400" dirty="0">
                <a:solidFill>
                  <a:prstClr val="black"/>
                </a:solidFill>
              </a:rPr>
              <a:t>On June 16, 2014, the SEC exercised its anti-retaliation authority for the first time.</a:t>
            </a:r>
          </a:p>
          <a:p>
            <a:pPr lvl="0" fontAlgn="auto">
              <a:spcBef>
                <a:spcPts val="0"/>
              </a:spcBef>
              <a:spcAft>
                <a:spcPts val="600"/>
              </a:spcAft>
            </a:pPr>
            <a:endParaRPr lang="en-US" sz="1400" dirty="0">
              <a:solidFill>
                <a:prstClr val="black"/>
              </a:solidFill>
            </a:endParaRPr>
          </a:p>
          <a:p>
            <a:pPr marL="342900" lvl="0" indent="-342900" fontAlgn="auto">
              <a:spcBef>
                <a:spcPts val="0"/>
              </a:spcBef>
              <a:spcAft>
                <a:spcPts val="600"/>
              </a:spcAft>
              <a:buFont typeface="Arial" panose="020B0604020202020204" pitchFamily="34" charset="0"/>
              <a:buChar char="•"/>
            </a:pPr>
            <a:r>
              <a:rPr lang="en-US" sz="1400" dirty="0">
                <a:solidFill>
                  <a:prstClr val="black"/>
                </a:solidFill>
              </a:rPr>
              <a:t>Hedge fund advisory firm Paradigm Capital Management, Inc. charged with retaliating against an employee for reporting prohibited principal transactions to the Commission. </a:t>
            </a:r>
          </a:p>
          <a:p>
            <a:pPr lvl="0" fontAlgn="auto">
              <a:spcBef>
                <a:spcPts val="0"/>
              </a:spcBef>
              <a:spcAft>
                <a:spcPts val="600"/>
              </a:spcAft>
            </a:pPr>
            <a:endParaRPr lang="en-US" sz="1400" dirty="0">
              <a:solidFill>
                <a:prstClr val="black"/>
              </a:solidFill>
            </a:endParaRPr>
          </a:p>
          <a:p>
            <a:pPr marL="342900" lvl="0" indent="-342900" fontAlgn="auto">
              <a:spcBef>
                <a:spcPts val="0"/>
              </a:spcBef>
              <a:spcAft>
                <a:spcPts val="600"/>
              </a:spcAft>
              <a:buFont typeface="Arial" panose="020B0604020202020204" pitchFamily="34" charset="0"/>
              <a:buChar char="•"/>
            </a:pPr>
            <a:r>
              <a:rPr lang="en-US" sz="1400" baseline="30000" dirty="0">
                <a:solidFill>
                  <a:prstClr val="black"/>
                </a:solidFill>
              </a:rPr>
              <a:t> </a:t>
            </a:r>
            <a:r>
              <a:rPr lang="en-US" sz="1400" dirty="0">
                <a:solidFill>
                  <a:prstClr val="black"/>
                </a:solidFill>
              </a:rPr>
              <a:t>Paradigm and the firm’s owner agreed to pay $2.2 million to settle the Commission’s charges, including for the firm’s violation of Section 21F(h)(1).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28</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13812695"/>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Enforcement Action - Retaliation</a:t>
            </a:r>
          </a:p>
        </p:txBody>
      </p:sp>
      <p:sp>
        <p:nvSpPr>
          <p:cNvPr id="11267" name="Rectangle 15"/>
          <p:cNvSpPr>
            <a:spLocks noChangeArrowheads="1"/>
          </p:cNvSpPr>
          <p:nvPr/>
        </p:nvSpPr>
        <p:spPr bwMode="auto">
          <a:xfrm>
            <a:off x="304800" y="2590800"/>
            <a:ext cx="8534400"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fontAlgn="auto">
              <a:spcBef>
                <a:spcPts val="0"/>
              </a:spcBef>
              <a:spcAft>
                <a:spcPts val="600"/>
              </a:spcAft>
            </a:pPr>
            <a:r>
              <a:rPr lang="en-US" sz="1300" b="1" dirty="0">
                <a:solidFill>
                  <a:prstClr val="black"/>
                </a:solidFill>
              </a:rPr>
              <a:t>Critical Case Facts in Paradigm </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3/28/12: The WB made a WB submission to the Commission. </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7/16/12- The WB disclosed to Paradigm’s owner and the Chief Operating Officer that WB reported potential securities law violation to the Commission.</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7/17/12-7/20/15 - Paradigm took the following  retaliatory actions:</a:t>
            </a:r>
          </a:p>
          <a:p>
            <a:pPr marL="800100" lvl="1" indent="-342900" fontAlgn="auto">
              <a:spcBef>
                <a:spcPts val="0"/>
              </a:spcBef>
              <a:spcAft>
                <a:spcPts val="600"/>
              </a:spcAft>
              <a:buFont typeface="Arial" panose="020B0604020202020204" pitchFamily="34" charset="0"/>
              <a:buChar char="•"/>
            </a:pPr>
            <a:r>
              <a:rPr lang="en-US" sz="1300" dirty="0">
                <a:solidFill>
                  <a:prstClr val="black"/>
                </a:solidFill>
              </a:rPr>
              <a:t>Removed the WB  from the trading desk</a:t>
            </a:r>
          </a:p>
          <a:p>
            <a:pPr marL="800100" lvl="1" indent="-342900" fontAlgn="auto">
              <a:spcBef>
                <a:spcPts val="0"/>
              </a:spcBef>
              <a:spcAft>
                <a:spcPts val="600"/>
              </a:spcAft>
              <a:buFont typeface="Arial" panose="020B0604020202020204" pitchFamily="34" charset="0"/>
              <a:buChar char="•"/>
            </a:pPr>
            <a:r>
              <a:rPr lang="en-US" sz="1300" dirty="0">
                <a:solidFill>
                  <a:prstClr val="black"/>
                </a:solidFill>
              </a:rPr>
              <a:t>Stripped the WB of supervisory responsibilities</a:t>
            </a:r>
          </a:p>
          <a:p>
            <a:pPr marL="800100" lvl="1" indent="-342900" fontAlgn="auto">
              <a:spcBef>
                <a:spcPts val="0"/>
              </a:spcBef>
              <a:spcAft>
                <a:spcPts val="600"/>
              </a:spcAft>
              <a:buFont typeface="Arial" panose="020B0604020202020204" pitchFamily="34" charset="0"/>
              <a:buChar char="•"/>
            </a:pPr>
            <a:r>
              <a:rPr lang="en-US" sz="1300" dirty="0">
                <a:solidFill>
                  <a:prstClr val="black"/>
                </a:solidFill>
              </a:rPr>
              <a:t>Tasked the WB with investigating the very conduct that had been reported to the SEC while blocking access to any meaningful resources to do so </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7/17/12- 8/8/12- WB worked at home preparing a report detailing the facts supporting the WB’s allegations to the SEC, at Paradigm’s request. During the time the WB remained at home, salary and benefits remained the same.</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8/13/12- WB returned to work, but not as head trader.  WB tasked with manually reviewing 1,900 pages of trading data, consolidating trading procedure manuals into one document and other compliance functions.</a:t>
            </a:r>
          </a:p>
          <a:p>
            <a:pPr marL="342900" lvl="0" indent="-342900" fontAlgn="auto">
              <a:spcBef>
                <a:spcPts val="0"/>
              </a:spcBef>
              <a:spcAft>
                <a:spcPts val="600"/>
              </a:spcAft>
              <a:buFont typeface="Arial" panose="020B0604020202020204" pitchFamily="34" charset="0"/>
              <a:buChar char="•"/>
            </a:pPr>
            <a:r>
              <a:rPr lang="en-US" sz="1300" dirty="0">
                <a:solidFill>
                  <a:prstClr val="black"/>
                </a:solidFill>
              </a:rPr>
              <a:t>8/17/12- WB resigned from Paradigm. </a:t>
            </a:r>
          </a:p>
          <a:p>
            <a:pPr lvl="0" fontAlgn="auto">
              <a:spcBef>
                <a:spcPts val="0"/>
              </a:spcBef>
              <a:spcAft>
                <a:spcPts val="600"/>
              </a:spcAft>
            </a:pPr>
            <a:endParaRPr lang="en-US" sz="13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29</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0751265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307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0BDA2A-2091-445A-86AC-8ACEC5DBBA32}" type="slidenum">
              <a:rPr lang="en-US" smtClean="0">
                <a:solidFill>
                  <a:prstClr val="black"/>
                </a:solidFill>
                <a:latin typeface="Calibri" pitchFamily="34" charset="0"/>
              </a:rPr>
              <a:pPr eaLnBrk="1" hangingPunct="1"/>
              <a:t>3</a:t>
            </a:fld>
            <a:endParaRPr lang="en-US" dirty="0">
              <a:solidFill>
                <a:prstClr val="black"/>
              </a:solidFill>
              <a:latin typeface="Calibri" pitchFamily="34" charset="0"/>
            </a:endParaRPr>
          </a:p>
        </p:txBody>
      </p:sp>
      <p:sp>
        <p:nvSpPr>
          <p:cNvPr id="3076" name="TextBox 3"/>
          <p:cNvSpPr txBox="1">
            <a:spLocks noChangeArrowheads="1"/>
          </p:cNvSpPr>
          <p:nvPr/>
        </p:nvSpPr>
        <p:spPr bwMode="auto">
          <a:xfrm>
            <a:off x="304800" y="2658558"/>
            <a:ext cx="85344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Follow us on Twitter, that’s </a:t>
            </a:r>
            <a:r>
              <a:rPr lang="en-US" altLang="en-US" sz="1000" b="1" u="sng" dirty="0">
                <a:solidFill>
                  <a:srgbClr val="0000CC"/>
                </a:solidFill>
                <a:latin typeface="Arial" charset="0"/>
                <a:hlinkClick r:id="rId4"/>
              </a:rPr>
              <a:t>@Know_Group </a:t>
            </a:r>
            <a:r>
              <a:rPr lang="en-US" altLang="en-US" sz="1000" dirty="0">
                <a:solidFill>
                  <a:srgbClr val="000000"/>
                </a:solidFill>
                <a:latin typeface="Arial" charset="0"/>
              </a:rPr>
              <a:t>to receive updates for this event as well as other news and pertinent info.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hangingPunct="1">
              <a:lnSpc>
                <a:spcPct val="130000"/>
              </a:lnSpc>
              <a:buFont typeface="Wingdings" panose="05000000000000000000" pitchFamily="2" charset="2"/>
              <a:buChar char="Ø"/>
            </a:pPr>
            <a:r>
              <a:rPr lang="en-US" altLang="en-US" sz="1000" dirty="0">
                <a:solidFill>
                  <a:srgbClr val="000000"/>
                </a:solidFill>
                <a:latin typeface="Arial" charset="0"/>
              </a:rPr>
              <a:t>If you experience any technical difficulties during today’s WebEx session, please contact our Technical Support @ 866-779-3239. We will post the dial information in the chat window to the right shortly and it’s available in the </a:t>
            </a:r>
            <a:r>
              <a:rPr lang="en-US" altLang="en-US" sz="1000" dirty="0" err="1">
                <a:solidFill>
                  <a:srgbClr val="000000"/>
                </a:solidFill>
                <a:latin typeface="Arial" charset="0"/>
              </a:rPr>
              <a:t>FAQ.Help</a:t>
            </a:r>
            <a:r>
              <a:rPr lang="en-US" altLang="en-US" sz="1000" dirty="0">
                <a:solidFill>
                  <a:srgbClr val="000000"/>
                </a:solidFill>
                <a:latin typeface="Arial" charset="0"/>
              </a:rPr>
              <a:t> Tab on the right. Please redial into the webcast in case of connectivity issue where we have to restart the </a:t>
            </a:r>
            <a:r>
              <a:rPr lang="en-US" altLang="en-US" sz="1000" dirty="0" err="1">
                <a:solidFill>
                  <a:srgbClr val="000000"/>
                </a:solidFill>
                <a:latin typeface="Arial" charset="0"/>
              </a:rPr>
              <a:t>Webex</a:t>
            </a:r>
            <a:r>
              <a:rPr lang="en-US" altLang="en-US" sz="1000" dirty="0">
                <a:solidFill>
                  <a:srgbClr val="000000"/>
                </a:solidFill>
                <a:latin typeface="Arial" charset="0"/>
              </a:rPr>
              <a:t> event.</a:t>
            </a: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You may ask a question at anytime throughout the presentation today via the chat window on the lower right hand side of your screen.  Questions will be aggregated and addressed during the Q&amp;A segment.</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Please note, this call is being recorded for playback purposes. </a:t>
            </a: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If anyone was unable to log in to the online webcast and needs to download a copy of the PowerPoint presentation for today’s event, please send an email to: </a:t>
            </a:r>
            <a:r>
              <a:rPr lang="en-US" altLang="en-US" sz="1000" dirty="0">
                <a:solidFill>
                  <a:srgbClr val="000000"/>
                </a:solidFill>
                <a:latin typeface="Arial" charset="0"/>
                <a:hlinkClick r:id="rId5"/>
              </a:rPr>
              <a:t>info@theknowledgegroup.org</a:t>
            </a:r>
            <a:r>
              <a:rPr lang="en-US" altLang="en-US" sz="1000" dirty="0">
                <a:solidFill>
                  <a:srgbClr val="000000"/>
                </a:solidFill>
                <a:latin typeface="Arial" charset="0"/>
              </a:rPr>
              <a:t>. If you’re already logged in to the online Webcast, we will post a link to download the files shortly and it’s available in the FAQ.Help Tab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algn="just" eaLnBrk="1" fontAlgn="base" hangingPunct="1">
              <a:lnSpc>
                <a:spcPct val="130000"/>
              </a:lnSpc>
              <a:spcBef>
                <a:spcPct val="0"/>
              </a:spcBef>
              <a:spcAft>
                <a:spcPct val="0"/>
              </a:spcAft>
            </a:pPr>
            <a:endParaRPr lang="en-PH" altLang="en-US" sz="1000" dirty="0">
              <a:solidFill>
                <a:srgbClr val="000000"/>
              </a:solidFill>
              <a:latin typeface="Arial" charset="0"/>
            </a:endParaRPr>
          </a:p>
        </p:txBody>
      </p:sp>
    </p:spTree>
    <p:extLst>
      <p:ext uri="{BB962C8B-B14F-4D97-AF65-F5344CB8AC3E}">
        <p14:creationId xmlns:p14="http://schemas.microsoft.com/office/powerpoint/2010/main" val="1337320529"/>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Impeding Reporting: Rule 21F-17(a)</a:t>
            </a:r>
          </a:p>
        </p:txBody>
      </p:sp>
      <p:sp>
        <p:nvSpPr>
          <p:cNvPr id="11267" name="Rectangle 15"/>
          <p:cNvSpPr>
            <a:spLocks noChangeArrowheads="1"/>
          </p:cNvSpPr>
          <p:nvPr/>
        </p:nvSpPr>
        <p:spPr bwMode="auto">
          <a:xfrm>
            <a:off x="304800" y="2882205"/>
            <a:ext cx="8534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0"/>
              </a:spcBef>
              <a:spcAft>
                <a:spcPts val="0"/>
              </a:spcAft>
            </a:pPr>
            <a:r>
              <a:rPr lang="en-US" sz="1400" dirty="0">
                <a:solidFill>
                  <a:prstClr val="black"/>
                </a:solidFill>
              </a:rPr>
              <a:t>“No person may take any action to impede an individual from communicating directly with the Commission staff about a possible securities law violation, </a:t>
            </a:r>
            <a:r>
              <a:rPr lang="en-US" sz="1400" b="1" i="1" dirty="0">
                <a:solidFill>
                  <a:prstClr val="black"/>
                </a:solidFill>
              </a:rPr>
              <a:t>including enforcing, or threatening to enforce, a confidentiality agreement</a:t>
            </a:r>
            <a:r>
              <a:rPr lang="en-US" sz="1400" dirty="0">
                <a:solidFill>
                  <a:prstClr val="black"/>
                </a:solidFill>
              </a:rPr>
              <a:t> . . . with respect to such communications.”</a:t>
            </a:r>
          </a:p>
          <a:p>
            <a:pPr lvl="0" fontAlgn="auto">
              <a:spcBef>
                <a:spcPts val="0"/>
              </a:spcBef>
              <a:spcAft>
                <a:spcPts val="0"/>
              </a:spcAft>
            </a:pPr>
            <a:endParaRPr lang="en-US" sz="1400" dirty="0">
              <a:solidFill>
                <a:prstClr val="black"/>
              </a:solidFill>
            </a:endParaRPr>
          </a:p>
          <a:p>
            <a:pPr lvl="0" fontAlgn="auto">
              <a:spcBef>
                <a:spcPts val="0"/>
              </a:spcBef>
              <a:spcAft>
                <a:spcPts val="0"/>
              </a:spcAft>
            </a:pPr>
            <a:r>
              <a:rPr lang="en-US" sz="1400" dirty="0">
                <a:solidFill>
                  <a:prstClr val="black"/>
                </a:solidFill>
              </a:rPr>
              <a:t>§ 240.21F-17(a)</a:t>
            </a:r>
          </a:p>
          <a:p>
            <a:pPr lvl="0" fontAlgn="auto">
              <a:spcBef>
                <a:spcPts val="0"/>
              </a:spcBef>
              <a:spcAft>
                <a:spcPts val="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30</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94590847"/>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Impeding Reporting: Rule 21F-17(a)</a:t>
            </a:r>
          </a:p>
        </p:txBody>
      </p:sp>
      <p:sp>
        <p:nvSpPr>
          <p:cNvPr id="11267" name="Rectangle 15"/>
          <p:cNvSpPr>
            <a:spLocks noChangeArrowheads="1"/>
          </p:cNvSpPr>
          <p:nvPr/>
        </p:nvSpPr>
        <p:spPr bwMode="auto">
          <a:xfrm>
            <a:off x="304800" y="2832318"/>
            <a:ext cx="8534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lvl="0" indent="-285750" fontAlgn="auto">
              <a:spcBef>
                <a:spcPts val="0"/>
              </a:spcBef>
              <a:spcAft>
                <a:spcPts val="0"/>
              </a:spcAft>
              <a:buFont typeface="Arial" panose="020B0604020202020204" pitchFamily="34" charset="0"/>
              <a:buChar char="•"/>
            </a:pPr>
            <a:r>
              <a:rPr lang="en-US" sz="1400" dirty="0">
                <a:solidFill>
                  <a:prstClr val="black"/>
                </a:solidFill>
              </a:rPr>
              <a:t>Whether certain agreements violate the rule will turn on the facts and circumstances of each individual case.  </a:t>
            </a:r>
          </a:p>
          <a:p>
            <a:pPr lvl="0" fontAlgn="auto">
              <a:spcBef>
                <a:spcPts val="0"/>
              </a:spcBef>
              <a:spcAft>
                <a:spcPts val="0"/>
              </a:spcAft>
            </a:pPr>
            <a:endParaRPr lang="en-US" sz="1400" dirty="0">
              <a:solidFill>
                <a:prstClr val="black"/>
              </a:solidFill>
            </a:endParaRPr>
          </a:p>
          <a:p>
            <a:pPr marL="285750" lvl="0" indent="-285750" fontAlgn="auto">
              <a:spcBef>
                <a:spcPts val="0"/>
              </a:spcBef>
              <a:spcAft>
                <a:spcPts val="0"/>
              </a:spcAft>
              <a:buFont typeface="Arial" panose="020B0604020202020204" pitchFamily="34" charset="0"/>
              <a:buChar char="•"/>
            </a:pPr>
            <a:r>
              <a:rPr lang="en-US" sz="1400" dirty="0">
                <a:solidFill>
                  <a:prstClr val="black"/>
                </a:solidFill>
              </a:rPr>
              <a:t>Vast majority of persons who sign these agreements are employees who are not represented by counsel in connection with these agreements.</a:t>
            </a:r>
          </a:p>
          <a:p>
            <a:pPr lvl="0" fontAlgn="auto">
              <a:spcBef>
                <a:spcPts val="0"/>
              </a:spcBef>
              <a:spcAft>
                <a:spcPts val="0"/>
              </a:spcAft>
            </a:pPr>
            <a:endParaRPr lang="en-US" sz="1400" dirty="0">
              <a:solidFill>
                <a:prstClr val="black"/>
              </a:solidFill>
            </a:endParaRPr>
          </a:p>
          <a:p>
            <a:pPr marL="285750" lvl="0" indent="-285750" fontAlgn="auto">
              <a:spcBef>
                <a:spcPts val="0"/>
              </a:spcBef>
              <a:spcAft>
                <a:spcPts val="0"/>
              </a:spcAft>
              <a:buFont typeface="Arial" panose="020B0604020202020204" pitchFamily="34" charset="0"/>
              <a:buChar char="•"/>
            </a:pPr>
            <a:r>
              <a:rPr lang="en-US" sz="1400" dirty="0">
                <a:solidFill>
                  <a:prstClr val="black"/>
                </a:solidFill>
              </a:rPr>
              <a:t>Companies should review and evaluate all of their agreements and policies for compliance with Rule 21F-17(a).</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31</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70767384"/>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Enforcement Actions</a:t>
            </a:r>
          </a:p>
        </p:txBody>
      </p:sp>
      <p:sp>
        <p:nvSpPr>
          <p:cNvPr id="11267" name="Rectangle 15"/>
          <p:cNvSpPr>
            <a:spLocks noChangeArrowheads="1"/>
          </p:cNvSpPr>
          <p:nvPr/>
        </p:nvSpPr>
        <p:spPr bwMode="auto">
          <a:xfrm>
            <a:off x="304800" y="2832318"/>
            <a:ext cx="8534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0"/>
              </a:spcBef>
              <a:spcAft>
                <a:spcPts val="0"/>
              </a:spcAft>
            </a:pPr>
            <a:r>
              <a:rPr lang="en-US" sz="1400" b="1" u="sng" dirty="0">
                <a:solidFill>
                  <a:prstClr val="black"/>
                </a:solidFill>
              </a:rPr>
              <a:t>In the Matter of KBR, Inc.</a:t>
            </a:r>
          </a:p>
          <a:p>
            <a:pPr marL="342900" lvl="0" indent="-342900" fontAlgn="auto">
              <a:spcBef>
                <a:spcPts val="0"/>
              </a:spcBef>
              <a:spcAft>
                <a:spcPts val="0"/>
              </a:spcAft>
              <a:buFont typeface="Arial" panose="020B0604020202020204" pitchFamily="34" charset="0"/>
              <a:buChar char="•"/>
            </a:pPr>
            <a:r>
              <a:rPr lang="en-US" sz="1400" dirty="0">
                <a:solidFill>
                  <a:prstClr val="black"/>
                </a:solidFill>
              </a:rPr>
              <a:t>In April 2015, the SEC announced the first enforcement action against a company for using improperly restrictive language in confidentiality agreements with the potential to stifle the whistleblowing process. </a:t>
            </a:r>
          </a:p>
          <a:p>
            <a:pPr lvl="0" fontAlgn="auto">
              <a:spcBef>
                <a:spcPts val="0"/>
              </a:spcBef>
              <a:spcAft>
                <a:spcPts val="0"/>
              </a:spcAft>
            </a:pPr>
            <a:endParaRPr lang="en-US" sz="1400" dirty="0">
              <a:solidFill>
                <a:prstClr val="black"/>
              </a:solidFill>
            </a:endParaRPr>
          </a:p>
          <a:p>
            <a:pPr marL="342900" lvl="0" indent="-342900" fontAlgn="auto">
              <a:spcBef>
                <a:spcPts val="0"/>
              </a:spcBef>
              <a:spcAft>
                <a:spcPts val="0"/>
              </a:spcAft>
              <a:buFont typeface="Arial" panose="020B0604020202020204" pitchFamily="34" charset="0"/>
              <a:buChar char="•"/>
            </a:pPr>
            <a:r>
              <a:rPr lang="en-US" sz="1400" dirty="0">
                <a:solidFill>
                  <a:prstClr val="black"/>
                </a:solidFill>
              </a:rPr>
              <a:t>The SEC charged Houston-based firm KBR, Inc. with violating whistleblower protection Rule 21F-17(a) enacted under the Dodd-Frank Act. </a:t>
            </a:r>
          </a:p>
          <a:p>
            <a:pPr lvl="0" fontAlgn="auto">
              <a:spcBef>
                <a:spcPts val="0"/>
              </a:spcBef>
              <a:spcAft>
                <a:spcPts val="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32</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17290906"/>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Enforcement Actions</a:t>
            </a:r>
          </a:p>
        </p:txBody>
      </p:sp>
      <p:sp>
        <p:nvSpPr>
          <p:cNvPr id="11267" name="Rectangle 15"/>
          <p:cNvSpPr>
            <a:spLocks noChangeArrowheads="1"/>
          </p:cNvSpPr>
          <p:nvPr/>
        </p:nvSpPr>
        <p:spPr bwMode="auto">
          <a:xfrm>
            <a:off x="304800" y="2590800"/>
            <a:ext cx="8534400" cy="357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fontAlgn="auto">
              <a:spcBef>
                <a:spcPts val="0"/>
              </a:spcBef>
              <a:spcAft>
                <a:spcPts val="600"/>
              </a:spcAft>
            </a:pPr>
            <a:r>
              <a:rPr lang="en-US" sz="1400" b="1" dirty="0">
                <a:solidFill>
                  <a:prstClr val="black"/>
                </a:solidFill>
              </a:rPr>
              <a:t>Critical Case Facts in KBR, Inc.</a:t>
            </a:r>
          </a:p>
          <a:p>
            <a:pPr marL="342900" lvl="0" indent="-342900" fontAlgn="auto">
              <a:spcBef>
                <a:spcPts val="0"/>
              </a:spcBef>
              <a:spcAft>
                <a:spcPts val="600"/>
              </a:spcAft>
              <a:buFont typeface="Arial" panose="020B0604020202020204" pitchFamily="34" charset="0"/>
              <a:buChar char="•"/>
            </a:pPr>
            <a:r>
              <a:rPr lang="en-US" sz="1400" dirty="0">
                <a:solidFill>
                  <a:prstClr val="black"/>
                </a:solidFill>
              </a:rPr>
              <a:t>KBR required witnesses in certain internal investigation interviews to sign confidentiality statements with language warning that they could face discipline and even be fired if they discussed the matters with outside parties without the prior approval of KBR’s legal department.</a:t>
            </a:r>
          </a:p>
          <a:p>
            <a:pPr lvl="0" fontAlgn="auto">
              <a:spcBef>
                <a:spcPts val="0"/>
              </a:spcBef>
              <a:spcAft>
                <a:spcPts val="600"/>
              </a:spcAft>
            </a:pPr>
            <a:endParaRPr lang="en-US" sz="1400" dirty="0">
              <a:solidFill>
                <a:prstClr val="black"/>
              </a:solidFill>
            </a:endParaRPr>
          </a:p>
          <a:p>
            <a:pPr marL="342900" lvl="0" indent="-342900" fontAlgn="auto">
              <a:spcBef>
                <a:spcPts val="0"/>
              </a:spcBef>
              <a:spcAft>
                <a:spcPts val="600"/>
              </a:spcAft>
              <a:buFont typeface="Arial" panose="020B0604020202020204" pitchFamily="34" charset="0"/>
              <a:buChar char="•"/>
            </a:pPr>
            <a:r>
              <a:rPr lang="en-US" sz="1400" dirty="0">
                <a:solidFill>
                  <a:prstClr val="black"/>
                </a:solidFill>
              </a:rPr>
              <a:t>Since these investigations included allegations of possible securities law violations, the SEC found that these terms violated Rule 21F-17, which prohibits companies from taking any action to impede whistleblowers from reporting possible securities violations to the SEC.</a:t>
            </a:r>
          </a:p>
          <a:p>
            <a:pPr lvl="0" fontAlgn="auto">
              <a:spcBef>
                <a:spcPts val="0"/>
              </a:spcBef>
              <a:spcAft>
                <a:spcPts val="600"/>
              </a:spcAft>
            </a:pPr>
            <a:endParaRPr lang="en-US" sz="1400" dirty="0">
              <a:solidFill>
                <a:prstClr val="black"/>
              </a:solidFill>
            </a:endParaRPr>
          </a:p>
          <a:p>
            <a:pPr marL="342900" lvl="0" indent="-342900" fontAlgn="auto">
              <a:spcBef>
                <a:spcPts val="0"/>
              </a:spcBef>
              <a:spcAft>
                <a:spcPts val="600"/>
              </a:spcAft>
              <a:buFont typeface="Arial" panose="020B0604020202020204" pitchFamily="34" charset="0"/>
              <a:buChar char="•"/>
            </a:pPr>
            <a:r>
              <a:rPr lang="en-US" sz="1400" dirty="0">
                <a:solidFill>
                  <a:prstClr val="black"/>
                </a:solidFill>
              </a:rPr>
              <a:t>KBR agreed to pay a $130,000 penalty to settle the SEC’s charges and the company voluntarily amended its confidentiality statement by adding language making clear that employees are free to report possible violations to the SEC and other federal agencies without company approval or fear of retaliation.</a:t>
            </a:r>
          </a:p>
          <a:p>
            <a:pPr lvl="0" fontAlgn="auto">
              <a:spcBef>
                <a:spcPts val="0"/>
              </a:spcBef>
              <a:spcAft>
                <a:spcPts val="60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33</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00548450"/>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Enforcement Actions</a:t>
            </a:r>
          </a:p>
        </p:txBody>
      </p:sp>
      <p:sp>
        <p:nvSpPr>
          <p:cNvPr id="11267" name="Rectangle 15"/>
          <p:cNvSpPr>
            <a:spLocks noChangeArrowheads="1"/>
          </p:cNvSpPr>
          <p:nvPr/>
        </p:nvSpPr>
        <p:spPr bwMode="auto">
          <a:xfrm>
            <a:off x="304800" y="2752636"/>
            <a:ext cx="85344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ts val="0"/>
              </a:spcBef>
              <a:spcAft>
                <a:spcPts val="600"/>
              </a:spcAft>
              <a:buFont typeface="Arial" panose="020B0604020202020204" pitchFamily="34" charset="0"/>
              <a:buChar char="•"/>
            </a:pPr>
            <a:r>
              <a:rPr lang="en-US" sz="1400" dirty="0">
                <a:solidFill>
                  <a:prstClr val="black"/>
                </a:solidFill>
              </a:rPr>
              <a:t>Anti-retaliation and restrictive agreements will remain a focus for OWB in Fiscal Year 2016.</a:t>
            </a:r>
          </a:p>
          <a:p>
            <a:pPr lvl="0" fontAlgn="auto">
              <a:spcBef>
                <a:spcPts val="0"/>
              </a:spcBef>
              <a:spcAft>
                <a:spcPts val="600"/>
              </a:spcAft>
            </a:pPr>
            <a:endParaRPr lang="en-US" sz="1400"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34</a:t>
            </a:fld>
            <a:endParaRPr lang="en-US">
              <a:latin typeface="Calibri" pitchFamily="34" charset="0"/>
            </a:endParaRPr>
          </a:p>
        </p:txBody>
      </p:sp>
      <p:grpSp>
        <p:nvGrpSpPr>
          <p:cNvPr id="12" name="Group 1"/>
          <p:cNvGrpSpPr>
            <a:grpSpLocks/>
          </p:cNvGrpSpPr>
          <p:nvPr/>
        </p:nvGrpSpPr>
        <p:grpSpPr bwMode="auto">
          <a:xfrm>
            <a:off x="2652713" y="1219200"/>
            <a:ext cx="3733800" cy="914400"/>
            <a:chOff x="762000" y="2286000"/>
            <a:chExt cx="3733800" cy="914400"/>
          </a:xfrm>
        </p:grpSpPr>
        <p:grpSp>
          <p:nvGrpSpPr>
            <p:cNvPr id="13" name="Group 5"/>
            <p:cNvGrpSpPr>
              <a:grpSpLocks/>
            </p:cNvGrpSpPr>
            <p:nvPr/>
          </p:nvGrpSpPr>
          <p:grpSpPr bwMode="auto">
            <a:xfrm>
              <a:off x="762000" y="2286000"/>
              <a:ext cx="3733800" cy="914400"/>
              <a:chOff x="762000" y="2286000"/>
              <a:chExt cx="3733800" cy="914400"/>
            </a:xfrm>
          </p:grpSpPr>
          <p:sp>
            <p:nvSpPr>
              <p:cNvPr id="1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4"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767840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1267" name="Rectangle 15"/>
          <p:cNvSpPr>
            <a:spLocks noChangeArrowheads="1"/>
          </p:cNvSpPr>
          <p:nvPr/>
        </p:nvSpPr>
        <p:spPr bwMode="auto">
          <a:xfrm>
            <a:off x="304800" y="2590800"/>
            <a:ext cx="8534400" cy="3382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sz="1200" dirty="0"/>
              <a:t>Arian June has extensive experience with advising clients in government and internal investigations of potential securities law violations, including insider trading, financial reporting violations, broker-dealer supervisory matters and accountant liability cases. She has represented institutional and individual clients in a variety of investigations before government regulators, including the US Securities and Exchange Commission, the Financial Industry Regulatory Authority, the Public Company Accounting Oversight Board, and the New York Attorney General, and in other regulatory investigations before the Consumer Financial Protection Bureau, criminal proceedings, and parallel civil litigation.</a:t>
            </a:r>
          </a:p>
          <a:p>
            <a:pPr algn="just" eaLnBrk="0" hangingPunct="0">
              <a:lnSpc>
                <a:spcPct val="150000"/>
              </a:lnSpc>
            </a:pPr>
            <a:endParaRPr lang="en-US" sz="1200" dirty="0"/>
          </a:p>
          <a:p>
            <a:pPr algn="just" eaLnBrk="0" hangingPunct="0">
              <a:lnSpc>
                <a:spcPct val="150000"/>
              </a:lnSpc>
            </a:pPr>
            <a:r>
              <a:rPr lang="en-US" sz="1200" dirty="0"/>
              <a:t>Ms. June also advises clients on various facets of the Dodd-Frank Act, including the implementation and impact of the Dodd-Frank Whistleblower Program. As a member of the firm’s Dodd-Frank Whistleblower Working Group, Ms. June closely monitors the developments surrounding the whistleblower rules and regulations, helps clients review current legal compliance and audit systems, counsels on response policies and procedures relating to potential or actual violations, and advises on implementing anti-retaliation policies. She also publishes frequently in this area. </a:t>
            </a:r>
            <a:endParaRPr lang="en-PH" sz="1200" dirty="0"/>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35</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5105456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217003"/>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Dodd-Frank Whistleblower Protections </a:t>
            </a:r>
            <a:br>
              <a:rPr lang="en-US" b="1" u="sng" dirty="0">
                <a:solidFill>
                  <a:srgbClr val="00B0F0"/>
                </a:solidFill>
              </a:rPr>
            </a:br>
            <a:r>
              <a:rPr lang="en-US" b="1" u="sng" dirty="0">
                <a:solidFill>
                  <a:srgbClr val="00B0F0"/>
                </a:solidFill>
              </a:rPr>
              <a:t>Section 922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36</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2" name="Rectangle 15"/>
          <p:cNvSpPr>
            <a:spLocks noChangeArrowheads="1"/>
          </p:cNvSpPr>
          <p:nvPr/>
        </p:nvSpPr>
        <p:spPr bwMode="auto">
          <a:xfrm>
            <a:off x="304800" y="2905780"/>
            <a:ext cx="853440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1200"/>
              </a:spcBef>
              <a:spcAft>
                <a:spcPts val="1200"/>
              </a:spcAft>
            </a:pPr>
            <a:r>
              <a:rPr lang="en-US" sz="1400" dirty="0">
                <a:solidFill>
                  <a:prstClr val="black"/>
                </a:solidFill>
              </a:rPr>
              <a:t>The Dodd-Frank whistleblower bounty program expanded on existing SOX 806 Protections: </a:t>
            </a:r>
          </a:p>
          <a:p>
            <a:pPr marL="1146175" lvl="1" indent="-342900" fontAlgn="auto">
              <a:spcBef>
                <a:spcPts val="1200"/>
              </a:spcBef>
              <a:spcAft>
                <a:spcPts val="1200"/>
              </a:spcAft>
              <a:buFont typeface="Arial" panose="020B0604020202020204" pitchFamily="34" charset="0"/>
              <a:buChar char="•"/>
            </a:pPr>
            <a:r>
              <a:rPr lang="en-US" sz="1400" dirty="0">
                <a:solidFill>
                  <a:prstClr val="black"/>
                </a:solidFill>
              </a:rPr>
              <a:t>Allows whistleblowers to go directly to the SEC</a:t>
            </a:r>
          </a:p>
          <a:p>
            <a:pPr marL="1146175" lvl="1" indent="-342900" fontAlgn="auto">
              <a:spcBef>
                <a:spcPts val="1200"/>
              </a:spcBef>
              <a:spcAft>
                <a:spcPts val="1200"/>
              </a:spcAft>
              <a:buFont typeface="Arial" panose="020B0604020202020204" pitchFamily="34" charset="0"/>
              <a:buChar char="•"/>
            </a:pPr>
            <a:r>
              <a:rPr lang="en-US" sz="1400" dirty="0">
                <a:solidFill>
                  <a:prstClr val="black"/>
                </a:solidFill>
              </a:rPr>
              <a:t>Offers confidentiality protections</a:t>
            </a:r>
          </a:p>
          <a:p>
            <a:pPr marL="1146175" lvl="1" indent="-342900" fontAlgn="auto">
              <a:spcBef>
                <a:spcPts val="1200"/>
              </a:spcBef>
              <a:spcAft>
                <a:spcPts val="1200"/>
              </a:spcAft>
              <a:buFont typeface="Arial" panose="020B0604020202020204" pitchFamily="34" charset="0"/>
              <a:buChar char="•"/>
            </a:pPr>
            <a:r>
              <a:rPr lang="en-US" sz="1400" dirty="0">
                <a:solidFill>
                  <a:prstClr val="black"/>
                </a:solidFill>
              </a:rPr>
              <a:t>Broadly protects whistleblowers from retaliation</a:t>
            </a:r>
          </a:p>
        </p:txBody>
      </p:sp>
    </p:spTree>
    <p:extLst>
      <p:ext uri="{BB962C8B-B14F-4D97-AF65-F5344CB8AC3E}">
        <p14:creationId xmlns:p14="http://schemas.microsoft.com/office/powerpoint/2010/main" val="258267202"/>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Whistleblower Protection Statute</a:t>
            </a:r>
            <a:endParaRPr lang="en-US" b="1" u="sng" dirty="0">
              <a:solidFill>
                <a:srgbClr val="00B0F0"/>
              </a:solidFill>
            </a:endParaRPr>
          </a:p>
        </p:txBody>
      </p:sp>
      <p:sp>
        <p:nvSpPr>
          <p:cNvPr id="11267" name="Rectangle 15"/>
          <p:cNvSpPr>
            <a:spLocks noChangeArrowheads="1"/>
          </p:cNvSpPr>
          <p:nvPr/>
        </p:nvSpPr>
        <p:spPr bwMode="auto">
          <a:xfrm>
            <a:off x="304800" y="2590800"/>
            <a:ext cx="853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1200"/>
              </a:spcBef>
              <a:spcAft>
                <a:spcPts val="3000"/>
              </a:spcAft>
            </a:pPr>
            <a:r>
              <a:rPr lang="en-US" sz="1400" b="1" dirty="0">
                <a:solidFill>
                  <a:prstClr val="black"/>
                </a:solidFill>
              </a:rPr>
              <a:t>Broad Application</a:t>
            </a:r>
            <a:r>
              <a:rPr lang="en-US" sz="1400" dirty="0">
                <a:solidFill>
                  <a:prstClr val="black"/>
                </a:solidFill>
              </a:rPr>
              <a:t>: “Employers may not discharge, demote, suspend, harass, </a:t>
            </a:r>
            <a:r>
              <a:rPr lang="en-US" sz="1400" u="sng" dirty="0">
                <a:solidFill>
                  <a:prstClr val="black"/>
                </a:solidFill>
              </a:rPr>
              <a:t>or in any way </a:t>
            </a:r>
            <a:r>
              <a:rPr lang="en-US" sz="1400" dirty="0">
                <a:solidFill>
                  <a:prstClr val="black"/>
                </a:solidFill>
              </a:rPr>
              <a:t>discriminate against you…”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37</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4" name="Rectangle 15"/>
          <p:cNvSpPr>
            <a:spLocks noChangeArrowheads="1"/>
          </p:cNvSpPr>
          <p:nvPr/>
        </p:nvSpPr>
        <p:spPr bwMode="auto">
          <a:xfrm>
            <a:off x="304800" y="3467755"/>
            <a:ext cx="853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1200"/>
              </a:spcBef>
              <a:spcAft>
                <a:spcPts val="3000"/>
              </a:spcAft>
            </a:pPr>
            <a:r>
              <a:rPr lang="en-US" sz="1400" b="1" dirty="0">
                <a:solidFill>
                  <a:prstClr val="black"/>
                </a:solidFill>
              </a:rPr>
              <a:t>SEC Enforcement Authority</a:t>
            </a:r>
            <a:r>
              <a:rPr lang="en-US" sz="1400" dirty="0">
                <a:solidFill>
                  <a:prstClr val="black"/>
                </a:solidFill>
              </a:rPr>
              <a:t>:  Dodd‐Frank anti‐retaliation provisions “shall be enforceable in an action or proceeding </a:t>
            </a:r>
            <a:r>
              <a:rPr lang="en-US" sz="1400" u="sng" dirty="0">
                <a:solidFill>
                  <a:prstClr val="black"/>
                </a:solidFill>
              </a:rPr>
              <a:t>brought by the Commission</a:t>
            </a:r>
            <a:r>
              <a:rPr lang="en-US" sz="1400" dirty="0">
                <a:solidFill>
                  <a:prstClr val="black"/>
                </a:solidFill>
              </a:rPr>
              <a:t>.” </a:t>
            </a:r>
          </a:p>
        </p:txBody>
      </p:sp>
      <p:sp>
        <p:nvSpPr>
          <p:cNvPr id="25" name="Rectangle 15"/>
          <p:cNvSpPr>
            <a:spLocks noChangeArrowheads="1"/>
          </p:cNvSpPr>
          <p:nvPr/>
        </p:nvSpPr>
        <p:spPr bwMode="auto">
          <a:xfrm>
            <a:off x="304800" y="4462602"/>
            <a:ext cx="8001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6075" lvl="0" fontAlgn="auto">
              <a:spcBef>
                <a:spcPts val="1200"/>
              </a:spcBef>
              <a:spcAft>
                <a:spcPts val="3000"/>
              </a:spcAft>
            </a:pPr>
            <a:r>
              <a:rPr lang="en-US" sz="1400" b="1" dirty="0">
                <a:solidFill>
                  <a:prstClr val="black"/>
                </a:solidFill>
              </a:rPr>
              <a:t>Whistleblowers Need Not Be Right</a:t>
            </a:r>
            <a:r>
              <a:rPr lang="en-US" sz="1400" dirty="0">
                <a:solidFill>
                  <a:prstClr val="black"/>
                </a:solidFill>
              </a:rPr>
              <a:t>:  Protection applies if person possesses a “reasonable belief” of a possible violation.</a:t>
            </a:r>
          </a:p>
        </p:txBody>
      </p:sp>
    </p:spTree>
    <p:extLst>
      <p:ext uri="{BB962C8B-B14F-4D97-AF65-F5344CB8AC3E}">
        <p14:creationId xmlns:p14="http://schemas.microsoft.com/office/powerpoint/2010/main" val="1632780852"/>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Federal Court Rulings on Anti-Retaliation</a:t>
            </a:r>
          </a:p>
          <a:p>
            <a:pPr algn="ctr" eaLnBrk="1" hangingPunct="1"/>
            <a:r>
              <a:rPr lang="en-US" b="1" u="sng" dirty="0">
                <a:solidFill>
                  <a:srgbClr val="00B0F0"/>
                </a:solidFill>
              </a:rPr>
              <a:t>Protection for Internal Reporting</a:t>
            </a:r>
          </a:p>
        </p:txBody>
      </p:sp>
      <p:sp>
        <p:nvSpPr>
          <p:cNvPr id="11267" name="Rectangle 15"/>
          <p:cNvSpPr>
            <a:spLocks noChangeArrowheads="1"/>
          </p:cNvSpPr>
          <p:nvPr/>
        </p:nvSpPr>
        <p:spPr bwMode="auto">
          <a:xfrm>
            <a:off x="304800" y="2819400"/>
            <a:ext cx="8534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0"/>
              </a:spcBef>
              <a:spcAft>
                <a:spcPts val="1200"/>
              </a:spcAft>
            </a:pPr>
            <a:r>
              <a:rPr lang="en-US" sz="1400" dirty="0">
                <a:solidFill>
                  <a:prstClr val="black"/>
                </a:solidFill>
              </a:rPr>
              <a:t>Federal courts are divided:</a:t>
            </a:r>
          </a:p>
          <a:p>
            <a:pPr marL="1146175" lvl="1" indent="-342900" fontAlgn="auto">
              <a:spcBef>
                <a:spcPts val="0"/>
              </a:spcBef>
              <a:spcAft>
                <a:spcPts val="1200"/>
              </a:spcAft>
              <a:buFont typeface="Arial" panose="020B0604020202020204" pitchFamily="34" charset="0"/>
              <a:buChar char="•"/>
            </a:pPr>
            <a:r>
              <a:rPr lang="en-US" sz="1400" b="1" i="1" dirty="0" err="1">
                <a:solidFill>
                  <a:prstClr val="black"/>
                </a:solidFill>
              </a:rPr>
              <a:t>Asadi</a:t>
            </a:r>
            <a:r>
              <a:rPr lang="en-US" sz="1400" b="1" i="1" dirty="0">
                <a:solidFill>
                  <a:prstClr val="black"/>
                </a:solidFill>
              </a:rPr>
              <a:t> v. G.E. Energy (USA)</a:t>
            </a:r>
            <a:r>
              <a:rPr lang="en-US" sz="1400" dirty="0">
                <a:solidFill>
                  <a:prstClr val="black"/>
                </a:solidFill>
              </a:rPr>
              <a:t>: Dodd-Frank affords retaliation protection only to whistleblowers who report to the SEC</a:t>
            </a:r>
          </a:p>
          <a:p>
            <a:pPr marL="1146175" lvl="1" indent="-342900" fontAlgn="auto">
              <a:spcBef>
                <a:spcPts val="0"/>
              </a:spcBef>
              <a:spcAft>
                <a:spcPts val="1200"/>
              </a:spcAft>
              <a:buFont typeface="Arial" panose="020B0604020202020204" pitchFamily="34" charset="0"/>
              <a:buChar char="•"/>
            </a:pPr>
            <a:r>
              <a:rPr lang="en-US" sz="1400" b="1" i="1" dirty="0">
                <a:solidFill>
                  <a:prstClr val="black"/>
                </a:solidFill>
              </a:rPr>
              <a:t>Berman v. </a:t>
            </a:r>
            <a:r>
              <a:rPr lang="en-US" sz="1400" b="1" i="1" dirty="0" err="1">
                <a:solidFill>
                  <a:prstClr val="black"/>
                </a:solidFill>
              </a:rPr>
              <a:t>Neo@Ogilvy</a:t>
            </a:r>
            <a:r>
              <a:rPr lang="en-US" sz="1400" b="1" i="1" dirty="0">
                <a:solidFill>
                  <a:prstClr val="black"/>
                </a:solidFill>
              </a:rPr>
              <a:t> LLC</a:t>
            </a:r>
            <a:r>
              <a:rPr lang="en-US" sz="1400" dirty="0">
                <a:solidFill>
                  <a:prstClr val="black"/>
                </a:solidFill>
              </a:rPr>
              <a:t>: Dodd-Frank protects whistleblowers who only report internally, even if they do not report to the SEC</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38</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13812202"/>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SEC Whistleblower Rule 21F-17 </a:t>
            </a:r>
            <a:endParaRPr lang="en-US" b="1" u="sng" dirty="0">
              <a:solidFill>
                <a:srgbClr val="00B0F0"/>
              </a:solidFill>
            </a:endParaRPr>
          </a:p>
        </p:txBody>
      </p:sp>
      <p:sp>
        <p:nvSpPr>
          <p:cNvPr id="11267" name="Rectangle 15"/>
          <p:cNvSpPr>
            <a:spLocks noChangeArrowheads="1"/>
          </p:cNvSpPr>
          <p:nvPr/>
        </p:nvSpPr>
        <p:spPr bwMode="auto">
          <a:xfrm>
            <a:off x="304800" y="2590800"/>
            <a:ext cx="8534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fontAlgn="auto">
              <a:spcBef>
                <a:spcPts val="0"/>
              </a:spcBef>
              <a:spcAft>
                <a:spcPts val="0"/>
              </a:spcAft>
            </a:pPr>
            <a:r>
              <a:rPr lang="en-US" sz="1400" dirty="0">
                <a:solidFill>
                  <a:prstClr val="black"/>
                </a:solidFill>
              </a:rPr>
              <a:t>Rule 21F-17 prohibits </a:t>
            </a:r>
            <a:r>
              <a:rPr lang="en-US" sz="1400" i="1" dirty="0">
                <a:solidFill>
                  <a:prstClr val="black"/>
                </a:solidFill>
              </a:rPr>
              <a:t>“</a:t>
            </a:r>
            <a:r>
              <a:rPr lang="en-US" sz="1400" i="1" dirty="0" err="1">
                <a:solidFill>
                  <a:prstClr val="black"/>
                </a:solidFill>
              </a:rPr>
              <a:t>tak</a:t>
            </a:r>
            <a:r>
              <a:rPr lang="en-US" sz="1400" i="1" dirty="0">
                <a:solidFill>
                  <a:prstClr val="black"/>
                </a:solidFill>
              </a:rPr>
              <a:t>[</a:t>
            </a:r>
            <a:r>
              <a:rPr lang="en-US" sz="1400" i="1" dirty="0" err="1">
                <a:solidFill>
                  <a:prstClr val="black"/>
                </a:solidFill>
              </a:rPr>
              <a:t>ing</a:t>
            </a:r>
            <a:r>
              <a:rPr lang="en-US" sz="1400" i="1" dirty="0">
                <a:solidFill>
                  <a:prstClr val="black"/>
                </a:solidFill>
              </a:rPr>
              <a:t>] any action </a:t>
            </a:r>
            <a:r>
              <a:rPr lang="en-US" sz="1400" b="1" i="1" dirty="0">
                <a:solidFill>
                  <a:prstClr val="black"/>
                </a:solidFill>
              </a:rPr>
              <a:t>to impede </a:t>
            </a:r>
            <a:r>
              <a:rPr lang="en-US" sz="1400" i="1" dirty="0">
                <a:solidFill>
                  <a:prstClr val="black"/>
                </a:solidFill>
              </a:rPr>
              <a:t>an individual from communicating directly with the Commission staff about a possible securities law violation, including </a:t>
            </a:r>
            <a:r>
              <a:rPr lang="en-US" sz="1400" b="1" i="1" dirty="0">
                <a:solidFill>
                  <a:prstClr val="black"/>
                </a:solidFill>
              </a:rPr>
              <a:t>enforcing, or threatening to enforce, a confidentiality agreement </a:t>
            </a:r>
            <a:r>
              <a:rPr lang="en-US" sz="1400" i="1" dirty="0">
                <a:solidFill>
                  <a:prstClr val="black"/>
                </a:solidFill>
              </a:rPr>
              <a:t>. . . with respect to such communications.”</a:t>
            </a:r>
            <a:endParaRPr lang="en-US" altLang="en-US" sz="1400" i="1"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39</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4416120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409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74C046C-7F7B-45F4-8AA3-C66E3E9F32F1}" type="slidenum">
              <a:rPr lang="en-US" smtClean="0">
                <a:solidFill>
                  <a:prstClr val="black"/>
                </a:solidFill>
                <a:latin typeface="Calibri" pitchFamily="34" charset="0"/>
              </a:rPr>
              <a:pPr eaLnBrk="1" hangingPunct="1"/>
              <a:t>4</a:t>
            </a:fld>
            <a:endParaRPr lang="en-US" dirty="0">
              <a:solidFill>
                <a:prstClr val="black"/>
              </a:solidFill>
              <a:latin typeface="Calibri" pitchFamily="34" charset="0"/>
            </a:endParaRPr>
          </a:p>
        </p:txBody>
      </p:sp>
      <p:sp>
        <p:nvSpPr>
          <p:cNvPr id="4100" name="TextBox 3"/>
          <p:cNvSpPr txBox="1">
            <a:spLocks noChangeArrowheads="1"/>
          </p:cNvSpPr>
          <p:nvPr/>
        </p:nvSpPr>
        <p:spPr bwMode="auto">
          <a:xfrm>
            <a:off x="304800" y="3059489"/>
            <a:ext cx="8534400" cy="294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If you are listening on a laptop, you may need to use headphones as some laptops speakers are not sufficiently amplified enough to hear the presentations. If you do not have headphones and cannot hear the webcast send an email to </a:t>
            </a:r>
            <a:r>
              <a:rPr lang="en-US" altLang="en-US" sz="1000" dirty="0">
                <a:solidFill>
                  <a:srgbClr val="000000"/>
                </a:solidFill>
                <a:latin typeface="Arial" charset="0"/>
                <a:hlinkClick r:id="rId4"/>
              </a:rPr>
              <a:t>info@theknowledgegroup.org</a:t>
            </a:r>
            <a:r>
              <a:rPr lang="en-US" altLang="en-US" sz="1000" dirty="0">
                <a:solidFill>
                  <a:srgbClr val="000000"/>
                </a:solidFill>
                <a:latin typeface="Arial" charset="0"/>
              </a:rPr>
              <a:t> and we will send you the dial in phone number.</a:t>
            </a:r>
          </a:p>
          <a:p>
            <a:pPr marL="177800" indent="-177800" algn="just" eaLnBrk="1" fontAlgn="base" hangingPunct="1">
              <a:lnSpc>
                <a:spcPct val="150000"/>
              </a:lnSpc>
              <a:spcBef>
                <a:spcPct val="0"/>
              </a:spcBef>
              <a:spcAft>
                <a:spcPct val="0"/>
              </a:spcAft>
              <a:buFont typeface="Wingdings" pitchFamily="2" charset="2"/>
              <a:buChar char="Ø"/>
            </a:pPr>
            <a:endParaRPr lang="en-US"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a:solidFill>
                  <a:srgbClr val="000000"/>
                </a:solidFill>
                <a:latin typeface="Arial" charset="0"/>
              </a:rPr>
              <a:t>About an hour or so after the event, you'll be sent a survey via email asking you for your feedback on your experience with this event today - it's designed to take less than two minutes to complete, and it helps us to understand how to wisely invest your time in future events. Your feedback is greatly appreciated. If you are applying for continuing education credit, completions of the surveys are mandatory as per your state boards and bars. 6 secret words (3 for each credit hour) will be given throughout the presentation. We will ask you to fill these words into the survey as proof of your attendance. Please stay tuned for the secret word. </a:t>
            </a:r>
            <a:r>
              <a:rPr lang="en-PH" sz="1000" dirty="0"/>
              <a:t>If you miss a secret word please refer to the FAQ.Help tab to the right. </a:t>
            </a:r>
            <a:endParaRPr lang="en-US" altLang="en-US" sz="1000" dirty="0">
              <a:solidFill>
                <a:srgbClr val="000000"/>
              </a:solidFill>
              <a:latin typeface="Arial" charset="0"/>
            </a:endParaRPr>
          </a:p>
          <a:p>
            <a:pPr algn="just" eaLnBrk="1" fontAlgn="base" hangingPunct="1">
              <a:lnSpc>
                <a:spcPct val="150000"/>
              </a:lnSpc>
              <a:spcBef>
                <a:spcPct val="0"/>
              </a:spcBef>
              <a:spcAft>
                <a:spcPct val="0"/>
              </a:spcAft>
              <a:buFont typeface="Wingdings" pitchFamily="2" charset="2"/>
              <a:buChar char="Ø"/>
            </a:pPr>
            <a:endParaRPr lang="en-PH"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a:solidFill>
                  <a:srgbClr val="000000"/>
                </a:solidFill>
                <a:latin typeface="Arial" charset="0"/>
              </a:rPr>
              <a:t>Speakers, I will be giving out the secret words at randomly selected times. I may have to break into your presentation briefly to read the secret word. Pardon the interruption.</a:t>
            </a:r>
            <a:endParaRPr lang="en-PH" altLang="en-US" sz="1000" dirty="0">
              <a:solidFill>
                <a:srgbClr val="000000"/>
              </a:solidFill>
              <a:latin typeface="Arial" charset="0"/>
            </a:endParaRPr>
          </a:p>
        </p:txBody>
      </p:sp>
    </p:spTree>
    <p:extLst>
      <p:ext uri="{BB962C8B-B14F-4D97-AF65-F5344CB8AC3E}">
        <p14:creationId xmlns:p14="http://schemas.microsoft.com/office/powerpoint/2010/main" val="351293779"/>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In the Matter of KBR, Inc. </a:t>
            </a:r>
          </a:p>
        </p:txBody>
      </p:sp>
      <p:sp>
        <p:nvSpPr>
          <p:cNvPr id="11267" name="Rectangle 15"/>
          <p:cNvSpPr>
            <a:spLocks noChangeArrowheads="1"/>
          </p:cNvSpPr>
          <p:nvPr/>
        </p:nvSpPr>
        <p:spPr bwMode="auto">
          <a:xfrm>
            <a:off x="304800" y="2590800"/>
            <a:ext cx="8534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31775" lvl="0" fontAlgn="auto">
              <a:spcBef>
                <a:spcPts val="0"/>
              </a:spcBef>
              <a:spcAft>
                <a:spcPts val="0"/>
              </a:spcAft>
            </a:pPr>
            <a:r>
              <a:rPr lang="en-US" sz="1400" b="1" dirty="0">
                <a:solidFill>
                  <a:prstClr val="black"/>
                </a:solidFill>
              </a:rPr>
              <a:t>Confidentiality statement at issue:</a:t>
            </a:r>
            <a:endParaRPr lang="en-US" sz="1400" dirty="0">
              <a:solidFill>
                <a:prstClr val="black"/>
              </a:solidFill>
            </a:endParaRPr>
          </a:p>
          <a:p>
            <a:pPr lvl="1" fontAlgn="auto">
              <a:spcBef>
                <a:spcPts val="0"/>
              </a:spcBef>
              <a:spcAft>
                <a:spcPts val="0"/>
              </a:spcAft>
            </a:pPr>
            <a:r>
              <a:rPr lang="en-US" sz="1400" i="1" dirty="0">
                <a:solidFill>
                  <a:prstClr val="black"/>
                </a:solidFill>
              </a:rPr>
              <a:t>“I understand that in order to protect the integrity of this review, I am prohibited from discussing any particulars regarding this interview and the subject matter discussed during the interview, </a:t>
            </a:r>
            <a:r>
              <a:rPr lang="en-US" sz="1400" b="1" i="1" dirty="0">
                <a:solidFill>
                  <a:prstClr val="black"/>
                </a:solidFill>
              </a:rPr>
              <a:t>without the prior authorization of the Law Department</a:t>
            </a:r>
            <a:r>
              <a:rPr lang="en-US" sz="1400" i="1" dirty="0">
                <a:solidFill>
                  <a:prstClr val="black"/>
                </a:solidFill>
              </a:rPr>
              <a:t>.”</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40</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0" name="Rectangle 15"/>
          <p:cNvSpPr>
            <a:spLocks noChangeArrowheads="1"/>
          </p:cNvSpPr>
          <p:nvPr/>
        </p:nvSpPr>
        <p:spPr bwMode="auto">
          <a:xfrm>
            <a:off x="304800" y="3762606"/>
            <a:ext cx="853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1200"/>
              </a:spcBef>
              <a:spcAft>
                <a:spcPts val="3000"/>
              </a:spcAft>
            </a:pPr>
            <a:r>
              <a:rPr lang="en-US" sz="1400" dirty="0">
                <a:solidFill>
                  <a:prstClr val="black"/>
                </a:solidFill>
              </a:rPr>
              <a:t>SEC cited potential chilling effect</a:t>
            </a:r>
          </a:p>
        </p:txBody>
      </p:sp>
      <p:sp>
        <p:nvSpPr>
          <p:cNvPr id="21" name="Rectangle 15"/>
          <p:cNvSpPr>
            <a:spLocks noChangeArrowheads="1"/>
          </p:cNvSpPr>
          <p:nvPr/>
        </p:nvSpPr>
        <p:spPr bwMode="auto">
          <a:xfrm>
            <a:off x="304800" y="4291194"/>
            <a:ext cx="853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6075" lvl="0" fontAlgn="auto">
              <a:spcBef>
                <a:spcPts val="1200"/>
              </a:spcBef>
              <a:spcAft>
                <a:spcPts val="3000"/>
              </a:spcAft>
            </a:pPr>
            <a:r>
              <a:rPr lang="en-US" sz="1400" dirty="0">
                <a:solidFill>
                  <a:prstClr val="black"/>
                </a:solidFill>
              </a:rPr>
              <a:t>Enforcement action, plus $130,000 penalty</a:t>
            </a:r>
          </a:p>
        </p:txBody>
      </p:sp>
    </p:spTree>
    <p:extLst>
      <p:ext uri="{BB962C8B-B14F-4D97-AF65-F5344CB8AC3E}">
        <p14:creationId xmlns:p14="http://schemas.microsoft.com/office/powerpoint/2010/main" val="1012199125"/>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Compliance Considerations Under KBR</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41</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9" name="Rectangle 28"/>
          <p:cNvSpPr/>
          <p:nvPr/>
        </p:nvSpPr>
        <p:spPr>
          <a:xfrm>
            <a:off x="1371600" y="2562404"/>
            <a:ext cx="6495393" cy="513991"/>
          </a:xfrm>
          <a:prstGeom prst="rect">
            <a:avLst/>
          </a:prstGeom>
          <a:solidFill>
            <a:sysClr val="window" lastClr="FFFFFF">
              <a:lumMod val="95000"/>
              <a:alpha val="88000"/>
            </a:sysClr>
          </a:solidFill>
          <a:ln w="25400" cap="flat" cmpd="sng" algn="ctr">
            <a:noFill/>
            <a:prstDash val="solid"/>
          </a:ln>
          <a:effectLst/>
        </p:spPr>
        <p:txBody>
          <a:bodyPr lIns="27432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Confidentiality provisions in employee agreements</a:t>
            </a:r>
          </a:p>
        </p:txBody>
      </p:sp>
      <p:sp>
        <p:nvSpPr>
          <p:cNvPr id="30" name="Rectangle 29"/>
          <p:cNvSpPr/>
          <p:nvPr/>
        </p:nvSpPr>
        <p:spPr>
          <a:xfrm>
            <a:off x="1371600" y="3726686"/>
            <a:ext cx="6495393" cy="513991"/>
          </a:xfrm>
          <a:prstGeom prst="rect">
            <a:avLst/>
          </a:prstGeom>
          <a:solidFill>
            <a:sysClr val="window" lastClr="FFFFFF">
              <a:lumMod val="95000"/>
              <a:alpha val="88000"/>
            </a:sysClr>
          </a:solidFill>
          <a:ln w="25400" cap="flat" cmpd="sng" algn="ctr">
            <a:noFill/>
            <a:prstDash val="solid"/>
          </a:ln>
          <a:effectLst/>
        </p:spPr>
        <p:txBody>
          <a:bodyPr lIns="27432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Code of conduct and employee compliance manuals</a:t>
            </a:r>
            <a:endPar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31" name="Rectangle 30"/>
          <p:cNvSpPr/>
          <p:nvPr/>
        </p:nvSpPr>
        <p:spPr>
          <a:xfrm>
            <a:off x="1371600" y="4878884"/>
            <a:ext cx="6491359" cy="513991"/>
          </a:xfrm>
          <a:prstGeom prst="rect">
            <a:avLst/>
          </a:prstGeom>
          <a:solidFill>
            <a:sysClr val="window" lastClr="FFFFFF">
              <a:lumMod val="95000"/>
              <a:alpha val="88000"/>
            </a:sysClr>
          </a:solidFill>
          <a:ln w="25400" cap="flat" cmpd="sng" algn="ctr">
            <a:noFill/>
            <a:prstDash val="solid"/>
          </a:ln>
          <a:effectLst/>
        </p:spPr>
        <p:txBody>
          <a:bodyPr lIns="27432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Benefit plan documents</a:t>
            </a:r>
          </a:p>
        </p:txBody>
      </p:sp>
      <p:sp>
        <p:nvSpPr>
          <p:cNvPr id="32" name="Rectangle 31"/>
          <p:cNvSpPr/>
          <p:nvPr/>
        </p:nvSpPr>
        <p:spPr>
          <a:xfrm>
            <a:off x="1371600" y="6067604"/>
            <a:ext cx="6495393" cy="513991"/>
          </a:xfrm>
          <a:prstGeom prst="rect">
            <a:avLst/>
          </a:prstGeom>
          <a:solidFill>
            <a:sysClr val="window" lastClr="FFFFFF">
              <a:lumMod val="95000"/>
              <a:alpha val="88000"/>
            </a:sysClr>
          </a:solidFill>
          <a:ln w="25400" cap="flat" cmpd="sng" algn="ctr">
            <a:noFill/>
            <a:prstDash val="solid"/>
          </a:ln>
          <a:effectLst/>
        </p:spPr>
        <p:txBody>
          <a:bodyPr lIns="27432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Severance and settlement agreements </a:t>
            </a:r>
          </a:p>
        </p:txBody>
      </p:sp>
    </p:spTree>
    <p:extLst>
      <p:ext uri="{BB962C8B-B14F-4D97-AF65-F5344CB8AC3E}">
        <p14:creationId xmlns:p14="http://schemas.microsoft.com/office/powerpoint/2010/main" val="3204987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Practical Considerations for Companies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42</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4" name="Rectangle 23"/>
          <p:cNvSpPr/>
          <p:nvPr/>
        </p:nvSpPr>
        <p:spPr>
          <a:xfrm>
            <a:off x="1143001" y="3679423"/>
            <a:ext cx="6643664" cy="526051"/>
          </a:xfrm>
          <a:prstGeom prst="rect">
            <a:avLst/>
          </a:prstGeom>
          <a:solidFill>
            <a:sysClr val="window" lastClr="FFFFFF">
              <a:lumMod val="95000"/>
              <a:alpha val="88000"/>
            </a:sysClr>
          </a:solidFill>
          <a:ln w="25400" cap="flat" cmpd="sng" algn="ctr">
            <a:noFill/>
            <a:prstDash val="solid"/>
          </a:ln>
          <a:effectLst/>
        </p:spPr>
        <p:txBody>
          <a:bodyPr lIns="91440" tIns="0" bIns="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Maintaining whistleblower confidentiality</a:t>
            </a:r>
          </a:p>
        </p:txBody>
      </p:sp>
      <p:sp>
        <p:nvSpPr>
          <p:cNvPr id="25" name="Rectangle 24"/>
          <p:cNvSpPr/>
          <p:nvPr/>
        </p:nvSpPr>
        <p:spPr>
          <a:xfrm>
            <a:off x="1143000" y="4822423"/>
            <a:ext cx="6647793" cy="526051"/>
          </a:xfrm>
          <a:prstGeom prst="rect">
            <a:avLst/>
          </a:prstGeom>
          <a:solidFill>
            <a:sysClr val="window" lastClr="FFFFFF">
              <a:lumMod val="95000"/>
              <a:alpha val="88000"/>
            </a:sysClr>
          </a:solidFill>
          <a:ln w="25400" cap="flat" cmpd="sng" algn="ctr">
            <a:noFill/>
            <a:prstDash val="solid"/>
          </a:ln>
          <a:effectLst/>
        </p:spPr>
        <p:txBody>
          <a:bodyPr lIns="91440" tIns="0" bIns="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Caution during internal reviews involving current employees</a:t>
            </a:r>
            <a:endPar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Rectangle 25"/>
          <p:cNvSpPr/>
          <p:nvPr/>
        </p:nvSpPr>
        <p:spPr>
          <a:xfrm>
            <a:off x="1143000" y="2558194"/>
            <a:ext cx="6647793" cy="526051"/>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Upjohn</a:t>
            </a: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warnings in light of whistleblower rules</a:t>
            </a:r>
          </a:p>
        </p:txBody>
      </p:sp>
      <p:sp>
        <p:nvSpPr>
          <p:cNvPr id="27" name="Rectangle 26"/>
          <p:cNvSpPr/>
          <p:nvPr/>
        </p:nvSpPr>
        <p:spPr>
          <a:xfrm>
            <a:off x="1143000" y="5995903"/>
            <a:ext cx="6647793" cy="526051"/>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Identifying actions that may constitute retaliation</a:t>
            </a:r>
          </a:p>
        </p:txBody>
      </p:sp>
    </p:spTree>
    <p:extLst>
      <p:ext uri="{BB962C8B-B14F-4D97-AF65-F5344CB8AC3E}">
        <p14:creationId xmlns:p14="http://schemas.microsoft.com/office/powerpoint/2010/main" val="2925073092"/>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Other Considerations for Companies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43</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4" name="Rectangle 23"/>
          <p:cNvSpPr/>
          <p:nvPr/>
        </p:nvSpPr>
        <p:spPr>
          <a:xfrm>
            <a:off x="1224941" y="3685032"/>
            <a:ext cx="6477000" cy="512536"/>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Whistleblowers who disclose or take privileged information</a:t>
            </a:r>
          </a:p>
        </p:txBody>
      </p:sp>
      <p:sp>
        <p:nvSpPr>
          <p:cNvPr id="25" name="Rectangle 24"/>
          <p:cNvSpPr/>
          <p:nvPr/>
        </p:nvSpPr>
        <p:spPr>
          <a:xfrm>
            <a:off x="1219200" y="2514600"/>
            <a:ext cx="6477000" cy="512536"/>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Considerations before taking any adverse employment action</a:t>
            </a:r>
            <a:endParaRPr kumimoji="0" lang="en-US" sz="1400" b="0" i="1"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Rectangle 25"/>
          <p:cNvSpPr/>
          <p:nvPr/>
        </p:nvSpPr>
        <p:spPr>
          <a:xfrm>
            <a:off x="1224942" y="6053328"/>
            <a:ext cx="6472977" cy="512536"/>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Foreign whistleblowers</a:t>
            </a:r>
          </a:p>
        </p:txBody>
      </p:sp>
      <p:sp>
        <p:nvSpPr>
          <p:cNvPr id="27" name="Rectangle 26"/>
          <p:cNvSpPr/>
          <p:nvPr/>
        </p:nvSpPr>
        <p:spPr>
          <a:xfrm>
            <a:off x="1219200" y="4834128"/>
            <a:ext cx="6477000" cy="512536"/>
          </a:xfrm>
          <a:prstGeom prst="rect">
            <a:avLst/>
          </a:prstGeom>
          <a:solidFill>
            <a:sysClr val="window" lastClr="FFFFFF">
              <a:lumMod val="95000"/>
              <a:alpha val="88000"/>
            </a:sysClr>
          </a:solidFill>
          <a:ln w="25400" cap="flat" cmpd="sng" algn="ctr">
            <a:noFill/>
            <a:prstDash val="solid"/>
          </a:ln>
          <a:effectLst/>
        </p:spPr>
        <p:txBody>
          <a:bodyPr lIns="91440" tIns="0" bIns="365760" rtlCol="0" anchor="ctr" anchorCtr="0"/>
          <a:lstStyle/>
          <a:p>
            <a:pPr marL="346075" marR="0" lvl="0" indent="0" defTabSz="914400" eaLnBrk="1" fontAlgn="auto" latinLnBrk="0" hangingPunct="1">
              <a:lnSpc>
                <a:spcPct val="100000"/>
              </a:lnSpc>
              <a:spcBef>
                <a:spcPts val="1200"/>
              </a:spcBef>
              <a:spcAft>
                <a:spcPts val="3000"/>
              </a:spcAft>
              <a:buClrTx/>
              <a:buSzTx/>
              <a:buFontTx/>
              <a:buNone/>
              <a:tabLst/>
              <a:defRPr/>
            </a:pPr>
            <a:b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4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Indemnification and advancement for whistleblowers</a:t>
            </a:r>
          </a:p>
        </p:txBody>
      </p:sp>
    </p:spTree>
    <p:extLst>
      <p:ext uri="{BB962C8B-B14F-4D97-AF65-F5344CB8AC3E}">
        <p14:creationId xmlns:p14="http://schemas.microsoft.com/office/powerpoint/2010/main" val="4195386545"/>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Risk Mitigation Strategies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44</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6" name="Content Placeholder 2"/>
          <p:cNvSpPr txBox="1">
            <a:spLocks/>
          </p:cNvSpPr>
          <p:nvPr/>
        </p:nvSpPr>
        <p:spPr>
          <a:xfrm>
            <a:off x="1148734" y="3854119"/>
            <a:ext cx="6715127"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Ensure consistent treatment of reporting employee</a:t>
            </a:r>
          </a:p>
        </p:txBody>
      </p:sp>
      <p:sp>
        <p:nvSpPr>
          <p:cNvPr id="27" name="Content Placeholder 2"/>
          <p:cNvSpPr txBox="1">
            <a:spLocks/>
          </p:cNvSpPr>
          <p:nvPr/>
        </p:nvSpPr>
        <p:spPr>
          <a:xfrm>
            <a:off x="1129862" y="3187939"/>
            <a:ext cx="6705600"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Maintain confidentiality</a:t>
            </a:r>
          </a:p>
        </p:txBody>
      </p:sp>
      <p:sp>
        <p:nvSpPr>
          <p:cNvPr id="28" name="Content Placeholder 2"/>
          <p:cNvSpPr txBox="1">
            <a:spLocks/>
          </p:cNvSpPr>
          <p:nvPr/>
        </p:nvSpPr>
        <p:spPr>
          <a:xfrm>
            <a:off x="1143000" y="4550058"/>
            <a:ext cx="6705600"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Avoid abrupt changes to previously unenforced policies</a:t>
            </a:r>
          </a:p>
        </p:txBody>
      </p:sp>
      <p:sp>
        <p:nvSpPr>
          <p:cNvPr id="29" name="Content Placeholder 2"/>
          <p:cNvSpPr txBox="1">
            <a:spLocks/>
          </p:cNvSpPr>
          <p:nvPr/>
        </p:nvSpPr>
        <p:spPr>
          <a:xfrm>
            <a:off x="1143000" y="2589041"/>
            <a:ext cx="6705600"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Model a culture of compliance</a:t>
            </a:r>
          </a:p>
        </p:txBody>
      </p:sp>
      <p:sp>
        <p:nvSpPr>
          <p:cNvPr id="30" name="Content Placeholder 2"/>
          <p:cNvSpPr txBox="1">
            <a:spLocks/>
          </p:cNvSpPr>
          <p:nvPr/>
        </p:nvSpPr>
        <p:spPr>
          <a:xfrm>
            <a:off x="1143000" y="5251197"/>
            <a:ext cx="6705600"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Monitor for retaliation from others</a:t>
            </a:r>
          </a:p>
        </p:txBody>
      </p:sp>
      <p:sp>
        <p:nvSpPr>
          <p:cNvPr id="31" name="Content Placeholder 2"/>
          <p:cNvSpPr txBox="1">
            <a:spLocks/>
          </p:cNvSpPr>
          <p:nvPr/>
        </p:nvSpPr>
        <p:spPr>
          <a:xfrm>
            <a:off x="1166813" y="5988413"/>
            <a:ext cx="6705600" cy="464166"/>
          </a:xfrm>
          <a:prstGeom prst="rect">
            <a:avLst/>
          </a:prstGeom>
          <a:solidFill>
            <a:schemeClr val="bg1">
              <a:lumMod val="95000"/>
              <a:alpha val="88000"/>
            </a:schemeClr>
          </a:solidFill>
        </p:spPr>
        <p:txBody>
          <a:bodyPr vert="horz" lIns="457200" tIns="0" rIns="91440" bIns="0" rtlCol="0" anchor="ctr" anchorCtr="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120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Consult Legal before taking any adverse action</a:t>
            </a:r>
          </a:p>
        </p:txBody>
      </p:sp>
    </p:spTree>
    <p:extLst>
      <p:ext uri="{BB962C8B-B14F-4D97-AF65-F5344CB8AC3E}">
        <p14:creationId xmlns:p14="http://schemas.microsoft.com/office/powerpoint/2010/main" val="34306173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250"/>
                                        <p:tgtEl>
                                          <p:spTgt spid="29"/>
                                        </p:tgtEl>
                                      </p:cBhvr>
                                    </p:animEffect>
                                    <p:anim calcmode="lin" valueType="num">
                                      <p:cBhvr>
                                        <p:cTn id="8" dur="1250" fill="hold"/>
                                        <p:tgtEl>
                                          <p:spTgt spid="29"/>
                                        </p:tgtEl>
                                        <p:attrNameLst>
                                          <p:attrName>ppt_x</p:attrName>
                                        </p:attrNameLst>
                                      </p:cBhvr>
                                      <p:tavLst>
                                        <p:tav tm="0">
                                          <p:val>
                                            <p:strVal val="#ppt_x"/>
                                          </p:val>
                                        </p:tav>
                                        <p:tav tm="100000">
                                          <p:val>
                                            <p:strVal val="#ppt_x"/>
                                          </p:val>
                                        </p:tav>
                                      </p:tavLst>
                                    </p:anim>
                                    <p:anim calcmode="lin" valueType="num">
                                      <p:cBhvr>
                                        <p:cTn id="9" dur="125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250"/>
                                        <p:tgtEl>
                                          <p:spTgt spid="26"/>
                                        </p:tgtEl>
                                      </p:cBhvr>
                                    </p:animEffect>
                                    <p:anim calcmode="lin" valueType="num">
                                      <p:cBhvr>
                                        <p:cTn id="22" dur="1250" fill="hold"/>
                                        <p:tgtEl>
                                          <p:spTgt spid="26"/>
                                        </p:tgtEl>
                                        <p:attrNameLst>
                                          <p:attrName>ppt_x</p:attrName>
                                        </p:attrNameLst>
                                      </p:cBhvr>
                                      <p:tavLst>
                                        <p:tav tm="0">
                                          <p:val>
                                            <p:strVal val="#ppt_x"/>
                                          </p:val>
                                        </p:tav>
                                        <p:tav tm="100000">
                                          <p:val>
                                            <p:strVal val="#ppt_x"/>
                                          </p:val>
                                        </p:tav>
                                      </p:tavLst>
                                    </p:anim>
                                    <p:anim calcmode="lin" valueType="num">
                                      <p:cBhvr>
                                        <p:cTn id="23" dur="125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250"/>
                                        <p:tgtEl>
                                          <p:spTgt spid="31"/>
                                        </p:tgtEl>
                                      </p:cBhvr>
                                    </p:animEffect>
                                    <p:anim calcmode="lin" valueType="num">
                                      <p:cBhvr>
                                        <p:cTn id="43" dur="1250" fill="hold"/>
                                        <p:tgtEl>
                                          <p:spTgt spid="31"/>
                                        </p:tgtEl>
                                        <p:attrNameLst>
                                          <p:attrName>ppt_x</p:attrName>
                                        </p:attrNameLst>
                                      </p:cBhvr>
                                      <p:tavLst>
                                        <p:tav tm="0">
                                          <p:val>
                                            <p:strVal val="#ppt_x"/>
                                          </p:val>
                                        </p:tav>
                                        <p:tav tm="100000">
                                          <p:val>
                                            <p:strVal val="#ppt_x"/>
                                          </p:val>
                                        </p:tav>
                                      </p:tavLst>
                                    </p:anim>
                                    <p:anim calcmode="lin" valueType="num">
                                      <p:cBhvr>
                                        <p:cTn id="44" dur="1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15"/>
          <p:cNvSpPr>
            <a:spLocks noChangeArrowheads="1"/>
          </p:cNvSpPr>
          <p:nvPr/>
        </p:nvSpPr>
        <p:spPr bwMode="auto">
          <a:xfrm>
            <a:off x="304800" y="2971800"/>
            <a:ext cx="8534400" cy="118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lnSpc>
                <a:spcPct val="130000"/>
              </a:lnSpc>
              <a:spcBef>
                <a:spcPts val="0"/>
              </a:spcBef>
              <a:spcAft>
                <a:spcPts val="0"/>
              </a:spcAft>
            </a:pPr>
            <a:r>
              <a:rPr lang="en-US" sz="1400" dirty="0">
                <a:solidFill>
                  <a:prstClr val="black"/>
                </a:solidFill>
              </a:rPr>
              <a:t>This material is for general informational purposes only and does not represent our legal advice as to any particular set of facts; nor does it represent any undertaking to keep recipients advised of all relevant legal developments. </a:t>
            </a:r>
            <a:br>
              <a:rPr lang="en-US" sz="1400" dirty="0">
                <a:solidFill>
                  <a:prstClr val="black"/>
                </a:solidFill>
              </a:rPr>
            </a:br>
            <a:r>
              <a:rPr lang="en-US" sz="1400" dirty="0">
                <a:solidFill>
                  <a:prstClr val="black"/>
                </a:solidFill>
              </a:rPr>
              <a:t>© 2016 Wilmer Cutler Pickering Hale and Dorr LLP</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45</a:t>
            </a:fld>
            <a:endParaRPr lang="en-US">
              <a:latin typeface="Calibri" pitchFamily="34" charset="0"/>
            </a:endParaRPr>
          </a:p>
        </p:txBody>
      </p:sp>
      <p:grpSp>
        <p:nvGrpSpPr>
          <p:cNvPr id="12" name="Group 11"/>
          <p:cNvGrpSpPr/>
          <p:nvPr/>
        </p:nvGrpSpPr>
        <p:grpSpPr>
          <a:xfrm>
            <a:off x="2652713" y="1219200"/>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56799976"/>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236113"/>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2200" b="1" u="sng" dirty="0">
                <a:solidFill>
                  <a:srgbClr val="00B0F0"/>
                </a:solidFill>
              </a:rPr>
              <a:t>Introduction</a:t>
            </a:r>
            <a:endParaRPr lang="en-US" sz="2200" b="1" u="sng" dirty="0">
              <a:solidFill>
                <a:srgbClr val="00B0F0"/>
              </a:solidFill>
            </a:endParaRPr>
          </a:p>
        </p:txBody>
      </p:sp>
      <p:sp>
        <p:nvSpPr>
          <p:cNvPr id="15363" name="Rectangle 15"/>
          <p:cNvSpPr>
            <a:spLocks noChangeArrowheads="1"/>
          </p:cNvSpPr>
          <p:nvPr/>
        </p:nvSpPr>
        <p:spPr bwMode="auto">
          <a:xfrm>
            <a:off x="381000" y="2772013"/>
            <a:ext cx="85344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1500" dirty="0">
                <a:solidFill>
                  <a:prstClr val="black"/>
                </a:solidFill>
              </a:rPr>
              <a:t>Terence Healy is a partner and Vice Chair of the Securities Enforcement Practice at Hughes Hubbard &amp; Reed LLP. His practice focuses on securities enforcement, internal investigations, regulatory compliance, and complex litigation. Terence regularly represents financial institutions, public companies, hedge funds, and individuals in matters against the Securities and Exchange Commission, Department of Justice, Commodity Futures Trading Commission, Financial Industry Regulatory Authority, and other regulators. </a:t>
            </a:r>
          </a:p>
          <a:p>
            <a:pPr algn="just"/>
            <a:endParaRPr lang="en-US" sz="1500" dirty="0">
              <a:solidFill>
                <a:prstClr val="black"/>
              </a:solidFill>
            </a:endParaRPr>
          </a:p>
          <a:p>
            <a:pPr algn="just"/>
            <a:r>
              <a:rPr lang="en-US" sz="1500" dirty="0">
                <a:solidFill>
                  <a:prstClr val="black"/>
                </a:solidFill>
              </a:rPr>
              <a:t>A seasoned trial lawyer with over two decades of trial experience, Terence has represented clients in complex disputes before trial and appellate courts throughout the country. He has been lead trial counsel in numerous complex matters tried to verdict, including several multidistrict proceedings.  Prior to re-entering private practice, Terence served as Senior Assistant Chief Litigation Counsel for the SEC's Division of Enforcement where he led a team of first-chair SEC trial lawyers.  Before joining the SEC, Terence was a trial attorney at the Department of Justice where he served as lead counsel in several high-profile cases tried to bench or jury. </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46</a:t>
            </a:fld>
            <a:endParaRPr lang="en-US" dirty="0">
              <a:solidFill>
                <a:prstClr val="black"/>
              </a:solidFill>
              <a:latin typeface="Calibri" pitchFamily="34" charset="0"/>
            </a:endParaRPr>
          </a:p>
        </p:txBody>
      </p:sp>
      <p:grpSp>
        <p:nvGrpSpPr>
          <p:cNvPr id="2" name="Group 1"/>
          <p:cNvGrpSpPr/>
          <p:nvPr/>
        </p:nvGrpSpPr>
        <p:grpSpPr>
          <a:xfrm>
            <a:off x="2667000" y="1219200"/>
            <a:ext cx="3733800" cy="951875"/>
            <a:chOff x="2667000" y="1219200"/>
            <a:chExt cx="3733800" cy="951875"/>
          </a:xfrm>
        </p:grpSpPr>
        <p:grpSp>
          <p:nvGrpSpPr>
            <p:cNvPr id="17" name="Group 16"/>
            <p:cNvGrpSpPr/>
            <p:nvPr/>
          </p:nvGrpSpPr>
          <p:grpSpPr>
            <a:xfrm>
              <a:off x="2667000" y="1219200"/>
              <a:ext cx="3733800" cy="951875"/>
              <a:chOff x="762000" y="3352800"/>
              <a:chExt cx="3733800" cy="951875"/>
            </a:xfrm>
          </p:grpSpPr>
          <p:grpSp>
            <p:nvGrpSpPr>
              <p:cNvPr id="21" name="Group 1"/>
              <p:cNvGrpSpPr>
                <a:grpSpLocks/>
              </p:cNvGrpSpPr>
              <p:nvPr/>
            </p:nvGrpSpPr>
            <p:grpSpPr bwMode="auto">
              <a:xfrm>
                <a:off x="762000" y="3352800"/>
                <a:ext cx="3733800" cy="951875"/>
                <a:chOff x="762000" y="2286000"/>
                <a:chExt cx="3733800" cy="951875"/>
              </a:xfrm>
            </p:grpSpPr>
            <p:grpSp>
              <p:nvGrpSpPr>
                <p:cNvPr id="23" name="Group 5"/>
                <p:cNvGrpSpPr>
                  <a:grpSpLocks/>
                </p:cNvGrpSpPr>
                <p:nvPr/>
              </p:nvGrpSpPr>
              <p:grpSpPr bwMode="auto">
                <a:xfrm>
                  <a:off x="762000" y="2286000"/>
                  <a:ext cx="3733800" cy="914400"/>
                  <a:chOff x="762000" y="2286000"/>
                  <a:chExt cx="3733800" cy="914400"/>
                </a:xfrm>
              </p:grpSpPr>
              <p:sp>
                <p:nvSpPr>
                  <p:cNvPr id="2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2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24" name="Rectangle 2"/>
                <p:cNvSpPr>
                  <a:spLocks noChangeArrowheads="1"/>
                </p:cNvSpPr>
                <p:nvPr/>
              </p:nvSpPr>
              <p:spPr bwMode="auto">
                <a:xfrm>
                  <a:off x="1524000" y="2514600"/>
                  <a:ext cx="2438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50" b="1" dirty="0">
                      <a:solidFill>
                        <a:prstClr val="black"/>
                      </a:solidFill>
                    </a:rPr>
                    <a:t>Terence Healy</a:t>
                  </a:r>
                  <a:br>
                    <a:rPr lang="en-US" sz="1050" dirty="0">
                      <a:solidFill>
                        <a:prstClr val="black"/>
                      </a:solidFill>
                    </a:rPr>
                  </a:br>
                  <a:r>
                    <a:rPr lang="en-US" sz="1000" i="1" dirty="0">
                      <a:solidFill>
                        <a:prstClr val="black"/>
                      </a:solidFill>
                    </a:rPr>
                    <a:t>Partner  and Vice Chair of the Securities Enforcement Group </a:t>
                  </a:r>
                  <a:br>
                    <a:rPr lang="en-US" sz="1050" dirty="0">
                      <a:solidFill>
                        <a:prstClr val="black"/>
                      </a:solidFill>
                    </a:rPr>
                  </a:br>
                  <a:r>
                    <a:rPr lang="en-US" sz="1050" b="1" dirty="0">
                      <a:solidFill>
                        <a:prstClr val="black"/>
                      </a:solidFill>
                    </a:rPr>
                    <a:t>Hughes Hubbard &amp; Reed LLP</a:t>
                  </a:r>
                  <a:endParaRPr lang="en-PH" sz="1050" dirty="0">
                    <a:solidFill>
                      <a:prstClr val="black"/>
                    </a:solidFill>
                  </a:endParaRPr>
                </a:p>
              </p:txBody>
            </p:sp>
          </p:grpSp>
          <p:pic>
            <p:nvPicPr>
              <p:cNvPr id="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1361281"/>
              <a:ext cx="533400" cy="6714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64261410"/>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762000" y="3124200"/>
            <a:ext cx="7924800"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fontAlgn="auto">
              <a:spcBef>
                <a:spcPct val="20000"/>
              </a:spcBef>
              <a:spcAft>
                <a:spcPts val="0"/>
              </a:spcAft>
              <a:buFont typeface="+mj-lt"/>
              <a:buAutoNum type="romanUcPeriod"/>
            </a:pPr>
            <a:r>
              <a:rPr lang="en-US" sz="2200" dirty="0">
                <a:solidFill>
                  <a:prstClr val="black"/>
                </a:solidFill>
              </a:rPr>
              <a:t>Understanding the Larger Context </a:t>
            </a:r>
          </a:p>
          <a:p>
            <a:pPr marL="457200" indent="-457200" fontAlgn="auto">
              <a:spcBef>
                <a:spcPts val="1800"/>
              </a:spcBef>
              <a:spcAft>
                <a:spcPts val="0"/>
              </a:spcAft>
              <a:buFont typeface="+mj-lt"/>
              <a:buAutoNum type="romanUcPeriod"/>
            </a:pPr>
            <a:r>
              <a:rPr lang="en-US" sz="2200" dirty="0">
                <a:solidFill>
                  <a:prstClr val="black"/>
                </a:solidFill>
              </a:rPr>
              <a:t>Encouraging internal reporting and compliance</a:t>
            </a:r>
          </a:p>
          <a:p>
            <a:pPr marL="457200" indent="-457200" fontAlgn="auto">
              <a:spcBef>
                <a:spcPts val="1800"/>
              </a:spcBef>
              <a:spcAft>
                <a:spcPts val="0"/>
              </a:spcAft>
              <a:buFont typeface="+mj-lt"/>
              <a:buAutoNum type="romanUcPeriod"/>
            </a:pPr>
            <a:r>
              <a:rPr lang="en-US" sz="2200" dirty="0">
                <a:solidFill>
                  <a:prstClr val="black"/>
                </a:solidFill>
              </a:rPr>
              <a:t>Developing internal investigation protocols</a:t>
            </a:r>
          </a:p>
          <a:p>
            <a:pPr fontAlgn="auto">
              <a:spcBef>
                <a:spcPct val="20000"/>
              </a:spcBef>
              <a:spcAft>
                <a:spcPts val="0"/>
              </a:spcAft>
            </a:pPr>
            <a:endParaRPr lang="en-US" sz="1400" dirty="0">
              <a:solidFill>
                <a:prstClr val="black"/>
              </a:solidFill>
            </a:endParaRPr>
          </a:p>
          <a:p>
            <a:pPr marL="342900" indent="-342900" fontAlgn="auto">
              <a:spcBef>
                <a:spcPct val="20000"/>
              </a:spcBef>
              <a:spcAft>
                <a:spcPts val="0"/>
              </a:spcAft>
              <a:buFont typeface="Arial" panose="020B0604020202020204" pitchFamily="34" charset="0"/>
              <a:buChar char="•"/>
            </a:pPr>
            <a:endParaRPr lang="en-US" sz="1400" dirty="0">
              <a:solidFill>
                <a:prstClr val="black"/>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47</a:t>
            </a:fld>
            <a:endParaRPr lang="en-US" dirty="0">
              <a:solidFill>
                <a:prstClr val="black"/>
              </a:solidFill>
              <a:latin typeface="Calibri" pitchFamily="34" charset="0"/>
            </a:endParaRPr>
          </a:p>
        </p:txBody>
      </p:sp>
      <p:grpSp>
        <p:nvGrpSpPr>
          <p:cNvPr id="34" name="Group 33"/>
          <p:cNvGrpSpPr/>
          <p:nvPr/>
        </p:nvGrpSpPr>
        <p:grpSpPr>
          <a:xfrm>
            <a:off x="2547257" y="1226945"/>
            <a:ext cx="3739243" cy="914400"/>
            <a:chOff x="2705100" y="3352800"/>
            <a:chExt cx="3739243" cy="914400"/>
          </a:xfrm>
        </p:grpSpPr>
        <p:grpSp>
          <p:nvGrpSpPr>
            <p:cNvPr id="35" name="Group 34"/>
            <p:cNvGrpSpPr/>
            <p:nvPr/>
          </p:nvGrpSpPr>
          <p:grpSpPr>
            <a:xfrm>
              <a:off x="2705100" y="3352800"/>
              <a:ext cx="3739243" cy="914400"/>
              <a:chOff x="762000" y="3352800"/>
              <a:chExt cx="3739243" cy="914400"/>
            </a:xfrm>
          </p:grpSpPr>
          <p:grpSp>
            <p:nvGrpSpPr>
              <p:cNvPr id="37" name="Group 1"/>
              <p:cNvGrpSpPr>
                <a:grpSpLocks/>
              </p:cNvGrpSpPr>
              <p:nvPr/>
            </p:nvGrpSpPr>
            <p:grpSpPr bwMode="auto">
              <a:xfrm>
                <a:off x="762000" y="3352800"/>
                <a:ext cx="3739243" cy="914400"/>
                <a:chOff x="762000" y="2286000"/>
                <a:chExt cx="3739243" cy="914400"/>
              </a:xfrm>
            </p:grpSpPr>
            <p:grpSp>
              <p:nvGrpSpPr>
                <p:cNvPr id="39" name="Group 5"/>
                <p:cNvGrpSpPr>
                  <a:grpSpLocks/>
                </p:cNvGrpSpPr>
                <p:nvPr/>
              </p:nvGrpSpPr>
              <p:grpSpPr bwMode="auto">
                <a:xfrm>
                  <a:off x="762000" y="2286000"/>
                  <a:ext cx="3733800" cy="914400"/>
                  <a:chOff x="762000" y="2286000"/>
                  <a:chExt cx="3733800" cy="914400"/>
                </a:xfrm>
              </p:grpSpPr>
              <p:sp>
                <p:nvSpPr>
                  <p:cNvPr id="4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4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40"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Box 6"/>
          <p:cNvSpPr txBox="1">
            <a:spLocks noChangeArrowheads="1"/>
          </p:cNvSpPr>
          <p:nvPr/>
        </p:nvSpPr>
        <p:spPr bwMode="auto">
          <a:xfrm>
            <a:off x="0" y="2236113"/>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200" b="1" u="sng" dirty="0">
                <a:solidFill>
                  <a:srgbClr val="00B0F0"/>
                </a:solidFill>
              </a:rPr>
              <a:t>Responding to Known or Potential Whistleblowers: </a:t>
            </a:r>
          </a:p>
          <a:p>
            <a:pPr algn="ctr" eaLnBrk="1" hangingPunct="1"/>
            <a:r>
              <a:rPr lang="en-US" sz="2200" b="1" u="sng" dirty="0">
                <a:solidFill>
                  <a:srgbClr val="00B0F0"/>
                </a:solidFill>
              </a:rPr>
              <a:t>A View from Inside the Company</a:t>
            </a:r>
          </a:p>
        </p:txBody>
      </p:sp>
    </p:spTree>
    <p:extLst>
      <p:ext uri="{BB962C8B-B14F-4D97-AF65-F5344CB8AC3E}">
        <p14:creationId xmlns:p14="http://schemas.microsoft.com/office/powerpoint/2010/main" val="292648804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152400" y="2133600"/>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PH" b="1" u="sng" dirty="0">
              <a:solidFill>
                <a:srgbClr val="00B0F0"/>
              </a:solidFill>
            </a:endParaRPr>
          </a:p>
          <a:p>
            <a:pPr algn="ctr" eaLnBrk="1" hangingPunct="1"/>
            <a:r>
              <a:rPr lang="en-PH" sz="2200" b="1" u="sng" dirty="0">
                <a:solidFill>
                  <a:srgbClr val="00B0F0"/>
                </a:solidFill>
              </a:rPr>
              <a:t>“The New Normal” </a:t>
            </a:r>
            <a:endParaRPr lang="en-US" sz="2200"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48</a:t>
            </a:fld>
            <a:endParaRPr lang="en-US" dirty="0">
              <a:solidFill>
                <a:prstClr val="black"/>
              </a:solidFill>
              <a:latin typeface="Calibri" pitchFamily="34" charset="0"/>
            </a:endParaRPr>
          </a:p>
        </p:txBody>
      </p:sp>
      <p:sp>
        <p:nvSpPr>
          <p:cNvPr id="18" name="Content Placeholder 2"/>
          <p:cNvSpPr txBox="1">
            <a:spLocks/>
          </p:cNvSpPr>
          <p:nvPr/>
        </p:nvSpPr>
        <p:spPr>
          <a:xfrm>
            <a:off x="457200" y="2816223"/>
            <a:ext cx="7162800" cy="33099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33" name="Group 32"/>
          <p:cNvGrpSpPr/>
          <p:nvPr/>
        </p:nvGrpSpPr>
        <p:grpSpPr>
          <a:xfrm>
            <a:off x="2547257" y="1226945"/>
            <a:ext cx="3739243" cy="914400"/>
            <a:chOff x="2705100" y="3352800"/>
            <a:chExt cx="3739243" cy="914400"/>
          </a:xfrm>
        </p:grpSpPr>
        <p:grpSp>
          <p:nvGrpSpPr>
            <p:cNvPr id="34" name="Group 33"/>
            <p:cNvGrpSpPr/>
            <p:nvPr/>
          </p:nvGrpSpPr>
          <p:grpSpPr>
            <a:xfrm>
              <a:off x="2705100" y="3352800"/>
              <a:ext cx="3739243" cy="914400"/>
              <a:chOff x="762000" y="3352800"/>
              <a:chExt cx="3739243" cy="914400"/>
            </a:xfrm>
          </p:grpSpPr>
          <p:grpSp>
            <p:nvGrpSpPr>
              <p:cNvPr id="36" name="Group 1"/>
              <p:cNvGrpSpPr>
                <a:grpSpLocks/>
              </p:cNvGrpSpPr>
              <p:nvPr/>
            </p:nvGrpSpPr>
            <p:grpSpPr bwMode="auto">
              <a:xfrm>
                <a:off x="762000" y="3352800"/>
                <a:ext cx="3739243" cy="914400"/>
                <a:chOff x="762000" y="2286000"/>
                <a:chExt cx="3739243" cy="914400"/>
              </a:xfrm>
            </p:grpSpPr>
            <p:grpSp>
              <p:nvGrpSpPr>
                <p:cNvPr id="38" name="Group 5"/>
                <p:cNvGrpSpPr>
                  <a:grpSpLocks/>
                </p:cNvGrpSpPr>
                <p:nvPr/>
              </p:nvGrpSpPr>
              <p:grpSpPr bwMode="auto">
                <a:xfrm>
                  <a:off x="762000" y="2286000"/>
                  <a:ext cx="3733800" cy="914400"/>
                  <a:chOff x="762000" y="2286000"/>
                  <a:chExt cx="3733800" cy="914400"/>
                </a:xfrm>
              </p:grpSpPr>
              <p:sp>
                <p:nvSpPr>
                  <p:cNvPr id="40"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4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9"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Content Placeholder 2"/>
          <p:cNvSpPr txBox="1">
            <a:spLocks/>
          </p:cNvSpPr>
          <p:nvPr/>
        </p:nvSpPr>
        <p:spPr>
          <a:xfrm>
            <a:off x="1447800" y="2801928"/>
            <a:ext cx="6477000" cy="331606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r>
              <a:rPr lang="en-US" sz="2000" dirty="0">
                <a:solidFill>
                  <a:sysClr val="windowText" lastClr="000000"/>
                </a:solidFill>
                <a:latin typeface="Arial" panose="020B0604020202020204" pitchFamily="34" charset="0"/>
                <a:cs typeface="Arial" panose="020B0604020202020204" pitchFamily="34" charset="0"/>
              </a:rPr>
              <a:t>Continued growth of SEC Whistleblower Program</a:t>
            </a:r>
          </a:p>
          <a:p>
            <a:pPr lvl="1" fontAlgn="auto">
              <a:spcBef>
                <a:spcPts val="1200"/>
              </a:spcBef>
              <a:spcAft>
                <a:spcPts val="0"/>
              </a:spcAft>
              <a:defRPr/>
            </a:pPr>
            <a:r>
              <a:rPr lang="en-US" sz="1800" dirty="0">
                <a:solidFill>
                  <a:sysClr val="windowText" lastClr="000000"/>
                </a:solidFill>
                <a:latin typeface="Arial" panose="020B0604020202020204" pitchFamily="34" charset="0"/>
                <a:cs typeface="Arial" panose="020B0604020202020204" pitchFamily="34" charset="0"/>
              </a:rPr>
              <a:t>4,000 claims in FY2015 were a 30% increase over FY2012</a:t>
            </a:r>
          </a:p>
          <a:p>
            <a:pPr lvl="1" fontAlgn="auto">
              <a:spcBef>
                <a:spcPts val="1200"/>
              </a:spcBef>
              <a:spcAft>
                <a:spcPts val="0"/>
              </a:spcAft>
              <a:defRPr/>
            </a:pPr>
            <a:r>
              <a:rPr lang="en-US" sz="1800" dirty="0">
                <a:solidFill>
                  <a:sysClr val="windowText" lastClr="000000"/>
                </a:solidFill>
                <a:latin typeface="Arial" panose="020B0604020202020204" pitchFamily="34" charset="0"/>
                <a:cs typeface="Arial" panose="020B0604020202020204" pitchFamily="34" charset="0"/>
              </a:rPr>
              <a:t>700 Matters Under Inquiry or Investigations related to tips</a:t>
            </a:r>
          </a:p>
          <a:p>
            <a:pPr lvl="1" fontAlgn="auto">
              <a:spcBef>
                <a:spcPts val="1200"/>
              </a:spcBef>
              <a:spcAft>
                <a:spcPts val="0"/>
              </a:spcAft>
              <a:defRPr/>
            </a:pPr>
            <a:r>
              <a:rPr lang="en-US" sz="1800" dirty="0">
                <a:solidFill>
                  <a:sysClr val="windowText" lastClr="000000"/>
                </a:solidFill>
                <a:latin typeface="Arial" panose="020B0604020202020204" pitchFamily="34" charset="0"/>
                <a:cs typeface="Arial" panose="020B0604020202020204" pitchFamily="34" charset="0"/>
              </a:rPr>
              <a:t>May and June 2016, five individuals were awarded more than $26 million</a:t>
            </a:r>
          </a:p>
          <a:p>
            <a:pPr fontAlgn="auto">
              <a:spcBef>
                <a:spcPts val="1200"/>
              </a:spcBef>
              <a:spcAft>
                <a:spcPts val="0"/>
              </a:spcAft>
              <a:defRPr/>
            </a:pPr>
            <a:r>
              <a:rPr lang="en-US" sz="2000" dirty="0">
                <a:solidFill>
                  <a:sysClr val="windowText" lastClr="000000"/>
                </a:solidFill>
                <a:latin typeface="Arial" panose="020B0604020202020204" pitchFamily="34" charset="0"/>
                <a:cs typeface="Arial" panose="020B0604020202020204" pitchFamily="34" charset="0"/>
              </a:rPr>
              <a:t>Now woven into the fabric of any modern compliance program</a:t>
            </a:r>
          </a:p>
          <a:p>
            <a:pPr marL="0"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marL="0"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marL="457200" lvl="1" indent="0" fontAlgn="auto">
              <a:spcAft>
                <a:spcPts val="0"/>
              </a:spcAft>
              <a:buFont typeface="Arial" panose="020B0604020202020204" pitchFamily="34" charset="0"/>
              <a:buNone/>
              <a:defRPr/>
            </a:pPr>
            <a:endParaRPr lang="en-US" sz="1800" dirty="0">
              <a:solidFill>
                <a:prstClr val="black"/>
              </a:solidFill>
              <a:latin typeface="Arial" panose="020B0604020202020204" pitchFamily="34" charset="0"/>
              <a:cs typeface="Arial" panose="020B0604020202020204" pitchFamily="34" charset="0"/>
            </a:endParaRPr>
          </a:p>
          <a:p>
            <a:pPr marL="0" indent="0" fontAlgn="auto">
              <a:spcAft>
                <a:spcPts val="0"/>
              </a:spcAft>
              <a:buFont typeface="Arial" panose="020B0604020202020204" pitchFamily="34" charset="0"/>
              <a:buNone/>
              <a:defRPr/>
            </a:pPr>
            <a:endParaRPr lang="en-US" sz="18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lvl="1"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a:p>
            <a:pPr marL="457200" lvl="1"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marL="0"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6519256"/>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152400" y="2063115"/>
            <a:ext cx="914400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PH" b="1" u="sng" dirty="0">
              <a:solidFill>
                <a:srgbClr val="00B0F0"/>
              </a:solidFill>
            </a:endParaRPr>
          </a:p>
          <a:p>
            <a:pPr algn="ctr" eaLnBrk="1" hangingPunct="1"/>
            <a:r>
              <a:rPr lang="en-PH" sz="2200" b="1" u="sng" dirty="0">
                <a:solidFill>
                  <a:srgbClr val="00B0F0"/>
                </a:solidFill>
              </a:rPr>
              <a:t>Who are whistleblowers? </a:t>
            </a:r>
          </a:p>
          <a:p>
            <a:pPr algn="ctr" eaLnBrk="1" hangingPunct="1"/>
            <a:endParaRPr lang="en-US"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49</a:t>
            </a:fld>
            <a:endParaRPr lang="en-US" dirty="0">
              <a:solidFill>
                <a:prstClr val="black"/>
              </a:solidFill>
              <a:latin typeface="Calibri" pitchFamily="34" charset="0"/>
            </a:endParaRPr>
          </a:p>
        </p:txBody>
      </p:sp>
      <p:sp>
        <p:nvSpPr>
          <p:cNvPr id="18" name="Content Placeholder 2"/>
          <p:cNvSpPr txBox="1">
            <a:spLocks/>
          </p:cNvSpPr>
          <p:nvPr/>
        </p:nvSpPr>
        <p:spPr>
          <a:xfrm>
            <a:off x="457200" y="2816223"/>
            <a:ext cx="7162800" cy="33099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33" name="Group 32"/>
          <p:cNvGrpSpPr/>
          <p:nvPr/>
        </p:nvGrpSpPr>
        <p:grpSpPr>
          <a:xfrm>
            <a:off x="2547257" y="1226945"/>
            <a:ext cx="3739243" cy="914400"/>
            <a:chOff x="2705100" y="3352800"/>
            <a:chExt cx="3739243" cy="914400"/>
          </a:xfrm>
        </p:grpSpPr>
        <p:grpSp>
          <p:nvGrpSpPr>
            <p:cNvPr id="34" name="Group 33"/>
            <p:cNvGrpSpPr/>
            <p:nvPr/>
          </p:nvGrpSpPr>
          <p:grpSpPr>
            <a:xfrm>
              <a:off x="2705100" y="3352800"/>
              <a:ext cx="3739243" cy="914400"/>
              <a:chOff x="762000" y="3352800"/>
              <a:chExt cx="3739243" cy="914400"/>
            </a:xfrm>
          </p:grpSpPr>
          <p:grpSp>
            <p:nvGrpSpPr>
              <p:cNvPr id="36" name="Group 1"/>
              <p:cNvGrpSpPr>
                <a:grpSpLocks/>
              </p:cNvGrpSpPr>
              <p:nvPr/>
            </p:nvGrpSpPr>
            <p:grpSpPr bwMode="auto">
              <a:xfrm>
                <a:off x="762000" y="3352800"/>
                <a:ext cx="3739243" cy="914400"/>
                <a:chOff x="762000" y="2286000"/>
                <a:chExt cx="3739243" cy="914400"/>
              </a:xfrm>
            </p:grpSpPr>
            <p:grpSp>
              <p:nvGrpSpPr>
                <p:cNvPr id="38" name="Group 5"/>
                <p:cNvGrpSpPr>
                  <a:grpSpLocks/>
                </p:cNvGrpSpPr>
                <p:nvPr/>
              </p:nvGrpSpPr>
              <p:grpSpPr bwMode="auto">
                <a:xfrm>
                  <a:off x="762000" y="2286000"/>
                  <a:ext cx="3733800" cy="914400"/>
                  <a:chOff x="762000" y="2286000"/>
                  <a:chExt cx="3733800" cy="914400"/>
                </a:xfrm>
              </p:grpSpPr>
              <p:sp>
                <p:nvSpPr>
                  <p:cNvPr id="40"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4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9"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Content Placeholder 2"/>
          <p:cNvSpPr txBox="1">
            <a:spLocks/>
          </p:cNvSpPr>
          <p:nvPr/>
        </p:nvSpPr>
        <p:spPr>
          <a:xfrm>
            <a:off x="1213756" y="2895600"/>
            <a:ext cx="6400800" cy="35814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Bef>
                <a:spcPts val="12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Internal</a:t>
            </a:r>
          </a:p>
          <a:p>
            <a:pPr lvl="1" fontAlgn="auto">
              <a:spcBef>
                <a:spcPts val="9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As of FY2015 almost half of SEC awardees were current or former employees</a:t>
            </a:r>
          </a:p>
          <a:p>
            <a:pPr lvl="2" fontAlgn="auto">
              <a:spcBef>
                <a:spcPts val="9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80% of these first reported the matter internally</a:t>
            </a:r>
          </a:p>
          <a:p>
            <a:pPr lvl="2" fontAlgn="auto">
              <a:spcBef>
                <a:spcPts val="9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Internal compliance officers and audit personnel (SEC orders of March 2, 2015 and April 22, 2015)</a:t>
            </a:r>
          </a:p>
          <a:p>
            <a:pPr fontAlgn="auto">
              <a:spcBef>
                <a:spcPts val="15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International</a:t>
            </a:r>
          </a:p>
          <a:p>
            <a:pPr lvl="2" fontAlgn="auto">
              <a:spcBef>
                <a:spcPts val="9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Since FY2011, SEC received claims from 95 foreign countries</a:t>
            </a:r>
          </a:p>
          <a:p>
            <a:pPr lvl="2" fontAlgn="auto">
              <a:spcBef>
                <a:spcPts val="900"/>
              </a:spcBef>
              <a:spcAft>
                <a:spcPts val="0"/>
              </a:spcAft>
              <a:defRPr/>
            </a:pPr>
            <a:r>
              <a:rPr lang="en-US" sz="2900" dirty="0">
                <a:solidFill>
                  <a:sysClr val="windowText" lastClr="000000"/>
                </a:solidFill>
                <a:latin typeface="Arial" panose="020B0604020202020204" pitchFamily="34" charset="0"/>
                <a:cs typeface="Arial" panose="020B0604020202020204" pitchFamily="34" charset="0"/>
              </a:rPr>
              <a:t>Largest award ever as of FY2015 was $30m to a foreign whistleblower</a:t>
            </a: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lvl="1"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a:p>
            <a:pPr marL="457200" lvl="1"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800" dirty="0">
              <a:solidFill>
                <a:sysClr val="windowText" lastClr="000000"/>
              </a:solidFill>
              <a:latin typeface="Arial" panose="020B0604020202020204" pitchFamily="34" charset="0"/>
              <a:cs typeface="Arial" panose="020B0604020202020204" pitchFamily="34" charset="0"/>
            </a:endParaRPr>
          </a:p>
          <a:p>
            <a:pPr marL="0"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036892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5123"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89BD7A-9001-40D2-94B0-8EC91ACE6244}" type="slidenum">
              <a:rPr lang="en-US" smtClean="0">
                <a:solidFill>
                  <a:prstClr val="black"/>
                </a:solidFill>
                <a:latin typeface="Calibri" pitchFamily="34" charset="0"/>
              </a:rPr>
              <a:pPr eaLnBrk="1" hangingPunct="1"/>
              <a:t>5</a:t>
            </a:fld>
            <a:endParaRPr lang="en-US" dirty="0">
              <a:solidFill>
                <a:prstClr val="black"/>
              </a:solidFill>
              <a:latin typeface="Calibri" pitchFamily="34" charset="0"/>
            </a:endParaRPr>
          </a:p>
        </p:txBody>
      </p:sp>
      <p:sp>
        <p:nvSpPr>
          <p:cNvPr id="5" name="Subtitle 2"/>
          <p:cNvSpPr txBox="1">
            <a:spLocks/>
          </p:cNvSpPr>
          <p:nvPr/>
        </p:nvSpPr>
        <p:spPr bwMode="auto">
          <a:xfrm>
            <a:off x="228600" y="29337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en-US" sz="1100" b="1" dirty="0">
                <a:solidFill>
                  <a:prstClr val="black"/>
                </a:solidFill>
              </a:rPr>
              <a:t>Welcome to the Knowledge Group Unlimited Subscription Programs.  We have Two Options Available for You:</a:t>
            </a:r>
            <a:endParaRPr lang="en-US" altLang="en-US" sz="1100" dirty="0">
              <a:solidFill>
                <a:prstClr val="black"/>
              </a:solidFill>
            </a:endParaRPr>
          </a:p>
          <a:p>
            <a:pPr eaLnBrk="1" hangingPunct="1">
              <a:defRPr/>
            </a:pPr>
            <a:r>
              <a:rPr lang="en-US" altLang="en-US" sz="1100" b="1" dirty="0">
                <a:solidFill>
                  <a:prstClr val="black"/>
                </a:solidFill>
              </a:rPr>
              <a:t> </a:t>
            </a:r>
          </a:p>
          <a:p>
            <a:pPr>
              <a:defRPr/>
            </a:pPr>
            <a:r>
              <a:rPr lang="en-PH" sz="1050" b="1" dirty="0">
                <a:solidFill>
                  <a:prstClr val="black"/>
                </a:solidFill>
              </a:rPr>
              <a:t>FREE UNLIMITED:  </a:t>
            </a:r>
            <a:r>
              <a:rPr lang="en-PH" sz="1050" dirty="0">
                <a:solidFill>
                  <a:prstClr val="black"/>
                </a:solidFill>
              </a:rPr>
              <a:t>This program is free of charge with no further costs or obligations. It includes:</a:t>
            </a:r>
          </a:p>
          <a:p>
            <a:pPr>
              <a:defRPr/>
            </a:pPr>
            <a:endParaRPr lang="en-US" sz="1050" dirty="0">
              <a:solidFill>
                <a:prstClr val="black"/>
              </a:solidFill>
            </a:endParaRPr>
          </a:p>
          <a:p>
            <a:pPr marL="914400" lvl="1" indent="-171450">
              <a:buFont typeface="Wingdings" panose="05000000000000000000" pitchFamily="2" charset="2"/>
              <a:buChar char="ü"/>
              <a:defRPr/>
            </a:pPr>
            <a:r>
              <a:rPr lang="en-US" sz="1050" u="sng" dirty="0">
                <a:solidFill>
                  <a:prstClr val="black"/>
                </a:solidFill>
              </a:rPr>
              <a:t>Unlimited access to over 15,000 pages of course material</a:t>
            </a:r>
            <a:r>
              <a:rPr lang="en-US" sz="1050" dirty="0">
                <a:solidFill>
                  <a:prstClr val="black"/>
                </a:solidFill>
              </a:rPr>
              <a:t> from all Knowledge Group Webcasts. </a:t>
            </a:r>
          </a:p>
          <a:p>
            <a:pPr marL="914400" lvl="1" indent="-171450">
              <a:buFont typeface="Wingdings" panose="05000000000000000000" pitchFamily="2" charset="2"/>
              <a:buChar char="ü"/>
              <a:defRPr/>
            </a:pPr>
            <a:r>
              <a:rPr lang="en-US" sz="1050" u="sng" dirty="0">
                <a:solidFill>
                  <a:prstClr val="black"/>
                </a:solidFill>
              </a:rPr>
              <a:t>Subscribers to this program can download any slides</a:t>
            </a:r>
            <a:r>
              <a:rPr lang="en-US" sz="1050" dirty="0">
                <a:solidFill>
                  <a:prstClr val="black"/>
                </a:solidFill>
              </a:rPr>
              <a:t>, white papers, or supplemental material covered during all live webcasts.</a:t>
            </a:r>
            <a:r>
              <a:rPr lang="en-US" sz="1050" baseline="30000" dirty="0">
                <a:solidFill>
                  <a:prstClr val="black"/>
                </a:solidFill>
              </a:rPr>
              <a:t>  </a:t>
            </a:r>
            <a:endParaRPr lang="en-US" sz="1050" dirty="0">
              <a:solidFill>
                <a:prstClr val="black"/>
              </a:solidFill>
            </a:endParaRPr>
          </a:p>
          <a:p>
            <a:pPr marL="914400" lvl="1" indent="-171450">
              <a:buFont typeface="Wingdings" panose="05000000000000000000" pitchFamily="2" charset="2"/>
              <a:buChar char="ü"/>
              <a:defRPr/>
            </a:pPr>
            <a:r>
              <a:rPr lang="en-US" sz="1050" u="sng" dirty="0">
                <a:solidFill>
                  <a:prstClr val="black"/>
                </a:solidFill>
              </a:rPr>
              <a:t>50% discount </a:t>
            </a:r>
            <a:r>
              <a:rPr lang="en-US" sz="1050" dirty="0">
                <a:solidFill>
                  <a:prstClr val="black"/>
                </a:solidFill>
              </a:rPr>
              <a:t>for  purchase of all Live webcasts and downloaded recordings.</a:t>
            </a:r>
          </a:p>
          <a:p>
            <a:pPr marL="914400" lvl="1" indent="-171450">
              <a:buFont typeface="Wingdings" panose="05000000000000000000" pitchFamily="2" charset="2"/>
              <a:buChar char="ü"/>
              <a:defRPr/>
            </a:pPr>
            <a:endParaRPr lang="en-US" sz="1050" b="1" u="sng" dirty="0">
              <a:solidFill>
                <a:prstClr val="black"/>
              </a:solidFill>
            </a:endParaRPr>
          </a:p>
          <a:p>
            <a:pPr>
              <a:defRPr/>
            </a:pPr>
            <a:r>
              <a:rPr lang="en-PH" sz="1050" b="1" dirty="0">
                <a:solidFill>
                  <a:prstClr val="black"/>
                </a:solidFill>
              </a:rPr>
              <a:t>PAID UNLIMITED: </a:t>
            </a:r>
            <a:r>
              <a:rPr lang="en-PH" sz="1050" dirty="0">
                <a:solidFill>
                  <a:prstClr val="black"/>
                </a:solidFill>
              </a:rPr>
              <a:t> Our most comprehensive and cost-effective plan, for a one-time fee:</a:t>
            </a:r>
          </a:p>
          <a:p>
            <a:pPr>
              <a:defRPr/>
            </a:pPr>
            <a:r>
              <a:rPr lang="en-PH" sz="1050" dirty="0">
                <a:solidFill>
                  <a:prstClr val="black"/>
                </a:solidFill>
              </a:rPr>
              <a:t> </a:t>
            </a:r>
            <a:endParaRPr lang="en-US" sz="1050" dirty="0">
              <a:solidFill>
                <a:prstClr val="black"/>
              </a:solidFill>
            </a:endParaRPr>
          </a:p>
          <a:p>
            <a:pPr marL="914400" lvl="1" indent="-171450">
              <a:buFont typeface="Wingdings" panose="05000000000000000000" pitchFamily="2" charset="2"/>
              <a:buChar char="ü"/>
              <a:defRPr/>
            </a:pPr>
            <a:r>
              <a:rPr lang="en-US" sz="1050" u="sng" dirty="0">
                <a:solidFill>
                  <a:prstClr val="black"/>
                </a:solidFill>
              </a:rPr>
              <a:t>Access to all LIVE Webcasts</a:t>
            </a:r>
            <a:r>
              <a:rPr lang="en-US" sz="1050" dirty="0">
                <a:solidFill>
                  <a:prstClr val="black"/>
                </a:solidFill>
              </a:rPr>
              <a:t>  (Normally $199 to $349 for each event without a subscription). Including:  Bring-a-Friend – Invite a client or associate outside your firm to attend for FREE.  Sign up for as many webcasts as you wish. </a:t>
            </a:r>
          </a:p>
          <a:p>
            <a:pPr marL="914400" lvl="1" indent="-171450">
              <a:buFont typeface="Wingdings" panose="05000000000000000000" pitchFamily="2" charset="2"/>
              <a:buChar char="ü"/>
              <a:defRPr/>
            </a:pPr>
            <a:r>
              <a:rPr lang="en-US" sz="1050" u="sng" dirty="0">
                <a:solidFill>
                  <a:prstClr val="black"/>
                </a:solidFill>
              </a:rPr>
              <a:t>Access to all of Recorded/Archived Events &amp; Course Material</a:t>
            </a:r>
            <a:r>
              <a:rPr lang="en-US" sz="1050" dirty="0">
                <a:solidFill>
                  <a:prstClr val="black"/>
                </a:solidFill>
              </a:rPr>
              <a:t>  includes 1,500+ hours of audio material (Normally $299 for each event without a subscription).</a:t>
            </a:r>
          </a:p>
          <a:p>
            <a:pPr marL="914400" lvl="1" indent="-171450">
              <a:buFont typeface="Wingdings" panose="05000000000000000000" pitchFamily="2" charset="2"/>
              <a:buChar char="ü"/>
              <a:defRPr/>
            </a:pPr>
            <a:r>
              <a:rPr lang="en-US" sz="1050" u="sng" dirty="0">
                <a:solidFill>
                  <a:prstClr val="black"/>
                </a:solidFill>
              </a:rPr>
              <a:t>Free Certificate of Attendance Processing </a:t>
            </a:r>
            <a:r>
              <a:rPr lang="en-US" sz="1050" dirty="0">
                <a:solidFill>
                  <a:prstClr val="black"/>
                </a:solidFill>
              </a:rPr>
              <a:t>(Normally $49 Per Course without a subscription).</a:t>
            </a:r>
          </a:p>
          <a:p>
            <a:pPr marL="914400" lvl="1" indent="-171450">
              <a:buFont typeface="Wingdings" panose="05000000000000000000" pitchFamily="2" charset="2"/>
              <a:buChar char="ü"/>
              <a:defRPr/>
            </a:pPr>
            <a:r>
              <a:rPr lang="en-US" sz="1050" u="sng" dirty="0">
                <a:solidFill>
                  <a:prstClr val="black"/>
                </a:solidFill>
              </a:rPr>
              <a:t>Access to over 15,000 pages of course material</a:t>
            </a:r>
            <a:r>
              <a:rPr lang="en-US" sz="1050" dirty="0">
                <a:solidFill>
                  <a:prstClr val="black"/>
                </a:solidFill>
              </a:rPr>
              <a:t> from Knowledge Group Webcasts.</a:t>
            </a:r>
          </a:p>
          <a:p>
            <a:pPr marL="914400" lvl="1" indent="-171450">
              <a:buFont typeface="Wingdings" panose="05000000000000000000" pitchFamily="2" charset="2"/>
              <a:buChar char="ü"/>
              <a:defRPr/>
            </a:pPr>
            <a:r>
              <a:rPr lang="en-US" sz="1050" u="sng" dirty="0">
                <a:solidFill>
                  <a:prstClr val="black"/>
                </a:solidFill>
              </a:rPr>
              <a:t>Ability to invite a guest of your choice to attend any live webcast Free of charge</a:t>
            </a:r>
            <a:r>
              <a:rPr lang="en-US" sz="1050" dirty="0">
                <a:solidFill>
                  <a:prstClr val="black"/>
                </a:solidFill>
              </a:rPr>
              <a:t>  (Exclusive benefit only available for PAID UNLIMITED subscribers).</a:t>
            </a:r>
          </a:p>
          <a:p>
            <a:pPr marL="914400" lvl="1" indent="-171450">
              <a:buFont typeface="Wingdings" panose="05000000000000000000" pitchFamily="2" charset="2"/>
              <a:buChar char="ü"/>
              <a:defRPr/>
            </a:pPr>
            <a:r>
              <a:rPr lang="en-US" sz="1050" b="1" u="sng" dirty="0">
                <a:solidFill>
                  <a:prstClr val="black"/>
                </a:solidFill>
              </a:rPr>
              <a:t>6 Month Subscription is $499 with No Additional Fees</a:t>
            </a:r>
            <a:r>
              <a:rPr lang="en-US" sz="1050" b="1" dirty="0">
                <a:solidFill>
                  <a:prstClr val="black"/>
                </a:solidFill>
              </a:rPr>
              <a:t>  </a:t>
            </a:r>
            <a:r>
              <a:rPr lang="en-US" sz="1050" dirty="0">
                <a:solidFill>
                  <a:prstClr val="black"/>
                </a:solidFill>
              </a:rPr>
              <a:t>Other options are available.</a:t>
            </a:r>
          </a:p>
          <a:p>
            <a:pPr marL="914400" lvl="1" indent="-171450">
              <a:buFont typeface="Wingdings" panose="05000000000000000000" pitchFamily="2" charset="2"/>
              <a:buChar char="ü"/>
              <a:defRPr/>
            </a:pPr>
            <a:r>
              <a:rPr lang="en-US" sz="1050" b="1" u="sng" dirty="0">
                <a:solidFill>
                  <a:prstClr val="black"/>
                </a:solidFill>
              </a:rPr>
              <a:t>Special Offer: Sign up today and add 2 of your colleagues to your plan for free</a:t>
            </a:r>
            <a:r>
              <a:rPr lang="en-US" sz="1050" dirty="0">
                <a:solidFill>
                  <a:prstClr val="black"/>
                </a:solidFill>
              </a:rPr>
              <a:t>  Check the “</a:t>
            </a:r>
            <a:r>
              <a:rPr lang="en-US" sz="1050" b="1" dirty="0">
                <a:solidFill>
                  <a:prstClr val="black"/>
                </a:solidFill>
              </a:rPr>
              <a:t>Triple Play”</a:t>
            </a:r>
            <a:r>
              <a:rPr lang="en-US" sz="1050" dirty="0">
                <a:solidFill>
                  <a:prstClr val="black"/>
                </a:solidFill>
              </a:rPr>
              <a:t> box on the sign-up sheet contained in the link below.</a:t>
            </a:r>
          </a:p>
          <a:p>
            <a:pPr marL="914400" lvl="1" indent="-171450">
              <a:buFont typeface="Wingdings" panose="05000000000000000000" pitchFamily="2" charset="2"/>
              <a:buChar char="ü"/>
              <a:defRPr/>
            </a:pPr>
            <a:endParaRPr lang="en-US" sz="1050" dirty="0">
              <a:solidFill>
                <a:prstClr val="black"/>
              </a:solidFill>
            </a:endParaRPr>
          </a:p>
          <a:p>
            <a:pPr lvl="2" indent="0">
              <a:defRPr/>
            </a:pPr>
            <a:r>
              <a:rPr lang="en-US" sz="1050" dirty="0">
                <a:solidFill>
                  <a:prstClr val="black"/>
                </a:solidFill>
                <a:hlinkClick r:id="rId4"/>
              </a:rPr>
              <a:t>https://gkc.memberclicks.net/index.php?option=com_mc&amp;view=mc&amp;mcid=form_157964</a:t>
            </a:r>
            <a:endParaRPr lang="en-US" sz="1050" dirty="0">
              <a:solidFill>
                <a:prstClr val="black"/>
              </a:solidFill>
            </a:endParaRPr>
          </a:p>
          <a:p>
            <a:pPr marL="914400" lvl="1" indent="-171450">
              <a:buFont typeface="Wingdings" panose="05000000000000000000" pitchFamily="2" charset="2"/>
              <a:buChar char="ü"/>
              <a:defRPr/>
            </a:pPr>
            <a:endParaRPr lang="en-US" sz="1050" dirty="0">
              <a:solidFill>
                <a:prstClr val="black"/>
              </a:solidFill>
            </a:endParaRPr>
          </a:p>
          <a:p>
            <a:pPr lvl="1" indent="0">
              <a:defRPr/>
            </a:pPr>
            <a:endParaRPr lang="en-US" sz="1050" dirty="0">
              <a:solidFill>
                <a:prstClr val="black"/>
              </a:solidFill>
            </a:endParaRPr>
          </a:p>
          <a:p>
            <a:pPr marL="171450" indent="-171450">
              <a:buFont typeface="Wingdings" panose="05000000000000000000" pitchFamily="2" charset="2"/>
              <a:buChar char="ü"/>
              <a:defRPr/>
            </a:pPr>
            <a:endParaRPr lang="en-US" sz="1100" dirty="0">
              <a:solidFill>
                <a:prstClr val="black"/>
              </a:solidFill>
            </a:endParaRPr>
          </a:p>
          <a:p>
            <a:pPr eaLnBrk="1" hangingPunct="1">
              <a:defRPr/>
            </a:pPr>
            <a:endParaRPr lang="en-US" altLang="en-US" sz="1100" dirty="0">
              <a:solidFill>
                <a:prstClr val="black"/>
              </a:solidFill>
            </a:endParaRPr>
          </a:p>
        </p:txBody>
      </p:sp>
    </p:spTree>
    <p:extLst>
      <p:ext uri="{BB962C8B-B14F-4D97-AF65-F5344CB8AC3E}">
        <p14:creationId xmlns:p14="http://schemas.microsoft.com/office/powerpoint/2010/main" val="3647344652"/>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33600"/>
            <a:ext cx="914400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2200" b="1" u="sng" dirty="0">
                <a:solidFill>
                  <a:srgbClr val="00B0F0"/>
                </a:solidFill>
              </a:rPr>
              <a:t>A Global Phenomenon</a:t>
            </a:r>
            <a:r>
              <a:rPr lang="en-PH" b="1" u="sng" dirty="0">
                <a:solidFill>
                  <a:srgbClr val="00B0F0"/>
                </a:solidFill>
              </a:rPr>
              <a:t> </a:t>
            </a:r>
          </a:p>
          <a:p>
            <a:pPr algn="ctr" eaLnBrk="1" hangingPunct="1"/>
            <a:endParaRPr lang="en-US" b="1" u="sng" dirty="0">
              <a:solidFill>
                <a:srgbClr val="00B0F0"/>
              </a:solidFill>
            </a:endParaRPr>
          </a:p>
          <a:p>
            <a:pPr algn="ctr" eaLnBrk="1" hangingPunct="1"/>
            <a:endParaRPr lang="en-US"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50</a:t>
            </a:fld>
            <a:endParaRPr lang="en-US" dirty="0">
              <a:solidFill>
                <a:prstClr val="black"/>
              </a:solidFill>
              <a:latin typeface="Calibri" pitchFamily="34" charset="0"/>
            </a:endParaRPr>
          </a:p>
        </p:txBody>
      </p:sp>
      <p:graphicFrame>
        <p:nvGraphicFramePr>
          <p:cNvPr id="15" name="Content Placeholder 3"/>
          <p:cNvGraphicFramePr>
            <a:graphicFrameLocks/>
          </p:cNvGraphicFramePr>
          <p:nvPr>
            <p:extLst/>
          </p:nvPr>
        </p:nvGraphicFramePr>
        <p:xfrm>
          <a:off x="1219200" y="2626621"/>
          <a:ext cx="6781800" cy="3729729"/>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2547257" y="1226945"/>
            <a:ext cx="3739243" cy="914400"/>
            <a:chOff x="2705100" y="3352800"/>
            <a:chExt cx="3739243" cy="914400"/>
          </a:xfrm>
        </p:grpSpPr>
        <p:grpSp>
          <p:nvGrpSpPr>
            <p:cNvPr id="18" name="Group 17"/>
            <p:cNvGrpSpPr/>
            <p:nvPr/>
          </p:nvGrpSpPr>
          <p:grpSpPr>
            <a:xfrm>
              <a:off x="2705100" y="3352800"/>
              <a:ext cx="3739243" cy="914400"/>
              <a:chOff x="762000" y="3352800"/>
              <a:chExt cx="3739243" cy="914400"/>
            </a:xfrm>
          </p:grpSpPr>
          <p:grpSp>
            <p:nvGrpSpPr>
              <p:cNvPr id="20" name="Group 1"/>
              <p:cNvGrpSpPr>
                <a:grpSpLocks/>
              </p:cNvGrpSpPr>
              <p:nvPr/>
            </p:nvGrpSpPr>
            <p:grpSpPr bwMode="auto">
              <a:xfrm>
                <a:off x="762000" y="3352800"/>
                <a:ext cx="3739243" cy="914400"/>
                <a:chOff x="762000" y="2286000"/>
                <a:chExt cx="3739243" cy="914400"/>
              </a:xfrm>
            </p:grpSpPr>
            <p:grpSp>
              <p:nvGrpSpPr>
                <p:cNvPr id="29" name="Group 5"/>
                <p:cNvGrpSpPr>
                  <a:grpSpLocks/>
                </p:cNvGrpSpPr>
                <p:nvPr/>
              </p:nvGrpSpPr>
              <p:grpSpPr bwMode="auto">
                <a:xfrm>
                  <a:off x="762000" y="2286000"/>
                  <a:ext cx="3733800" cy="914400"/>
                  <a:chOff x="762000" y="2286000"/>
                  <a:chExt cx="3733800" cy="914400"/>
                </a:xfrm>
              </p:grpSpPr>
              <p:sp>
                <p:nvSpPr>
                  <p:cNvPr id="3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0"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01938855"/>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87714"/>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2200" b="1" u="sng" dirty="0">
                <a:solidFill>
                  <a:srgbClr val="00B0F0"/>
                </a:solidFill>
              </a:rPr>
              <a:t>A Global Phenomenon </a:t>
            </a:r>
          </a:p>
          <a:p>
            <a:pPr algn="ctr" eaLnBrk="1" hangingPunct="1"/>
            <a:endParaRPr lang="en-US"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51</a:t>
            </a:fld>
            <a:endParaRPr lang="en-US" dirty="0">
              <a:solidFill>
                <a:prstClr val="black"/>
              </a:solidFill>
              <a:latin typeface="Calibri" pitchFamily="34" charset="0"/>
            </a:endParaRPr>
          </a:p>
        </p:txBody>
      </p:sp>
      <p:graphicFrame>
        <p:nvGraphicFramePr>
          <p:cNvPr id="15" name="Content Placeholder 3"/>
          <p:cNvGraphicFramePr>
            <a:graphicFrameLocks/>
          </p:cNvGraphicFramePr>
          <p:nvPr>
            <p:extLst/>
          </p:nvPr>
        </p:nvGraphicFramePr>
        <p:xfrm>
          <a:off x="1104900" y="2590800"/>
          <a:ext cx="6934200" cy="3810000"/>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Group 15"/>
          <p:cNvGrpSpPr/>
          <p:nvPr/>
        </p:nvGrpSpPr>
        <p:grpSpPr>
          <a:xfrm>
            <a:off x="2547257" y="1226945"/>
            <a:ext cx="3739243" cy="914400"/>
            <a:chOff x="2705100" y="3352800"/>
            <a:chExt cx="3739243" cy="914400"/>
          </a:xfrm>
        </p:grpSpPr>
        <p:grpSp>
          <p:nvGrpSpPr>
            <p:cNvPr id="18" name="Group 17"/>
            <p:cNvGrpSpPr/>
            <p:nvPr/>
          </p:nvGrpSpPr>
          <p:grpSpPr>
            <a:xfrm>
              <a:off x="2705100" y="3352800"/>
              <a:ext cx="3739243" cy="914400"/>
              <a:chOff x="762000" y="3352800"/>
              <a:chExt cx="3739243" cy="914400"/>
            </a:xfrm>
          </p:grpSpPr>
          <p:grpSp>
            <p:nvGrpSpPr>
              <p:cNvPr id="20" name="Group 1"/>
              <p:cNvGrpSpPr>
                <a:grpSpLocks/>
              </p:cNvGrpSpPr>
              <p:nvPr/>
            </p:nvGrpSpPr>
            <p:grpSpPr bwMode="auto">
              <a:xfrm>
                <a:off x="762000" y="3352800"/>
                <a:ext cx="3739243" cy="914400"/>
                <a:chOff x="762000" y="2286000"/>
                <a:chExt cx="3739243" cy="914400"/>
              </a:xfrm>
            </p:grpSpPr>
            <p:grpSp>
              <p:nvGrpSpPr>
                <p:cNvPr id="29" name="Group 5"/>
                <p:cNvGrpSpPr>
                  <a:grpSpLocks/>
                </p:cNvGrpSpPr>
                <p:nvPr/>
              </p:nvGrpSpPr>
              <p:grpSpPr bwMode="auto">
                <a:xfrm>
                  <a:off x="762000" y="2286000"/>
                  <a:ext cx="3733800" cy="914400"/>
                  <a:chOff x="762000" y="2286000"/>
                  <a:chExt cx="3733800" cy="914400"/>
                </a:xfrm>
              </p:grpSpPr>
              <p:sp>
                <p:nvSpPr>
                  <p:cNvPr id="3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0"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46431872"/>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979003"/>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auto">
              <a:spcBef>
                <a:spcPct val="20000"/>
              </a:spcBef>
              <a:spcAft>
                <a:spcPts val="0"/>
              </a:spcAft>
            </a:pPr>
            <a:r>
              <a:rPr lang="en-US" sz="2000" b="1" u="sng" dirty="0">
                <a:solidFill>
                  <a:srgbClr val="00B0F0"/>
                </a:solidFill>
              </a:rPr>
              <a:t>II</a:t>
            </a:r>
            <a:r>
              <a:rPr lang="en-US" sz="2200" b="1" u="sng" dirty="0">
                <a:solidFill>
                  <a:srgbClr val="00B0F0"/>
                </a:solidFill>
              </a:rPr>
              <a:t>. Encouraging internal reporting and compliance</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52</a:t>
            </a:fld>
            <a:endParaRPr lang="en-US" dirty="0">
              <a:solidFill>
                <a:prstClr val="black"/>
              </a:solidFill>
              <a:latin typeface="Calibri" pitchFamily="34" charset="0"/>
            </a:endParaRPr>
          </a:p>
        </p:txBody>
      </p:sp>
      <p:grpSp>
        <p:nvGrpSpPr>
          <p:cNvPr id="29" name="Group 28"/>
          <p:cNvGrpSpPr/>
          <p:nvPr/>
        </p:nvGrpSpPr>
        <p:grpSpPr>
          <a:xfrm>
            <a:off x="2547257" y="1226945"/>
            <a:ext cx="3739243" cy="914400"/>
            <a:chOff x="2705100" y="3352800"/>
            <a:chExt cx="3739243" cy="914400"/>
          </a:xfrm>
        </p:grpSpPr>
        <p:grpSp>
          <p:nvGrpSpPr>
            <p:cNvPr id="30" name="Group 29"/>
            <p:cNvGrpSpPr/>
            <p:nvPr/>
          </p:nvGrpSpPr>
          <p:grpSpPr>
            <a:xfrm>
              <a:off x="2705100" y="3352800"/>
              <a:ext cx="3739243" cy="914400"/>
              <a:chOff x="762000" y="3352800"/>
              <a:chExt cx="3739243" cy="914400"/>
            </a:xfrm>
          </p:grpSpPr>
          <p:grpSp>
            <p:nvGrpSpPr>
              <p:cNvPr id="32" name="Group 1"/>
              <p:cNvGrpSpPr>
                <a:grpSpLocks/>
              </p:cNvGrpSpPr>
              <p:nvPr/>
            </p:nvGrpSpPr>
            <p:grpSpPr bwMode="auto">
              <a:xfrm>
                <a:off x="762000" y="3352800"/>
                <a:ext cx="3739243" cy="914400"/>
                <a:chOff x="762000" y="2286000"/>
                <a:chExt cx="3739243" cy="914400"/>
              </a:xfrm>
            </p:grpSpPr>
            <p:grpSp>
              <p:nvGrpSpPr>
                <p:cNvPr id="34" name="Group 5"/>
                <p:cNvGrpSpPr>
                  <a:grpSpLocks/>
                </p:cNvGrpSpPr>
                <p:nvPr/>
              </p:nvGrpSpPr>
              <p:grpSpPr bwMode="auto">
                <a:xfrm>
                  <a:off x="762000" y="2286000"/>
                  <a:ext cx="3733800" cy="914400"/>
                  <a:chOff x="762000" y="2286000"/>
                  <a:chExt cx="3733800" cy="914400"/>
                </a:xfrm>
              </p:grpSpPr>
              <p:sp>
                <p:nvSpPr>
                  <p:cNvPr id="3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5"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3"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74269" y="3810000"/>
            <a:ext cx="2252662" cy="2241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508138"/>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152400" y="2035314"/>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PH" b="1" u="sng" dirty="0">
              <a:solidFill>
                <a:srgbClr val="00B0F0"/>
              </a:solidFill>
            </a:endParaRPr>
          </a:p>
          <a:p>
            <a:pPr algn="ctr" eaLnBrk="1" hangingPunct="1"/>
            <a:r>
              <a:rPr lang="en-PH" sz="2200" b="1" u="sng" dirty="0">
                <a:solidFill>
                  <a:srgbClr val="00B0F0"/>
                </a:solidFill>
              </a:rPr>
              <a:t>Goals</a:t>
            </a:r>
            <a:endParaRPr lang="en-US" sz="2200"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53</a:t>
            </a:fld>
            <a:endParaRPr lang="en-US" dirty="0">
              <a:solidFill>
                <a:prstClr val="black"/>
              </a:solidFill>
              <a:latin typeface="Calibri" pitchFamily="34" charset="0"/>
            </a:endParaRPr>
          </a:p>
        </p:txBody>
      </p:sp>
      <p:sp>
        <p:nvSpPr>
          <p:cNvPr id="18" name="Content Placeholder 2"/>
          <p:cNvSpPr txBox="1">
            <a:spLocks/>
          </p:cNvSpPr>
          <p:nvPr/>
        </p:nvSpPr>
        <p:spPr>
          <a:xfrm>
            <a:off x="1219200" y="2954108"/>
            <a:ext cx="7162800" cy="33099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defRPr/>
            </a:pPr>
            <a:r>
              <a:rPr lang="en-US" sz="2000" dirty="0">
                <a:solidFill>
                  <a:sysClr val="windowText" lastClr="000000"/>
                </a:solidFill>
                <a:latin typeface="Arial" panose="020B0604020202020204" pitchFamily="34" charset="0"/>
                <a:cs typeface="Arial" panose="020B0604020202020204" pitchFamily="34" charset="0"/>
              </a:rPr>
              <a:t>What are the Company’s Goals? </a:t>
            </a:r>
          </a:p>
          <a:p>
            <a:pPr marL="800100" lvl="1" indent="-342900" fontAlgn="auto">
              <a:spcBef>
                <a:spcPts val="900"/>
              </a:spcBef>
              <a:spcAft>
                <a:spcPts val="0"/>
              </a:spcAft>
              <a:buFont typeface="+mj-lt"/>
              <a:buAutoNum type="arabicPeriod"/>
              <a:defRPr/>
            </a:pPr>
            <a:r>
              <a:rPr lang="en-US" sz="1800" dirty="0">
                <a:solidFill>
                  <a:sysClr val="windowText" lastClr="000000"/>
                </a:solidFill>
                <a:latin typeface="Arial" panose="020B0604020202020204" pitchFamily="34" charset="0"/>
                <a:cs typeface="Arial" panose="020B0604020202020204" pitchFamily="34" charset="0"/>
              </a:rPr>
              <a:t>Encourage internal reporting</a:t>
            </a:r>
          </a:p>
          <a:p>
            <a:pPr marL="800100" lvl="1" indent="-342900" fontAlgn="auto">
              <a:spcBef>
                <a:spcPts val="900"/>
              </a:spcBef>
              <a:spcAft>
                <a:spcPts val="0"/>
              </a:spcAft>
              <a:buFont typeface="+mj-lt"/>
              <a:buAutoNum type="arabicPeriod"/>
              <a:defRPr/>
            </a:pPr>
            <a:r>
              <a:rPr lang="en-US" sz="1800" dirty="0">
                <a:solidFill>
                  <a:sysClr val="windowText" lastClr="000000"/>
                </a:solidFill>
                <a:latin typeface="Arial" panose="020B0604020202020204" pitchFamily="34" charset="0"/>
                <a:cs typeface="Arial" panose="020B0604020202020204" pitchFamily="34" charset="0"/>
              </a:rPr>
              <a:t>Demonstrate a lower need to report externally </a:t>
            </a:r>
          </a:p>
          <a:p>
            <a:pPr marL="800100" lvl="1" indent="-342900" fontAlgn="auto">
              <a:spcBef>
                <a:spcPts val="900"/>
              </a:spcBef>
              <a:spcAft>
                <a:spcPts val="0"/>
              </a:spcAft>
              <a:buFont typeface="+mj-lt"/>
              <a:buAutoNum type="arabicPeriod"/>
              <a:defRPr/>
            </a:pPr>
            <a:r>
              <a:rPr lang="en-US" sz="1800" dirty="0">
                <a:solidFill>
                  <a:sysClr val="windowText" lastClr="000000"/>
                </a:solidFill>
                <a:latin typeface="Arial" panose="020B0604020202020204" pitchFamily="34" charset="0"/>
                <a:cs typeface="Arial" panose="020B0604020202020204" pitchFamily="34" charset="0"/>
              </a:rPr>
              <a:t>Identify problems at nascent stage</a:t>
            </a:r>
          </a:p>
          <a:p>
            <a:pPr fontAlgn="auto">
              <a:spcBef>
                <a:spcPts val="1200"/>
              </a:spcBef>
              <a:spcAft>
                <a:spcPts val="0"/>
              </a:spcAft>
              <a:defRPr/>
            </a:pPr>
            <a:r>
              <a:rPr lang="en-US" sz="2000" dirty="0">
                <a:solidFill>
                  <a:sysClr val="windowText" lastClr="000000"/>
                </a:solidFill>
                <a:latin typeface="Arial" panose="020B0604020202020204" pitchFamily="34" charset="0"/>
                <a:cs typeface="Arial" panose="020B0604020202020204" pitchFamily="34" charset="0"/>
              </a:rPr>
              <a:t>How to reach the Goals? </a:t>
            </a:r>
          </a:p>
          <a:p>
            <a:pPr marL="800100" lvl="1" indent="-342900" fontAlgn="auto">
              <a:spcBef>
                <a:spcPts val="900"/>
              </a:spcBef>
              <a:spcAft>
                <a:spcPts val="0"/>
              </a:spcAft>
              <a:buFont typeface="+mj-lt"/>
              <a:buAutoNum type="arabicPeriod"/>
              <a:defRPr/>
            </a:pPr>
            <a:r>
              <a:rPr lang="en-US" sz="1800" dirty="0">
                <a:solidFill>
                  <a:sysClr val="windowText" lastClr="000000"/>
                </a:solidFill>
                <a:latin typeface="Arial" panose="020B0604020202020204" pitchFamily="34" charset="0"/>
                <a:cs typeface="Arial" panose="020B0604020202020204" pitchFamily="34" charset="0"/>
              </a:rPr>
              <a:t>Build an infrastructure to encourage internal reporting </a:t>
            </a:r>
          </a:p>
          <a:p>
            <a:pPr marL="800100" lvl="1" indent="-342900" fontAlgn="auto">
              <a:spcBef>
                <a:spcPts val="900"/>
              </a:spcBef>
              <a:spcAft>
                <a:spcPts val="0"/>
              </a:spcAft>
              <a:buFont typeface="+mj-lt"/>
              <a:buAutoNum type="arabicPeriod"/>
              <a:defRPr/>
            </a:pPr>
            <a:r>
              <a:rPr lang="en-US" sz="1800" dirty="0">
                <a:solidFill>
                  <a:sysClr val="windowText" lastClr="000000"/>
                </a:solidFill>
                <a:latin typeface="Arial" panose="020B0604020202020204" pitchFamily="34" charset="0"/>
                <a:cs typeface="Arial" panose="020B0604020202020204" pitchFamily="34" charset="0"/>
              </a:rPr>
              <a:t>Create a culture to encourage internal reporting  </a:t>
            </a:r>
          </a:p>
          <a:p>
            <a:pPr marL="457200" lvl="1" indent="0" fontAlgn="auto">
              <a:spcAft>
                <a:spcPts val="0"/>
              </a:spcAft>
              <a:buFont typeface="Arial" panose="020B0604020202020204" pitchFamily="34" charset="0"/>
              <a:buNone/>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33" name="Group 32"/>
          <p:cNvGrpSpPr/>
          <p:nvPr/>
        </p:nvGrpSpPr>
        <p:grpSpPr>
          <a:xfrm>
            <a:off x="2547257" y="1226945"/>
            <a:ext cx="3739243" cy="914400"/>
            <a:chOff x="2705100" y="3352800"/>
            <a:chExt cx="3739243" cy="914400"/>
          </a:xfrm>
        </p:grpSpPr>
        <p:grpSp>
          <p:nvGrpSpPr>
            <p:cNvPr id="34" name="Group 33"/>
            <p:cNvGrpSpPr/>
            <p:nvPr/>
          </p:nvGrpSpPr>
          <p:grpSpPr>
            <a:xfrm>
              <a:off x="2705100" y="3352800"/>
              <a:ext cx="3739243" cy="914400"/>
              <a:chOff x="762000" y="3352800"/>
              <a:chExt cx="3739243" cy="914400"/>
            </a:xfrm>
          </p:grpSpPr>
          <p:grpSp>
            <p:nvGrpSpPr>
              <p:cNvPr id="36" name="Group 1"/>
              <p:cNvGrpSpPr>
                <a:grpSpLocks/>
              </p:cNvGrpSpPr>
              <p:nvPr/>
            </p:nvGrpSpPr>
            <p:grpSpPr bwMode="auto">
              <a:xfrm>
                <a:off x="762000" y="3352800"/>
                <a:ext cx="3739243" cy="914400"/>
                <a:chOff x="762000" y="2286000"/>
                <a:chExt cx="3739243" cy="914400"/>
              </a:xfrm>
            </p:grpSpPr>
            <p:grpSp>
              <p:nvGrpSpPr>
                <p:cNvPr id="38" name="Group 5"/>
                <p:cNvGrpSpPr>
                  <a:grpSpLocks/>
                </p:cNvGrpSpPr>
                <p:nvPr/>
              </p:nvGrpSpPr>
              <p:grpSpPr bwMode="auto">
                <a:xfrm>
                  <a:off x="762000" y="2286000"/>
                  <a:ext cx="3733800" cy="914400"/>
                  <a:chOff x="762000" y="2286000"/>
                  <a:chExt cx="3733800" cy="914400"/>
                </a:xfrm>
              </p:grpSpPr>
              <p:sp>
                <p:nvSpPr>
                  <p:cNvPr id="40"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41"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9"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30209683"/>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1742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54</a:t>
            </a:fld>
            <a:endParaRPr lang="en-US" dirty="0">
              <a:solidFill>
                <a:prstClr val="black"/>
              </a:solidFill>
              <a:latin typeface="Calibri" pitchFamily="34" charset="0"/>
            </a:endParaRPr>
          </a:p>
        </p:txBody>
      </p:sp>
      <p:sp>
        <p:nvSpPr>
          <p:cNvPr id="18" name="Content Placeholder 2"/>
          <p:cNvSpPr txBox="1">
            <a:spLocks/>
          </p:cNvSpPr>
          <p:nvPr/>
        </p:nvSpPr>
        <p:spPr>
          <a:xfrm>
            <a:off x="1066800" y="3048000"/>
            <a:ext cx="7010400" cy="3276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solidFill>
                  <a:prstClr val="black"/>
                </a:solidFill>
                <a:latin typeface="Arial" panose="020B0604020202020204" pitchFamily="34" charset="0"/>
                <a:cs typeface="Arial" panose="020B0604020202020204" pitchFamily="34" charset="0"/>
              </a:rPr>
              <a:t>Internal whistleblowing and anti-retaliation policies and procedures</a:t>
            </a:r>
          </a:p>
          <a:p>
            <a:pPr lvl="1">
              <a:spcBef>
                <a:spcPts val="1200"/>
              </a:spcBef>
            </a:pPr>
            <a:r>
              <a:rPr lang="en-US" sz="1800" dirty="0">
                <a:solidFill>
                  <a:prstClr val="black"/>
                </a:solidFill>
                <a:latin typeface="Arial" panose="020B0604020202020204" pitchFamily="34" charset="0"/>
                <a:cs typeface="Arial" panose="020B0604020202020204" pitchFamily="34" charset="0"/>
              </a:rPr>
              <a:t>Clear and concise </a:t>
            </a:r>
          </a:p>
          <a:p>
            <a:pPr lvl="1">
              <a:spcBef>
                <a:spcPts val="1200"/>
              </a:spcBef>
            </a:pPr>
            <a:r>
              <a:rPr lang="en-US" sz="1800" dirty="0">
                <a:solidFill>
                  <a:prstClr val="black"/>
                </a:solidFill>
                <a:latin typeface="Arial" panose="020B0604020202020204" pitchFamily="34" charset="0"/>
                <a:cs typeface="Arial" panose="020B0604020202020204" pitchFamily="34" charset="0"/>
              </a:rPr>
              <a:t>Accessible </a:t>
            </a:r>
          </a:p>
          <a:p>
            <a:pPr lvl="1">
              <a:spcBef>
                <a:spcPts val="1200"/>
              </a:spcBef>
            </a:pPr>
            <a:r>
              <a:rPr lang="en-US" sz="1800" dirty="0">
                <a:solidFill>
                  <a:prstClr val="black"/>
                </a:solidFill>
                <a:latin typeface="Arial" panose="020B0604020202020204" pitchFamily="34" charset="0"/>
                <a:cs typeface="Arial" panose="020B0604020202020204" pitchFamily="34" charset="0"/>
              </a:rPr>
              <a:t>Tailored to your company  </a:t>
            </a:r>
          </a:p>
          <a:p>
            <a:pPr lvl="2">
              <a:spcBef>
                <a:spcPts val="600"/>
              </a:spcBef>
            </a:pPr>
            <a:r>
              <a:rPr lang="en-US" sz="1600" dirty="0">
                <a:solidFill>
                  <a:prstClr val="black"/>
                </a:solidFill>
                <a:latin typeface="Arial" panose="020B0604020202020204" pitchFamily="34" charset="0"/>
                <a:cs typeface="Arial" panose="020B0604020202020204" pitchFamily="34" charset="0"/>
              </a:rPr>
              <a:t>Translated into different languages, as needed</a:t>
            </a:r>
          </a:p>
          <a:p>
            <a:pPr lvl="2">
              <a:spcBef>
                <a:spcPts val="600"/>
              </a:spcBef>
            </a:pPr>
            <a:r>
              <a:rPr lang="en-US" sz="1600" dirty="0">
                <a:solidFill>
                  <a:prstClr val="black"/>
                </a:solidFill>
                <a:latin typeface="Arial" panose="020B0604020202020204" pitchFamily="34" charset="0"/>
                <a:cs typeface="Arial" panose="020B0604020202020204" pitchFamily="34" charset="0"/>
              </a:rPr>
              <a:t>Know what works from a cultural point of view</a:t>
            </a: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19" name="Group 18"/>
          <p:cNvGrpSpPr/>
          <p:nvPr/>
        </p:nvGrpSpPr>
        <p:grpSpPr>
          <a:xfrm>
            <a:off x="2547257" y="1226945"/>
            <a:ext cx="3739243" cy="914400"/>
            <a:chOff x="2705100" y="3352800"/>
            <a:chExt cx="3739243" cy="914400"/>
          </a:xfrm>
        </p:grpSpPr>
        <p:grpSp>
          <p:nvGrpSpPr>
            <p:cNvPr id="20" name="Group 19"/>
            <p:cNvGrpSpPr/>
            <p:nvPr/>
          </p:nvGrpSpPr>
          <p:grpSpPr>
            <a:xfrm>
              <a:off x="2705100" y="3352800"/>
              <a:ext cx="3739243" cy="914400"/>
              <a:chOff x="762000" y="3352800"/>
              <a:chExt cx="3739243" cy="914400"/>
            </a:xfrm>
          </p:grpSpPr>
          <p:grpSp>
            <p:nvGrpSpPr>
              <p:cNvPr id="28" name="Group 1"/>
              <p:cNvGrpSpPr>
                <a:grpSpLocks/>
              </p:cNvGrpSpPr>
              <p:nvPr/>
            </p:nvGrpSpPr>
            <p:grpSpPr bwMode="auto">
              <a:xfrm>
                <a:off x="762000" y="3352800"/>
                <a:ext cx="3739243" cy="914400"/>
                <a:chOff x="762000" y="2286000"/>
                <a:chExt cx="3739243" cy="914400"/>
              </a:xfrm>
            </p:grpSpPr>
            <p:grpSp>
              <p:nvGrpSpPr>
                <p:cNvPr id="30" name="Group 5"/>
                <p:cNvGrpSpPr>
                  <a:grpSpLocks/>
                </p:cNvGrpSpPr>
                <p:nvPr/>
              </p:nvGrpSpPr>
              <p:grpSpPr bwMode="auto">
                <a:xfrm>
                  <a:off x="762000" y="2286000"/>
                  <a:ext cx="3733800" cy="914400"/>
                  <a:chOff x="762000" y="2286000"/>
                  <a:chExt cx="3733800" cy="914400"/>
                </a:xfrm>
              </p:grpSpPr>
              <p:sp>
                <p:nvSpPr>
                  <p:cNvPr id="32"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1"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Box 6"/>
          <p:cNvSpPr txBox="1">
            <a:spLocks noChangeArrowheads="1"/>
          </p:cNvSpPr>
          <p:nvPr/>
        </p:nvSpPr>
        <p:spPr bwMode="auto">
          <a:xfrm>
            <a:off x="-152400" y="2388513"/>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200" b="1" u="sng" dirty="0">
                <a:solidFill>
                  <a:srgbClr val="00B0F0"/>
                </a:solidFill>
              </a:rPr>
              <a:t>Having the Right Infrastructure</a:t>
            </a:r>
          </a:p>
        </p:txBody>
      </p:sp>
    </p:spTree>
    <p:extLst>
      <p:ext uri="{BB962C8B-B14F-4D97-AF65-F5344CB8AC3E}">
        <p14:creationId xmlns:p14="http://schemas.microsoft.com/office/powerpoint/2010/main" val="1680294736"/>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55</a:t>
            </a:fld>
            <a:endParaRPr lang="en-US" dirty="0">
              <a:solidFill>
                <a:prstClr val="black"/>
              </a:solidFill>
              <a:latin typeface="Calibri" pitchFamily="34" charset="0"/>
            </a:endParaRPr>
          </a:p>
        </p:txBody>
      </p:sp>
      <p:sp>
        <p:nvSpPr>
          <p:cNvPr id="18" name="Content Placeholder 2"/>
          <p:cNvSpPr txBox="1">
            <a:spLocks/>
          </p:cNvSpPr>
          <p:nvPr/>
        </p:nvSpPr>
        <p:spPr>
          <a:xfrm>
            <a:off x="3733800" y="2816223"/>
            <a:ext cx="4876800" cy="33099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Font typeface="Arial" panose="020B0604020202020204" pitchFamily="34" charset="0"/>
              <a:buNone/>
            </a:pP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19" name="Group 18"/>
          <p:cNvGrpSpPr/>
          <p:nvPr/>
        </p:nvGrpSpPr>
        <p:grpSpPr>
          <a:xfrm>
            <a:off x="2547257" y="1226945"/>
            <a:ext cx="3739243" cy="914400"/>
            <a:chOff x="2705100" y="3352800"/>
            <a:chExt cx="3739243" cy="914400"/>
          </a:xfrm>
        </p:grpSpPr>
        <p:grpSp>
          <p:nvGrpSpPr>
            <p:cNvPr id="20" name="Group 19"/>
            <p:cNvGrpSpPr/>
            <p:nvPr/>
          </p:nvGrpSpPr>
          <p:grpSpPr>
            <a:xfrm>
              <a:off x="2705100" y="3352800"/>
              <a:ext cx="3739243" cy="914400"/>
              <a:chOff x="762000" y="3352800"/>
              <a:chExt cx="3739243" cy="914400"/>
            </a:xfrm>
          </p:grpSpPr>
          <p:grpSp>
            <p:nvGrpSpPr>
              <p:cNvPr id="28" name="Group 1"/>
              <p:cNvGrpSpPr>
                <a:grpSpLocks/>
              </p:cNvGrpSpPr>
              <p:nvPr/>
            </p:nvGrpSpPr>
            <p:grpSpPr bwMode="auto">
              <a:xfrm>
                <a:off x="762000" y="3352800"/>
                <a:ext cx="3739243" cy="914400"/>
                <a:chOff x="762000" y="2286000"/>
                <a:chExt cx="3739243" cy="914400"/>
              </a:xfrm>
            </p:grpSpPr>
            <p:grpSp>
              <p:nvGrpSpPr>
                <p:cNvPr id="30" name="Group 5"/>
                <p:cNvGrpSpPr>
                  <a:grpSpLocks/>
                </p:cNvGrpSpPr>
                <p:nvPr/>
              </p:nvGrpSpPr>
              <p:grpSpPr bwMode="auto">
                <a:xfrm>
                  <a:off x="762000" y="2286000"/>
                  <a:ext cx="3733800" cy="914400"/>
                  <a:chOff x="762000" y="2286000"/>
                  <a:chExt cx="3733800" cy="914400"/>
                </a:xfrm>
              </p:grpSpPr>
              <p:sp>
                <p:nvSpPr>
                  <p:cNvPr id="32"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1"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Content Placeholder 2"/>
          <p:cNvSpPr txBox="1">
            <a:spLocks/>
          </p:cNvSpPr>
          <p:nvPr/>
        </p:nvSpPr>
        <p:spPr>
          <a:xfrm>
            <a:off x="990600" y="3048000"/>
            <a:ext cx="73152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solidFill>
                  <a:prstClr val="black"/>
                </a:solidFill>
                <a:latin typeface="Arial" panose="020B0604020202020204" pitchFamily="34" charset="0"/>
                <a:cs typeface="Arial" panose="020B0604020202020204" pitchFamily="34" charset="0"/>
              </a:rPr>
              <a:t>Invest and empower your compliance team </a:t>
            </a:r>
          </a:p>
          <a:p>
            <a:pPr lvl="1">
              <a:spcBef>
                <a:spcPts val="1200"/>
              </a:spcBef>
            </a:pPr>
            <a:r>
              <a:rPr lang="en-US" sz="1800" dirty="0">
                <a:solidFill>
                  <a:prstClr val="black"/>
                </a:solidFill>
                <a:latin typeface="Arial" panose="020B0604020202020204" pitchFamily="34" charset="0"/>
                <a:cs typeface="Arial" panose="020B0604020202020204" pitchFamily="34" charset="0"/>
              </a:rPr>
              <a:t>Staff adequately </a:t>
            </a:r>
          </a:p>
          <a:p>
            <a:pPr lvl="1">
              <a:spcBef>
                <a:spcPts val="1200"/>
              </a:spcBef>
            </a:pPr>
            <a:r>
              <a:rPr lang="en-US" sz="1800" dirty="0">
                <a:solidFill>
                  <a:prstClr val="black"/>
                </a:solidFill>
                <a:latin typeface="Arial" panose="020B0604020202020204" pitchFamily="34" charset="0"/>
                <a:cs typeface="Arial" panose="020B0604020202020204" pitchFamily="34" charset="0"/>
              </a:rPr>
              <a:t>Compensate adequately </a:t>
            </a:r>
          </a:p>
          <a:p>
            <a:pPr lvl="1">
              <a:spcBef>
                <a:spcPts val="1200"/>
              </a:spcBef>
            </a:pPr>
            <a:r>
              <a:rPr lang="en-US" sz="1800" dirty="0">
                <a:solidFill>
                  <a:prstClr val="black"/>
                </a:solidFill>
                <a:latin typeface="Arial" panose="020B0604020202020204" pitchFamily="34" charset="0"/>
                <a:cs typeface="Arial" panose="020B0604020202020204" pitchFamily="34" charset="0"/>
              </a:rPr>
              <a:t>Ensure proper reporting lines and sufficient independence </a:t>
            </a:r>
          </a:p>
          <a:p>
            <a:pPr lvl="1">
              <a:spcBef>
                <a:spcPts val="1200"/>
              </a:spcBef>
            </a:pPr>
            <a:r>
              <a:rPr lang="en-US" sz="1800" dirty="0">
                <a:solidFill>
                  <a:prstClr val="black"/>
                </a:solidFill>
                <a:latin typeface="Arial" panose="020B0604020202020204" pitchFamily="34" charset="0"/>
                <a:cs typeface="Arial" panose="020B0604020202020204" pitchFamily="34" charset="0"/>
              </a:rPr>
              <a:t>Conduct periodic training of and by compliance team </a:t>
            </a:r>
          </a:p>
          <a:p>
            <a:pPr marL="457200" lvl="1" indent="0">
              <a:buFont typeface="Arial" panose="020B0604020202020204" pitchFamily="34" charset="0"/>
              <a:buNone/>
            </a:pP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marL="457200" lvl="1" indent="0">
              <a:buFont typeface="Arial" panose="020B0604020202020204" pitchFamily="34" charset="0"/>
              <a:buNone/>
            </a:pPr>
            <a:endParaRPr lang="en-US" dirty="0">
              <a:solidFill>
                <a:prstClr val="black"/>
              </a:solidFill>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sp>
        <p:nvSpPr>
          <p:cNvPr id="21" name="TextBox 6"/>
          <p:cNvSpPr txBox="1">
            <a:spLocks noChangeArrowheads="1"/>
          </p:cNvSpPr>
          <p:nvPr/>
        </p:nvSpPr>
        <p:spPr bwMode="auto">
          <a:xfrm>
            <a:off x="-152400" y="2388513"/>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200" b="1" u="sng" dirty="0">
                <a:solidFill>
                  <a:srgbClr val="00B0F0"/>
                </a:solidFill>
              </a:rPr>
              <a:t>A Strong Compliance Team </a:t>
            </a:r>
          </a:p>
        </p:txBody>
      </p:sp>
    </p:spTree>
    <p:extLst>
      <p:ext uri="{BB962C8B-B14F-4D97-AF65-F5344CB8AC3E}">
        <p14:creationId xmlns:p14="http://schemas.microsoft.com/office/powerpoint/2010/main" val="801897372"/>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76200" y="2147888"/>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US" b="1" u="sng" dirty="0">
              <a:solidFill>
                <a:srgbClr val="00B0F0"/>
              </a:solidFill>
            </a:endParaRPr>
          </a:p>
          <a:p>
            <a:pPr algn="ctr" eaLnBrk="1" hangingPunct="1"/>
            <a:r>
              <a:rPr lang="en-US" sz="2200" b="1" u="sng" dirty="0">
                <a:solidFill>
                  <a:srgbClr val="00B0F0"/>
                </a:solidFill>
              </a:rPr>
              <a:t>Corporate Culture </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56</a:t>
            </a:fld>
            <a:endParaRPr lang="en-US" dirty="0">
              <a:solidFill>
                <a:prstClr val="black"/>
              </a:solidFill>
              <a:latin typeface="Calibri" pitchFamily="34" charset="0"/>
            </a:endParaRPr>
          </a:p>
        </p:txBody>
      </p:sp>
      <p:sp>
        <p:nvSpPr>
          <p:cNvPr id="18" name="Content Placeholder 2"/>
          <p:cNvSpPr txBox="1">
            <a:spLocks/>
          </p:cNvSpPr>
          <p:nvPr/>
        </p:nvSpPr>
        <p:spPr>
          <a:xfrm>
            <a:off x="1752600" y="3048000"/>
            <a:ext cx="5867400" cy="2281468"/>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solidFill>
                  <a:prstClr val="black"/>
                </a:solidFill>
                <a:latin typeface="Arial" panose="020B0604020202020204" pitchFamily="34" charset="0"/>
                <a:cs typeface="Arial" panose="020B0604020202020204" pitchFamily="34" charset="0"/>
              </a:rPr>
              <a:t>Strong “Speak Up” Tone at the Top </a:t>
            </a:r>
          </a:p>
          <a:p>
            <a:pPr lvl="1">
              <a:spcBef>
                <a:spcPts val="1200"/>
              </a:spcBef>
            </a:pPr>
            <a:r>
              <a:rPr lang="en-US" sz="2200" dirty="0">
                <a:solidFill>
                  <a:prstClr val="black"/>
                </a:solidFill>
                <a:latin typeface="Arial" panose="020B0604020202020204" pitchFamily="34" charset="0"/>
                <a:cs typeface="Arial" panose="020B0604020202020204" pitchFamily="34" charset="0"/>
              </a:rPr>
              <a:t>Projecting both compliance and stand against retaliation of whistleblowers </a:t>
            </a:r>
          </a:p>
          <a:p>
            <a:pPr>
              <a:spcBef>
                <a:spcPts val="2400"/>
              </a:spcBef>
            </a:pPr>
            <a:r>
              <a:rPr lang="en-US" sz="2200" dirty="0">
                <a:solidFill>
                  <a:prstClr val="black"/>
                </a:solidFill>
                <a:latin typeface="Arial" panose="020B0604020202020204" pitchFamily="34" charset="0"/>
                <a:cs typeface="Arial" panose="020B0604020202020204" pitchFamily="34" charset="0"/>
              </a:rPr>
              <a:t>Be cognizant of subcultures within broader organization </a:t>
            </a:r>
          </a:p>
          <a:p>
            <a:pPr>
              <a:spcBef>
                <a:spcPts val="2400"/>
              </a:spcBef>
            </a:pPr>
            <a:r>
              <a:rPr lang="en-US" sz="2200" i="1" dirty="0">
                <a:solidFill>
                  <a:prstClr val="black"/>
                </a:solidFill>
                <a:latin typeface="Arial" panose="020B0604020202020204" pitchFamily="34" charset="0"/>
                <a:cs typeface="Arial" panose="020B0604020202020204" pitchFamily="34" charset="0"/>
              </a:rPr>
              <a:t>In the Matter of KBR </a:t>
            </a:r>
            <a:r>
              <a:rPr lang="en-US" sz="2200" dirty="0">
                <a:solidFill>
                  <a:prstClr val="black"/>
                </a:solidFill>
                <a:latin typeface="Arial" panose="020B0604020202020204" pitchFamily="34" charset="0"/>
                <a:cs typeface="Arial" panose="020B0604020202020204" pitchFamily="34" charset="0"/>
              </a:rPr>
              <a:t>(Apr. 2015)</a:t>
            </a:r>
          </a:p>
          <a:p>
            <a:pPr marL="457200" lvl="1" indent="0">
              <a:buFont typeface="Arial" panose="020B0604020202020204" pitchFamily="34" charset="0"/>
              <a:buNone/>
            </a:pPr>
            <a:endParaRPr lang="en-US" dirty="0">
              <a:solidFill>
                <a:prstClr val="black"/>
              </a:solidFill>
            </a:endParaRPr>
          </a:p>
          <a:p>
            <a:pPr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p:txBody>
      </p:sp>
      <p:grpSp>
        <p:nvGrpSpPr>
          <p:cNvPr id="19" name="Group 18"/>
          <p:cNvGrpSpPr/>
          <p:nvPr/>
        </p:nvGrpSpPr>
        <p:grpSpPr>
          <a:xfrm>
            <a:off x="2547257" y="1226945"/>
            <a:ext cx="3739243" cy="914400"/>
            <a:chOff x="2705100" y="3352800"/>
            <a:chExt cx="3739243" cy="914400"/>
          </a:xfrm>
        </p:grpSpPr>
        <p:grpSp>
          <p:nvGrpSpPr>
            <p:cNvPr id="20" name="Group 19"/>
            <p:cNvGrpSpPr/>
            <p:nvPr/>
          </p:nvGrpSpPr>
          <p:grpSpPr>
            <a:xfrm>
              <a:off x="2705100" y="3352800"/>
              <a:ext cx="3739243" cy="914400"/>
              <a:chOff x="762000" y="3352800"/>
              <a:chExt cx="3739243" cy="914400"/>
            </a:xfrm>
          </p:grpSpPr>
          <p:grpSp>
            <p:nvGrpSpPr>
              <p:cNvPr id="28" name="Group 1"/>
              <p:cNvGrpSpPr>
                <a:grpSpLocks/>
              </p:cNvGrpSpPr>
              <p:nvPr/>
            </p:nvGrpSpPr>
            <p:grpSpPr bwMode="auto">
              <a:xfrm>
                <a:off x="762000" y="3352800"/>
                <a:ext cx="3739243" cy="914400"/>
                <a:chOff x="762000" y="2286000"/>
                <a:chExt cx="3739243" cy="914400"/>
              </a:xfrm>
            </p:grpSpPr>
            <p:grpSp>
              <p:nvGrpSpPr>
                <p:cNvPr id="30" name="Group 5"/>
                <p:cNvGrpSpPr>
                  <a:grpSpLocks/>
                </p:cNvGrpSpPr>
                <p:nvPr/>
              </p:nvGrpSpPr>
              <p:grpSpPr bwMode="auto">
                <a:xfrm>
                  <a:off x="762000" y="2286000"/>
                  <a:ext cx="3733800" cy="914400"/>
                  <a:chOff x="762000" y="2286000"/>
                  <a:chExt cx="3733800" cy="914400"/>
                </a:xfrm>
              </p:grpSpPr>
              <p:sp>
                <p:nvSpPr>
                  <p:cNvPr id="32"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3"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1"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2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92632628"/>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979003"/>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200" b="1" u="sng" dirty="0">
                <a:solidFill>
                  <a:srgbClr val="00B0F0"/>
                </a:solidFill>
              </a:rPr>
              <a:t>III. Developing internal investigation protocols</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May 01, 2015</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57</a:t>
            </a:fld>
            <a:endParaRPr lang="en-US" dirty="0">
              <a:solidFill>
                <a:prstClr val="black"/>
              </a:solidFill>
              <a:latin typeface="Calibri" pitchFamily="34" charset="0"/>
            </a:endParaRPr>
          </a:p>
        </p:txBody>
      </p:sp>
      <p:grpSp>
        <p:nvGrpSpPr>
          <p:cNvPr id="29" name="Group 28"/>
          <p:cNvGrpSpPr/>
          <p:nvPr/>
        </p:nvGrpSpPr>
        <p:grpSpPr>
          <a:xfrm>
            <a:off x="2547257" y="1226945"/>
            <a:ext cx="3739243" cy="914400"/>
            <a:chOff x="2705100" y="3352800"/>
            <a:chExt cx="3739243" cy="914400"/>
          </a:xfrm>
        </p:grpSpPr>
        <p:grpSp>
          <p:nvGrpSpPr>
            <p:cNvPr id="30" name="Group 29"/>
            <p:cNvGrpSpPr/>
            <p:nvPr/>
          </p:nvGrpSpPr>
          <p:grpSpPr>
            <a:xfrm>
              <a:off x="2705100" y="3352800"/>
              <a:ext cx="3739243" cy="914400"/>
              <a:chOff x="762000" y="3352800"/>
              <a:chExt cx="3739243" cy="914400"/>
            </a:xfrm>
          </p:grpSpPr>
          <p:grpSp>
            <p:nvGrpSpPr>
              <p:cNvPr id="32" name="Group 1"/>
              <p:cNvGrpSpPr>
                <a:grpSpLocks/>
              </p:cNvGrpSpPr>
              <p:nvPr/>
            </p:nvGrpSpPr>
            <p:grpSpPr bwMode="auto">
              <a:xfrm>
                <a:off x="762000" y="3352800"/>
                <a:ext cx="3739243" cy="914400"/>
                <a:chOff x="762000" y="2286000"/>
                <a:chExt cx="3739243" cy="914400"/>
              </a:xfrm>
            </p:grpSpPr>
            <p:grpSp>
              <p:nvGrpSpPr>
                <p:cNvPr id="34" name="Group 5"/>
                <p:cNvGrpSpPr>
                  <a:grpSpLocks/>
                </p:cNvGrpSpPr>
                <p:nvPr/>
              </p:nvGrpSpPr>
              <p:grpSpPr bwMode="auto">
                <a:xfrm>
                  <a:off x="762000" y="2286000"/>
                  <a:ext cx="3733800" cy="914400"/>
                  <a:chOff x="762000" y="2286000"/>
                  <a:chExt cx="3733800" cy="914400"/>
                </a:xfrm>
              </p:grpSpPr>
              <p:sp>
                <p:nvSpPr>
                  <p:cNvPr id="36"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7"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5"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3"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5575" y="3657600"/>
            <a:ext cx="3752850" cy="28188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893774"/>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76200" y="2057400"/>
            <a:ext cx="9144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endParaRPr lang="en-PH" sz="2000" b="1" u="sng" dirty="0">
              <a:solidFill>
                <a:srgbClr val="00B0F0"/>
              </a:solidFill>
            </a:endParaRPr>
          </a:p>
          <a:p>
            <a:pPr algn="ctr" eaLnBrk="1" hangingPunct="1"/>
            <a:r>
              <a:rPr lang="en-PH" sz="2200" b="1" u="sng" dirty="0">
                <a:solidFill>
                  <a:srgbClr val="00B0F0"/>
                </a:solidFill>
              </a:rPr>
              <a:t>Goals of Internal Investigation</a:t>
            </a:r>
            <a:endParaRPr lang="en-US" sz="2200"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June 2016</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58</a:t>
            </a:fld>
            <a:endParaRPr lang="en-US" dirty="0">
              <a:solidFill>
                <a:prstClr val="black"/>
              </a:solidFill>
              <a:latin typeface="Calibri" pitchFamily="34" charset="0"/>
            </a:endParaRPr>
          </a:p>
        </p:txBody>
      </p:sp>
      <p:sp>
        <p:nvSpPr>
          <p:cNvPr id="16" name="Content Placeholder 2"/>
          <p:cNvSpPr txBox="1">
            <a:spLocks/>
          </p:cNvSpPr>
          <p:nvPr/>
        </p:nvSpPr>
        <p:spPr>
          <a:xfrm>
            <a:off x="3429000" y="2514600"/>
            <a:ext cx="5257800" cy="34782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lnSpc>
                <a:spcPct val="80000"/>
              </a:lnSpc>
              <a:buFont typeface="Arial" panose="020B0604020202020204" pitchFamily="34" charset="0"/>
              <a:buNone/>
              <a:defRPr/>
            </a:pPr>
            <a:endParaRPr lang="en-PH" sz="2000" dirty="0">
              <a:solidFill>
                <a:prstClr val="black"/>
              </a:solidFill>
            </a:endParaRPr>
          </a:p>
        </p:txBody>
      </p:sp>
      <p:grpSp>
        <p:nvGrpSpPr>
          <p:cNvPr id="19" name="Group 18"/>
          <p:cNvGrpSpPr/>
          <p:nvPr/>
        </p:nvGrpSpPr>
        <p:grpSpPr>
          <a:xfrm>
            <a:off x="2547257" y="1226945"/>
            <a:ext cx="3739243" cy="914400"/>
            <a:chOff x="2705100" y="3352800"/>
            <a:chExt cx="3739243" cy="914400"/>
          </a:xfrm>
        </p:grpSpPr>
        <p:grpSp>
          <p:nvGrpSpPr>
            <p:cNvPr id="20" name="Group 19"/>
            <p:cNvGrpSpPr/>
            <p:nvPr/>
          </p:nvGrpSpPr>
          <p:grpSpPr>
            <a:xfrm>
              <a:off x="2705100" y="3352800"/>
              <a:ext cx="3739243" cy="914400"/>
              <a:chOff x="762000" y="3352800"/>
              <a:chExt cx="3739243" cy="914400"/>
            </a:xfrm>
          </p:grpSpPr>
          <p:grpSp>
            <p:nvGrpSpPr>
              <p:cNvPr id="29" name="Group 1"/>
              <p:cNvGrpSpPr>
                <a:grpSpLocks/>
              </p:cNvGrpSpPr>
              <p:nvPr/>
            </p:nvGrpSpPr>
            <p:grpSpPr bwMode="auto">
              <a:xfrm>
                <a:off x="762000" y="3352800"/>
                <a:ext cx="3739243" cy="914400"/>
                <a:chOff x="762000" y="2286000"/>
                <a:chExt cx="3739243" cy="914400"/>
              </a:xfrm>
            </p:grpSpPr>
            <p:grpSp>
              <p:nvGrpSpPr>
                <p:cNvPr id="31" name="Group 5"/>
                <p:cNvGrpSpPr>
                  <a:grpSpLocks/>
                </p:cNvGrpSpPr>
                <p:nvPr/>
              </p:nvGrpSpPr>
              <p:grpSpPr bwMode="auto">
                <a:xfrm>
                  <a:off x="762000" y="2286000"/>
                  <a:ext cx="3733800" cy="914400"/>
                  <a:chOff x="762000" y="2286000"/>
                  <a:chExt cx="3733800" cy="914400"/>
                </a:xfrm>
              </p:grpSpPr>
              <p:sp>
                <p:nvSpPr>
                  <p:cNvPr id="3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2"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Content Placeholder 2"/>
          <p:cNvSpPr txBox="1">
            <a:spLocks/>
          </p:cNvSpPr>
          <p:nvPr/>
        </p:nvSpPr>
        <p:spPr>
          <a:xfrm>
            <a:off x="533400" y="3276600"/>
            <a:ext cx="4362450" cy="2514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defRPr/>
            </a:pPr>
            <a:r>
              <a:rPr lang="en-US" sz="2200" dirty="0">
                <a:solidFill>
                  <a:sysClr val="windowText" lastClr="000000"/>
                </a:solidFill>
                <a:latin typeface="Arial" panose="020B0604020202020204" pitchFamily="34" charset="0"/>
                <a:cs typeface="Arial" panose="020B0604020202020204" pitchFamily="34" charset="0"/>
              </a:rPr>
              <a:t>Properly investigate and remediate reports of misconduct</a:t>
            </a:r>
          </a:p>
          <a:p>
            <a:pPr lvl="1" fontAlgn="auto">
              <a:spcBef>
                <a:spcPts val="1800"/>
              </a:spcBef>
              <a:spcAft>
                <a:spcPts val="0"/>
              </a:spcAft>
              <a:defRPr/>
            </a:pPr>
            <a:r>
              <a:rPr lang="en-US" sz="1900" dirty="0">
                <a:solidFill>
                  <a:sysClr val="windowText" lastClr="000000"/>
                </a:solidFill>
                <a:latin typeface="Arial" panose="020B0604020202020204" pitchFamily="34" charset="0"/>
                <a:cs typeface="Arial" panose="020B0604020202020204" pitchFamily="34" charset="0"/>
              </a:rPr>
              <a:t>Gives confidence to employees that allegations will be examined appropriately</a:t>
            </a:r>
          </a:p>
          <a:p>
            <a:pPr lvl="1" fontAlgn="auto">
              <a:spcBef>
                <a:spcPts val="1800"/>
              </a:spcBef>
              <a:spcAft>
                <a:spcPts val="0"/>
              </a:spcAft>
              <a:defRPr/>
            </a:pPr>
            <a:r>
              <a:rPr lang="en-US" sz="1900" dirty="0">
                <a:solidFill>
                  <a:sysClr val="windowText" lastClr="000000"/>
                </a:solidFill>
                <a:latin typeface="Arial" panose="020B0604020202020204" pitchFamily="34" charset="0"/>
                <a:cs typeface="Arial" panose="020B0604020202020204" pitchFamily="34" charset="0"/>
              </a:rPr>
              <a:t>Necessary for potential mitigation credit for cooperation and remediation</a:t>
            </a:r>
          </a:p>
          <a:p>
            <a:pPr lvl="1" fontAlgn="auto">
              <a:spcBef>
                <a:spcPts val="1800"/>
              </a:spcBef>
              <a:spcAft>
                <a:spcPts val="0"/>
              </a:spcAft>
              <a:defRPr/>
            </a:pPr>
            <a:r>
              <a:rPr lang="en-US" sz="1900" dirty="0">
                <a:solidFill>
                  <a:sysClr val="windowText" lastClr="000000"/>
                </a:solidFill>
                <a:latin typeface="Arial" panose="020B0604020202020204" pitchFamily="34" charset="0"/>
                <a:cs typeface="Arial" panose="020B0604020202020204" pitchFamily="34" charset="0"/>
              </a:rPr>
              <a:t>Provides protection for management and Directors </a:t>
            </a:r>
          </a:p>
          <a:p>
            <a:pPr marL="457200" lvl="1" indent="0">
              <a:lnSpc>
                <a:spcPct val="80000"/>
              </a:lnSpc>
              <a:buFont typeface="Arial" panose="020B0604020202020204" pitchFamily="34" charset="0"/>
              <a:buNone/>
              <a:defRPr/>
            </a:pPr>
            <a:endParaRPr lang="en-US" sz="2000" dirty="0">
              <a:solidFill>
                <a:prstClr val="black"/>
              </a:solidFill>
            </a:endParaRPr>
          </a:p>
          <a:p>
            <a:pPr lvl="1">
              <a:lnSpc>
                <a:spcPct val="80000"/>
              </a:lnSpc>
              <a:defRPr/>
            </a:pPr>
            <a:endParaRPr lang="en-US" sz="2000" dirty="0">
              <a:solidFill>
                <a:prstClr val="black"/>
              </a:solidFill>
            </a:endParaRPr>
          </a:p>
          <a:p>
            <a:pPr marL="457200" lvl="1" indent="0">
              <a:lnSpc>
                <a:spcPct val="80000"/>
              </a:lnSpc>
              <a:buFont typeface="Arial" panose="020B0604020202020204" pitchFamily="34" charset="0"/>
              <a:buNone/>
              <a:defRPr/>
            </a:pPr>
            <a:endParaRPr lang="en-US" sz="2000" dirty="0">
              <a:solidFill>
                <a:prstClr val="black"/>
              </a:solidFill>
            </a:endParaRPr>
          </a:p>
          <a:p>
            <a:pPr marL="457200" lvl="1" indent="0">
              <a:lnSpc>
                <a:spcPct val="80000"/>
              </a:lnSpc>
              <a:buFont typeface="Arial" panose="020B0604020202020204" pitchFamily="34" charset="0"/>
              <a:buNone/>
              <a:defRPr/>
            </a:pPr>
            <a:endParaRPr lang="en-US" sz="2000" dirty="0">
              <a:solidFill>
                <a:prstClr val="black"/>
              </a:solidFill>
            </a:endParaRPr>
          </a:p>
        </p:txBody>
      </p:sp>
      <p:pic>
        <p:nvPicPr>
          <p:cNvPr id="17" name="Picture 4"/>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9763" b="89974" l="0" r="95000">
                        <a14:backgroundMark x1="57105" y1="86544" x2="57105" y2="86544"/>
                        <a14:backgroundMark x1="54211" y1="85224" x2="54211" y2="85224"/>
                        <a14:backgroundMark x1="51842" y1="84433" x2="51842" y2="84433"/>
                        <a14:backgroundMark x1="51053" y1="83641" x2="51053" y2="83641"/>
                        <a14:backgroundMark x1="58421" y1="86016" x2="58421" y2="86016"/>
                      </a14:backgroundRemoval>
                    </a14:imgEffect>
                  </a14:imgLayer>
                </a14:imgProps>
              </a:ext>
              <a:ext uri="{28A0092B-C50C-407E-A947-70E740481C1C}">
                <a14:useLocalDpi xmlns:a14="http://schemas.microsoft.com/office/drawing/2010/main" val="0"/>
              </a:ext>
            </a:extLst>
          </a:blip>
          <a:srcRect/>
          <a:stretch>
            <a:fillRect/>
          </a:stretch>
        </p:blipFill>
        <p:spPr bwMode="auto">
          <a:xfrm>
            <a:off x="4895850" y="2449512"/>
            <a:ext cx="3619500" cy="3609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240228"/>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5105400" cy="2895600"/>
          </a:xfrm>
        </p:spPr>
        <p:txBody>
          <a:bodyPr/>
          <a:lstStyle/>
          <a:p>
            <a:pPr marL="0" indent="0" fontAlgn="auto">
              <a:spcAft>
                <a:spcPts val="0"/>
              </a:spcAft>
              <a:buNone/>
              <a:defRPr/>
            </a:pPr>
            <a:endParaRPr lang="en-US" sz="1400" dirty="0">
              <a:solidFill>
                <a:sysClr val="windowText" lastClr="000000"/>
              </a:solidFill>
              <a:latin typeface="Arial" panose="020B0604020202020204" pitchFamily="34" charset="0"/>
              <a:cs typeface="Arial" panose="020B0604020202020204" pitchFamily="34" charset="0"/>
            </a:endParaRPr>
          </a:p>
          <a:p>
            <a:pPr marL="457200" lvl="1" indent="0" fontAlgn="auto">
              <a:spcAft>
                <a:spcPts val="0"/>
              </a:spcAft>
              <a:buNone/>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Companies can be flooded with reports from various sources:</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Hotlines</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Reports to managers</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Reports to legal or compliance</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Information learned through HR </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Regulators</a:t>
            </a:r>
          </a:p>
          <a:p>
            <a:pPr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Develop a protocol for:</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Identifying which reports warrant closer investigation</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Determining staffing and resources, and when to use internal and external legal resources</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Ensuring an investigations’ progress is tracked and the results are analyzed</a:t>
            </a:r>
          </a:p>
          <a:p>
            <a:pPr lvl="1" fontAlgn="auto">
              <a:spcAft>
                <a:spcPts val="0"/>
              </a:spcAft>
              <a:defRPr/>
            </a:pPr>
            <a:r>
              <a:rPr lang="en-US" sz="1300" dirty="0">
                <a:solidFill>
                  <a:sysClr val="windowText" lastClr="000000"/>
                </a:solidFill>
                <a:latin typeface="Arial" panose="020B0604020202020204" pitchFamily="34" charset="0"/>
                <a:cs typeface="Arial" panose="020B0604020202020204" pitchFamily="34" charset="0"/>
              </a:rPr>
              <a:t>Ensuring appropriate remedial action is identified and taken</a:t>
            </a:r>
          </a:p>
          <a:p>
            <a:endParaRPr lang="en-US" b="1" u="sng" dirty="0">
              <a:solidFill>
                <a:srgbClr val="00B0F0"/>
              </a:solidFill>
            </a:endParaRPr>
          </a:p>
          <a:p>
            <a:endParaRPr lang="en-US" dirty="0"/>
          </a:p>
        </p:txBody>
      </p:sp>
      <p:sp>
        <p:nvSpPr>
          <p:cNvPr id="4" name="Slide Number Placeholder 3"/>
          <p:cNvSpPr>
            <a:spLocks noGrp="1"/>
          </p:cNvSpPr>
          <p:nvPr>
            <p:ph type="sldNum" sz="quarter" idx="12"/>
          </p:nvPr>
        </p:nvSpPr>
        <p:spPr/>
        <p:txBody>
          <a:bodyPr/>
          <a:lstStyle/>
          <a:p>
            <a:pPr>
              <a:defRPr/>
            </a:pPr>
            <a:fld id="{B3DD7F29-A8C9-4969-825F-A026E5FFDFD9}" type="slidenum">
              <a:rPr lang="en-US" smtClean="0"/>
              <a:pPr>
                <a:defRPr/>
              </a:pPr>
              <a:t>59</a:t>
            </a:fld>
            <a:endParaRPr lang="en-US" dirty="0"/>
          </a:p>
        </p:txBody>
      </p:sp>
      <p:sp>
        <p:nvSpPr>
          <p:cNvPr id="5" name="TextBox 6"/>
          <p:cNvSpPr txBox="1">
            <a:spLocks noChangeArrowheads="1"/>
          </p:cNvSpPr>
          <p:nvPr/>
        </p:nvSpPr>
        <p:spPr bwMode="auto">
          <a:xfrm>
            <a:off x="1524000" y="2286000"/>
            <a:ext cx="556260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a:lnSpc>
                <a:spcPct val="80000"/>
              </a:lnSpc>
              <a:defRPr/>
            </a:pPr>
            <a:r>
              <a:rPr lang="en-PH" sz="2200" b="1" u="sng" dirty="0">
                <a:solidFill>
                  <a:srgbClr val="00B0F0"/>
                </a:solidFill>
              </a:rPr>
              <a:t>Triage Incoming Reports</a:t>
            </a:r>
          </a:p>
        </p:txBody>
      </p:sp>
      <p:grpSp>
        <p:nvGrpSpPr>
          <p:cNvPr id="6" name="Group 5"/>
          <p:cNvGrpSpPr/>
          <p:nvPr/>
        </p:nvGrpSpPr>
        <p:grpSpPr>
          <a:xfrm>
            <a:off x="2547257" y="1226945"/>
            <a:ext cx="3739243" cy="914400"/>
            <a:chOff x="2705100" y="3352800"/>
            <a:chExt cx="3739243" cy="914400"/>
          </a:xfrm>
        </p:grpSpPr>
        <p:grpSp>
          <p:nvGrpSpPr>
            <p:cNvPr id="7" name="Group 6"/>
            <p:cNvGrpSpPr/>
            <p:nvPr/>
          </p:nvGrpSpPr>
          <p:grpSpPr>
            <a:xfrm>
              <a:off x="2705100" y="3352800"/>
              <a:ext cx="3739243" cy="914400"/>
              <a:chOff x="762000" y="3352800"/>
              <a:chExt cx="3739243" cy="914400"/>
            </a:xfrm>
          </p:grpSpPr>
          <p:grpSp>
            <p:nvGrpSpPr>
              <p:cNvPr id="9" name="Group 1"/>
              <p:cNvGrpSpPr>
                <a:grpSpLocks/>
              </p:cNvGrpSpPr>
              <p:nvPr/>
            </p:nvGrpSpPr>
            <p:grpSpPr bwMode="auto">
              <a:xfrm>
                <a:off x="762000" y="3352800"/>
                <a:ext cx="3739243" cy="914400"/>
                <a:chOff x="762000" y="2286000"/>
                <a:chExt cx="3739243" cy="914400"/>
              </a:xfrm>
            </p:grpSpPr>
            <p:grpSp>
              <p:nvGrpSpPr>
                <p:cNvPr id="11" name="Group 5"/>
                <p:cNvGrpSpPr>
                  <a:grpSpLocks/>
                </p:cNvGrpSpPr>
                <p:nvPr/>
              </p:nvGrpSpPr>
              <p:grpSpPr bwMode="auto">
                <a:xfrm>
                  <a:off x="762000" y="2286000"/>
                  <a:ext cx="3733800" cy="914400"/>
                  <a:chOff x="762000" y="2286000"/>
                  <a:chExt cx="3733800" cy="914400"/>
                </a:xfrm>
              </p:grpSpPr>
              <p:sp>
                <p:nvSpPr>
                  <p:cNvPr id="1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1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2"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47044" y="2819400"/>
            <a:ext cx="3763234"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5559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6147"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8926A22-A813-419D-80A8-C938760A84ED}" type="slidenum">
              <a:rPr lang="en-US" smtClean="0">
                <a:solidFill>
                  <a:prstClr val="black"/>
                </a:solidFill>
                <a:latin typeface="Calibri" pitchFamily="34" charset="0"/>
              </a:rPr>
              <a:pPr eaLnBrk="1" hangingPunct="1"/>
              <a:t>6</a:t>
            </a:fld>
            <a:endParaRPr lang="en-US" dirty="0">
              <a:solidFill>
                <a:prstClr val="black"/>
              </a:solidFill>
              <a:latin typeface="Calibri" pitchFamily="34" charset="0"/>
            </a:endParaRPr>
          </a:p>
        </p:txBody>
      </p:sp>
      <p:sp>
        <p:nvSpPr>
          <p:cNvPr id="5" name="Subtitle 2"/>
          <p:cNvSpPr txBox="1">
            <a:spLocks/>
          </p:cNvSpPr>
          <p:nvPr/>
        </p:nvSpPr>
        <p:spPr bwMode="auto">
          <a:xfrm>
            <a:off x="228600" y="29718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defRPr/>
            </a:pPr>
            <a:r>
              <a:rPr lang="en-US" altLang="en-US" sz="1100" b="1" dirty="0">
                <a:solidFill>
                  <a:prstClr val="black"/>
                </a:solidFill>
              </a:rPr>
              <a:t>Knowledge Group UNLIMITED PAID Subscription Programs Pricing:</a:t>
            </a:r>
            <a:endParaRPr lang="en-US" altLang="en-US" sz="1100" dirty="0">
              <a:solidFill>
                <a:prstClr val="black"/>
              </a:solidFill>
            </a:endParaRPr>
          </a:p>
          <a:p>
            <a:pPr eaLnBrk="1" fontAlgn="base" hangingPunct="1">
              <a:spcBef>
                <a:spcPct val="0"/>
              </a:spcBef>
              <a:spcAft>
                <a:spcPct val="0"/>
              </a:spcAft>
              <a:defRPr/>
            </a:pPr>
            <a:r>
              <a:rPr lang="en-US" altLang="en-US" sz="1100" b="1" dirty="0">
                <a:solidFill>
                  <a:prstClr val="black"/>
                </a:solidFill>
              </a:rPr>
              <a:t> </a:t>
            </a:r>
            <a:endParaRPr lang="en-US" altLang="en-US" sz="1100" dirty="0">
              <a:solidFill>
                <a:prstClr val="black"/>
              </a:solidFill>
            </a:endParaRPr>
          </a:p>
          <a:p>
            <a:pPr eaLnBrk="1" fontAlgn="base" hangingPunct="1">
              <a:spcBef>
                <a:spcPct val="0"/>
              </a:spcBef>
              <a:spcAft>
                <a:spcPct val="0"/>
              </a:spcAft>
              <a:defRPr/>
            </a:pPr>
            <a:r>
              <a:rPr lang="en-US" altLang="en-US" sz="1100" b="1" u="sng" dirty="0">
                <a:solidFill>
                  <a:prstClr val="black"/>
                </a:solidFill>
              </a:rPr>
              <a:t>Individual Subscription Fees: (2 Options)</a:t>
            </a:r>
            <a:endParaRPr lang="en-US" altLang="en-US" sz="1100" dirty="0">
              <a:solidFill>
                <a:prstClr val="black"/>
              </a:solidFill>
            </a:endParaRPr>
          </a:p>
          <a:p>
            <a:pPr eaLnBrk="1" fontAlgn="base" hangingPunct="1">
              <a:spcBef>
                <a:spcPct val="0"/>
              </a:spcBef>
              <a:spcAft>
                <a:spcPct val="0"/>
              </a:spcAft>
              <a:defRPr/>
            </a:pPr>
            <a:r>
              <a:rPr lang="en-US" altLang="en-US" sz="1100" b="1" dirty="0">
                <a:solidFill>
                  <a:prstClr val="black"/>
                </a:solidFill>
              </a:rPr>
              <a:t>Semi-Annual:  </a:t>
            </a:r>
            <a:r>
              <a:rPr lang="en-US" altLang="en-US" sz="1100" dirty="0">
                <a:solidFill>
                  <a:prstClr val="black"/>
                </a:solidFill>
              </a:rPr>
              <a:t>$499 one-time fee for a 6 month subscription with unlimited access to all webcasts, recordings, and materials. </a:t>
            </a:r>
          </a:p>
          <a:p>
            <a:pPr eaLnBrk="1" fontAlgn="base" hangingPunct="1">
              <a:spcBef>
                <a:spcPct val="0"/>
              </a:spcBef>
              <a:spcAft>
                <a:spcPct val="0"/>
              </a:spcAft>
              <a:defRPr/>
            </a:pPr>
            <a:r>
              <a:rPr lang="en-US" altLang="en-US" sz="1100" b="1" dirty="0">
                <a:solidFill>
                  <a:prstClr val="black"/>
                </a:solidFill>
              </a:rPr>
              <a:t>Annual:  </a:t>
            </a:r>
            <a:r>
              <a:rPr lang="en-US" altLang="en-US" sz="1100" dirty="0">
                <a:solidFill>
                  <a:prstClr val="black"/>
                </a:solidFill>
              </a:rPr>
              <a:t>$799 one-time fee for a 12 month unlimited subscription with unlimited access to all webcasts, recordings, and materials. </a:t>
            </a:r>
          </a:p>
          <a:p>
            <a:pPr eaLnBrk="1" fontAlgn="base" hangingPunct="1">
              <a:spcBef>
                <a:spcPct val="0"/>
              </a:spcBef>
              <a:spcAft>
                <a:spcPct val="0"/>
              </a:spcAft>
              <a:defRPr/>
            </a:pPr>
            <a:endParaRPr lang="en-US" altLang="en-US" sz="1100" b="1" dirty="0">
              <a:solidFill>
                <a:prstClr val="black"/>
              </a:solidFill>
            </a:endParaRPr>
          </a:p>
          <a:p>
            <a:pPr eaLnBrk="1" fontAlgn="base" hangingPunct="1">
              <a:spcBef>
                <a:spcPct val="0"/>
              </a:spcBef>
              <a:spcAft>
                <a:spcPct val="0"/>
              </a:spcAft>
              <a:defRPr/>
            </a:pPr>
            <a:r>
              <a:rPr lang="en-US" altLang="en-US" sz="1100" i="1" dirty="0">
                <a:solidFill>
                  <a:prstClr val="black"/>
                </a:solidFill>
              </a:rPr>
              <a:t>Group plans are available.  See the registration form for details.</a:t>
            </a:r>
            <a:r>
              <a:rPr lang="en-US" altLang="en-US" sz="1100" dirty="0">
                <a:solidFill>
                  <a:prstClr val="black"/>
                </a:solidFill>
              </a:rPr>
              <a:t>  </a:t>
            </a:r>
          </a:p>
          <a:p>
            <a:pPr eaLnBrk="1" fontAlgn="base" hangingPunct="1">
              <a:spcBef>
                <a:spcPct val="0"/>
              </a:spcBef>
              <a:spcAft>
                <a:spcPct val="0"/>
              </a:spcAft>
              <a:defRPr/>
            </a:pPr>
            <a:endParaRPr lang="en-US" altLang="en-US" sz="1100" b="1" dirty="0">
              <a:solidFill>
                <a:prstClr val="black"/>
              </a:solidFill>
            </a:endParaRPr>
          </a:p>
          <a:p>
            <a:pPr eaLnBrk="1" fontAlgn="base" hangingPunct="1">
              <a:spcBef>
                <a:spcPct val="0"/>
              </a:spcBef>
              <a:spcAft>
                <a:spcPct val="0"/>
              </a:spcAft>
              <a:defRPr/>
            </a:pPr>
            <a:r>
              <a:rPr lang="en-US" altLang="en-US" sz="1100" b="1" u="sng" dirty="0">
                <a:solidFill>
                  <a:prstClr val="black"/>
                </a:solidFill>
              </a:rPr>
              <a:t>Best ways to sign up:</a:t>
            </a:r>
            <a:endParaRPr lang="en-US" altLang="en-US" sz="1100" u="sng" dirty="0">
              <a:solidFill>
                <a:prstClr val="black"/>
              </a:solidFill>
            </a:endParaRPr>
          </a:p>
          <a:p>
            <a:pPr marL="228600" indent="-228600" eaLnBrk="1" fontAlgn="base" hangingPunct="1">
              <a:spcBef>
                <a:spcPct val="0"/>
              </a:spcBef>
              <a:spcAft>
                <a:spcPct val="0"/>
              </a:spcAft>
              <a:buFontTx/>
              <a:buAutoNum type="arabicPeriod"/>
              <a:defRPr/>
            </a:pPr>
            <a:r>
              <a:rPr lang="en-US" altLang="en-US" sz="1100" dirty="0">
                <a:solidFill>
                  <a:prstClr val="black"/>
                </a:solidFill>
              </a:rPr>
              <a:t>Fill out the sign up form attached to the post conference survey email.</a:t>
            </a:r>
          </a:p>
          <a:p>
            <a:pPr marL="228600" indent="-228600" eaLnBrk="1" fontAlgn="base" hangingPunct="1">
              <a:spcBef>
                <a:spcPct val="0"/>
              </a:spcBef>
              <a:spcAft>
                <a:spcPct val="0"/>
              </a:spcAft>
              <a:buFontTx/>
              <a:buAutoNum type="arabicPeriod"/>
              <a:defRPr/>
            </a:pPr>
            <a:r>
              <a:rPr lang="en-US" altLang="en-US" sz="1100" dirty="0">
                <a:solidFill>
                  <a:prstClr val="black"/>
                </a:solidFill>
              </a:rPr>
              <a:t>Sign up online by clicking the link contained in the post conference survey email.  </a:t>
            </a:r>
          </a:p>
          <a:p>
            <a:pPr eaLnBrk="1" fontAlgn="base" hangingPunct="1">
              <a:spcBef>
                <a:spcPct val="0"/>
              </a:spcBef>
              <a:spcAft>
                <a:spcPct val="0"/>
              </a:spcAft>
              <a:defRPr/>
            </a:pPr>
            <a:r>
              <a:rPr lang="en-US" altLang="en-US" sz="1100" dirty="0">
                <a:solidFill>
                  <a:prstClr val="black"/>
                </a:solidFill>
              </a:rPr>
              <a:t>3.   Click the link below or the one we just posted in the chat window to the right.    </a:t>
            </a:r>
          </a:p>
          <a:p>
            <a:pPr eaLnBrk="1" fontAlgn="base" hangingPunct="1">
              <a:spcBef>
                <a:spcPct val="0"/>
              </a:spcBef>
              <a:spcAft>
                <a:spcPct val="0"/>
              </a:spcAft>
              <a:defRPr/>
            </a:pPr>
            <a:r>
              <a:rPr lang="en-US" altLang="en-US" sz="1100" u="sng" dirty="0">
                <a:solidFill>
                  <a:prstClr val="black"/>
                </a:solidFill>
                <a:hlinkClick r:id="rId4"/>
              </a:rPr>
              <a:t>https://gkc.memberclicks.net/index.php?option=com_mc&amp;view=mc&amp;mcid=form_157964</a:t>
            </a:r>
            <a:endParaRPr lang="en-US" altLang="en-US" sz="1100" u="sng" dirty="0">
              <a:solidFill>
                <a:prstClr val="black"/>
              </a:solidFill>
            </a:endParaRPr>
          </a:p>
          <a:p>
            <a:pPr eaLnBrk="1" fontAlgn="base" hangingPunct="1">
              <a:spcBef>
                <a:spcPct val="0"/>
              </a:spcBef>
              <a:spcAft>
                <a:spcPct val="0"/>
              </a:spcAft>
              <a:defRPr/>
            </a:pPr>
            <a:endParaRPr lang="en-US" altLang="en-US" sz="1100" dirty="0">
              <a:solidFill>
                <a:prstClr val="black"/>
              </a:solidFill>
            </a:endParaRPr>
          </a:p>
          <a:p>
            <a:pPr eaLnBrk="1" fontAlgn="base" hangingPunct="1">
              <a:spcBef>
                <a:spcPct val="0"/>
              </a:spcBef>
              <a:spcAft>
                <a:spcPct val="0"/>
              </a:spcAft>
              <a:defRPr/>
            </a:pPr>
            <a:r>
              <a:rPr lang="en-US" altLang="en-US" sz="1100" b="1" u="sng" dirty="0">
                <a:solidFill>
                  <a:prstClr val="black"/>
                </a:solidFill>
              </a:rPr>
              <a:t>Questions:</a:t>
            </a:r>
            <a:r>
              <a:rPr lang="en-US" altLang="en-US" sz="1100" dirty="0">
                <a:solidFill>
                  <a:prstClr val="black"/>
                </a:solidFill>
              </a:rPr>
              <a:t>  Send an email to: </a:t>
            </a:r>
            <a:r>
              <a:rPr lang="en-US" altLang="en-US" sz="1100" u="sng" dirty="0">
                <a:solidFill>
                  <a:prstClr val="black"/>
                </a:solidFill>
                <a:hlinkClick r:id="rId5"/>
              </a:rPr>
              <a:t>info@theknowledgegroup.org</a:t>
            </a:r>
            <a:r>
              <a:rPr lang="en-US" altLang="en-US" sz="1100" u="sng" dirty="0">
                <a:solidFill>
                  <a:prstClr val="black"/>
                </a:solidFill>
              </a:rPr>
              <a:t> </a:t>
            </a:r>
            <a:r>
              <a:rPr lang="en-US" altLang="en-US" sz="1100" dirty="0">
                <a:solidFill>
                  <a:prstClr val="black"/>
                </a:solidFill>
              </a:rPr>
              <a:t>with “Unlimited” in the subject.</a:t>
            </a:r>
          </a:p>
        </p:txBody>
      </p:sp>
    </p:spTree>
    <p:extLst>
      <p:ext uri="{BB962C8B-B14F-4D97-AF65-F5344CB8AC3E}">
        <p14:creationId xmlns:p14="http://schemas.microsoft.com/office/powerpoint/2010/main" val="1154072763"/>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solidFill>
                  <a:prstClr val="black"/>
                </a:solidFill>
              </a:rPr>
              <a:t>June 2016</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solidFill>
                  <a:prstClr val="black"/>
                </a:solidFill>
                <a:latin typeface="Calibri" pitchFamily="34" charset="0"/>
              </a:rPr>
              <a:pPr eaLnBrk="1" hangingPunct="1"/>
              <a:t>60</a:t>
            </a:fld>
            <a:endParaRPr lang="en-US" dirty="0">
              <a:solidFill>
                <a:prstClr val="black"/>
              </a:solidFill>
              <a:latin typeface="Calibri" pitchFamily="34" charset="0"/>
            </a:endParaRPr>
          </a:p>
        </p:txBody>
      </p:sp>
      <p:sp>
        <p:nvSpPr>
          <p:cNvPr id="16" name="Content Placeholder 2"/>
          <p:cNvSpPr txBox="1">
            <a:spLocks/>
          </p:cNvSpPr>
          <p:nvPr/>
        </p:nvSpPr>
        <p:spPr>
          <a:xfrm>
            <a:off x="3761014" y="2286000"/>
            <a:ext cx="4953000" cy="4038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lnSpc>
                <a:spcPct val="80000"/>
              </a:lnSpc>
              <a:buFont typeface="Arial" panose="020B0604020202020204" pitchFamily="34" charset="0"/>
              <a:buNone/>
              <a:defRPr/>
            </a:pPr>
            <a:endParaRPr lang="en-PH" sz="1600" dirty="0">
              <a:solidFill>
                <a:prstClr val="black"/>
              </a:solidFill>
            </a:endParaRPr>
          </a:p>
          <a:p>
            <a:pPr marL="457200" lvl="1" indent="0">
              <a:lnSpc>
                <a:spcPct val="80000"/>
              </a:lnSpc>
              <a:buFont typeface="Arial" panose="020B0604020202020204" pitchFamily="34" charset="0"/>
              <a:buNone/>
              <a:defRPr/>
            </a:pPr>
            <a:endParaRPr lang="en-US" sz="1500" dirty="0">
              <a:solidFill>
                <a:sysClr val="windowText" lastClr="000000"/>
              </a:solidFill>
              <a:latin typeface="Arial" panose="020B0604020202020204" pitchFamily="34" charset="0"/>
              <a:cs typeface="Arial" panose="020B0604020202020204" pitchFamily="34" charset="0"/>
            </a:endParaRPr>
          </a:p>
          <a:p>
            <a:pPr marL="0" indent="0">
              <a:lnSpc>
                <a:spcPct val="80000"/>
              </a:lnSpc>
              <a:buFont typeface="Arial" panose="020B0604020202020204" pitchFamily="34" charset="0"/>
              <a:buNone/>
              <a:defRPr/>
            </a:pPr>
            <a:endParaRPr lang="en-US" sz="1900" dirty="0">
              <a:solidFill>
                <a:sysClr val="windowText" lastClr="000000"/>
              </a:solidFill>
              <a:latin typeface="Arial" panose="020B0604020202020204" pitchFamily="34" charset="0"/>
              <a:cs typeface="Arial" panose="020B0604020202020204" pitchFamily="34" charset="0"/>
            </a:endParaRPr>
          </a:p>
          <a:p>
            <a:pPr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Protect objectivity </a:t>
            </a:r>
          </a:p>
          <a:p>
            <a:pPr lvl="1"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Avoid structural bias </a:t>
            </a:r>
          </a:p>
          <a:p>
            <a:pPr lvl="1"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Use investigators with training and experience</a:t>
            </a:r>
          </a:p>
          <a:p>
            <a:pPr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Avoid “tabloid compliance”</a:t>
            </a:r>
          </a:p>
          <a:p>
            <a:pPr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Protect whistleblowers from retaliation</a:t>
            </a:r>
          </a:p>
          <a:p>
            <a:pPr lvl="1"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July 16, 2014:  $2.2 million settlement with employer for retaliation</a:t>
            </a:r>
          </a:p>
          <a:p>
            <a:pPr lvl="1"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April 29, 2015:  More than $600,000 awarded to the whistleblower for information that led to this settlement</a:t>
            </a:r>
          </a:p>
          <a:p>
            <a:pPr algn="just" fontAlgn="auto">
              <a:spcAft>
                <a:spcPts val="0"/>
              </a:spcAft>
              <a:defRPr/>
            </a:pPr>
            <a:r>
              <a:rPr lang="en-US" sz="1400" dirty="0">
                <a:solidFill>
                  <a:sysClr val="windowText" lastClr="000000"/>
                </a:solidFill>
                <a:latin typeface="Arial" panose="020B0604020202020204" pitchFamily="34" charset="0"/>
                <a:cs typeface="Arial" panose="020B0604020202020204" pitchFamily="34" charset="0"/>
              </a:rPr>
              <a:t>Preserve attorney-client privileges and work product protection </a:t>
            </a:r>
            <a:endParaRPr lang="en-US" dirty="0">
              <a:solidFill>
                <a:prstClr val="black"/>
              </a:solidFill>
            </a:endParaRPr>
          </a:p>
          <a:p>
            <a:pPr marL="457200" lvl="1" indent="0">
              <a:lnSpc>
                <a:spcPct val="80000"/>
              </a:lnSpc>
              <a:buFont typeface="Arial" panose="020B0604020202020204" pitchFamily="34" charset="0"/>
              <a:buNone/>
              <a:defRPr/>
            </a:pPr>
            <a:endParaRPr lang="en-US" sz="2000" dirty="0">
              <a:solidFill>
                <a:prstClr val="black"/>
              </a:solidFill>
            </a:endParaRPr>
          </a:p>
        </p:txBody>
      </p:sp>
      <p:grpSp>
        <p:nvGrpSpPr>
          <p:cNvPr id="19" name="Group 18"/>
          <p:cNvGrpSpPr/>
          <p:nvPr/>
        </p:nvGrpSpPr>
        <p:grpSpPr>
          <a:xfrm>
            <a:off x="2547257" y="1226945"/>
            <a:ext cx="3739243" cy="914400"/>
            <a:chOff x="2705100" y="3352800"/>
            <a:chExt cx="3739243" cy="914400"/>
          </a:xfrm>
        </p:grpSpPr>
        <p:grpSp>
          <p:nvGrpSpPr>
            <p:cNvPr id="20" name="Group 19"/>
            <p:cNvGrpSpPr/>
            <p:nvPr/>
          </p:nvGrpSpPr>
          <p:grpSpPr>
            <a:xfrm>
              <a:off x="2705100" y="3352800"/>
              <a:ext cx="3739243" cy="914400"/>
              <a:chOff x="762000" y="3352800"/>
              <a:chExt cx="3739243" cy="914400"/>
            </a:xfrm>
          </p:grpSpPr>
          <p:grpSp>
            <p:nvGrpSpPr>
              <p:cNvPr id="29" name="Group 1"/>
              <p:cNvGrpSpPr>
                <a:grpSpLocks/>
              </p:cNvGrpSpPr>
              <p:nvPr/>
            </p:nvGrpSpPr>
            <p:grpSpPr bwMode="auto">
              <a:xfrm>
                <a:off x="762000" y="3352800"/>
                <a:ext cx="3739243" cy="914400"/>
                <a:chOff x="762000" y="2286000"/>
                <a:chExt cx="3739243" cy="914400"/>
              </a:xfrm>
            </p:grpSpPr>
            <p:grpSp>
              <p:nvGrpSpPr>
                <p:cNvPr id="31" name="Group 5"/>
                <p:cNvGrpSpPr>
                  <a:grpSpLocks/>
                </p:cNvGrpSpPr>
                <p:nvPr/>
              </p:nvGrpSpPr>
              <p:grpSpPr bwMode="auto">
                <a:xfrm>
                  <a:off x="762000" y="2286000"/>
                  <a:ext cx="3733800" cy="914400"/>
                  <a:chOff x="762000" y="2286000"/>
                  <a:chExt cx="3733800" cy="914400"/>
                </a:xfrm>
              </p:grpSpPr>
              <p:sp>
                <p:nvSpPr>
                  <p:cNvPr id="3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3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32"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2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Box 6"/>
          <p:cNvSpPr txBox="1">
            <a:spLocks noChangeArrowheads="1"/>
          </p:cNvSpPr>
          <p:nvPr/>
        </p:nvSpPr>
        <p:spPr bwMode="auto">
          <a:xfrm>
            <a:off x="914400" y="2380024"/>
            <a:ext cx="647700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a:lnSpc>
                <a:spcPct val="80000"/>
              </a:lnSpc>
              <a:defRPr/>
            </a:pPr>
            <a:r>
              <a:rPr lang="en-PH" sz="2200" b="1" u="sng" dirty="0">
                <a:solidFill>
                  <a:srgbClr val="00B0F0"/>
                </a:solidFill>
              </a:rPr>
              <a:t>Conduct of the Investigation</a:t>
            </a:r>
          </a:p>
        </p:txBody>
      </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617" y="3352800"/>
            <a:ext cx="2231569" cy="2395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0284626"/>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4114800" cy="4343400"/>
          </a:xfrm>
        </p:spPr>
        <p:txBody>
          <a:bodyPr/>
          <a:lstStyle/>
          <a:p>
            <a:pPr marL="0" indent="0" fontAlgn="auto">
              <a:spcAft>
                <a:spcPts val="0"/>
              </a:spcAft>
              <a:buNone/>
              <a:defRPr/>
            </a:pPr>
            <a:endParaRPr lang="en-US" sz="1400" dirty="0">
              <a:solidFill>
                <a:sysClr val="windowText" lastClr="000000"/>
              </a:solidFill>
              <a:latin typeface="Arial" panose="020B0604020202020204" pitchFamily="34" charset="0"/>
              <a:cs typeface="Arial" panose="020B0604020202020204" pitchFamily="34" charset="0"/>
            </a:endParaRPr>
          </a:p>
          <a:p>
            <a:pPr marL="0" indent="0" fontAlgn="auto">
              <a:spcAft>
                <a:spcPts val="0"/>
              </a:spcAft>
              <a:buNone/>
              <a:defRPr/>
            </a:pPr>
            <a:endParaRPr lang="en-US" sz="1400" dirty="0">
              <a:solidFill>
                <a:sysClr val="windowText" lastClr="000000"/>
              </a:solidFill>
              <a:latin typeface="Arial" panose="020B0604020202020204" pitchFamily="34" charset="0"/>
              <a:cs typeface="Arial" panose="020B0604020202020204" pitchFamily="34" charset="0"/>
            </a:endParaRPr>
          </a:p>
          <a:p>
            <a:pPr lvl="1" fontAlgn="auto">
              <a:spcAft>
                <a:spcPts val="0"/>
              </a:spcAft>
              <a:defRPr/>
            </a:pPr>
            <a:endParaRPr lang="en-US" sz="1400" dirty="0">
              <a:solidFill>
                <a:sysClr val="windowText" lastClr="000000"/>
              </a:solidFill>
              <a:latin typeface="Arial" panose="020B0604020202020204" pitchFamily="34" charset="0"/>
              <a:cs typeface="Arial" panose="020B0604020202020204" pitchFamily="34" charset="0"/>
            </a:endParaRPr>
          </a:p>
          <a:p>
            <a:pPr fontAlgn="auto">
              <a:spcAft>
                <a:spcPts val="0"/>
              </a:spcAft>
              <a:defRPr/>
            </a:pPr>
            <a:r>
              <a:rPr lang="en-US" sz="2000" dirty="0">
                <a:solidFill>
                  <a:sysClr val="windowText" lastClr="000000"/>
                </a:solidFill>
                <a:latin typeface="Arial" panose="020B0604020202020204" pitchFamily="34" charset="0"/>
                <a:cs typeface="Arial" panose="020B0604020202020204" pitchFamily="34" charset="0"/>
              </a:rPr>
              <a:t>Ensure that investigation’s progress is tracked and results are analyzed</a:t>
            </a:r>
          </a:p>
          <a:p>
            <a:pPr lvl="1" fontAlgn="auto">
              <a:spcBef>
                <a:spcPts val="1200"/>
              </a:spcBef>
              <a:spcAft>
                <a:spcPts val="0"/>
              </a:spcAft>
              <a:defRPr/>
            </a:pPr>
            <a:r>
              <a:rPr lang="en-US" sz="1800" dirty="0">
                <a:solidFill>
                  <a:sysClr val="windowText" lastClr="000000"/>
                </a:solidFill>
                <a:latin typeface="Arial" panose="020B0604020202020204" pitchFamily="34" charset="0"/>
                <a:cs typeface="Arial" panose="020B0604020202020204" pitchFamily="34" charset="0"/>
              </a:rPr>
              <a:t>Create an audit trail of your process, actions, and decisions</a:t>
            </a:r>
          </a:p>
          <a:p>
            <a:pPr lvl="1" fontAlgn="auto">
              <a:spcBef>
                <a:spcPts val="1200"/>
              </a:spcBef>
              <a:spcAft>
                <a:spcPts val="0"/>
              </a:spcAft>
              <a:defRPr/>
            </a:pPr>
            <a:r>
              <a:rPr lang="en-US" sz="1800" dirty="0">
                <a:solidFill>
                  <a:sysClr val="windowText" lastClr="000000"/>
                </a:solidFill>
                <a:latin typeface="Arial" panose="020B0604020202020204" pitchFamily="34" charset="0"/>
                <a:cs typeface="Arial" panose="020B0604020202020204" pitchFamily="34" charset="0"/>
              </a:rPr>
              <a:t>Particularly important in dawn raid scenario </a:t>
            </a:r>
          </a:p>
          <a:p>
            <a:pPr marL="742950" lvl="2" indent="-342900" fontAlgn="auto">
              <a:spcAft>
                <a:spcPts val="0"/>
              </a:spcAft>
              <a:defRPr/>
            </a:pPr>
            <a:endParaRPr lang="en-US" sz="1500" dirty="0">
              <a:solidFill>
                <a:sysClr val="windowText" lastClr="000000"/>
              </a:solidFill>
              <a:latin typeface="Arial" panose="020B0604020202020204" pitchFamily="34" charset="0"/>
              <a:cs typeface="Arial" panose="020B0604020202020204" pitchFamily="34" charset="0"/>
            </a:endParaRPr>
          </a:p>
          <a:p>
            <a:pPr marL="742950" lvl="2" indent="-342900" fontAlgn="auto">
              <a:spcAft>
                <a:spcPts val="0"/>
              </a:spcAft>
              <a:defRPr/>
            </a:pPr>
            <a:endParaRPr lang="en-US" sz="1500" dirty="0">
              <a:solidFill>
                <a:sysClr val="windowText" lastClr="000000"/>
              </a:solidFill>
              <a:latin typeface="Arial" panose="020B0604020202020204" pitchFamily="34" charset="0"/>
              <a:cs typeface="Arial" panose="020B0604020202020204" pitchFamily="34" charset="0"/>
            </a:endParaRPr>
          </a:p>
          <a:p>
            <a:endParaRPr lang="en-US" b="1" u="sng" dirty="0">
              <a:solidFill>
                <a:srgbClr val="00B0F0"/>
              </a:solidFill>
            </a:endParaRPr>
          </a:p>
          <a:p>
            <a:endParaRPr lang="en-US" dirty="0"/>
          </a:p>
        </p:txBody>
      </p:sp>
      <p:sp>
        <p:nvSpPr>
          <p:cNvPr id="4" name="Slide Number Placeholder 3"/>
          <p:cNvSpPr>
            <a:spLocks noGrp="1"/>
          </p:cNvSpPr>
          <p:nvPr>
            <p:ph type="sldNum" sz="quarter" idx="12"/>
          </p:nvPr>
        </p:nvSpPr>
        <p:spPr/>
        <p:txBody>
          <a:bodyPr/>
          <a:lstStyle/>
          <a:p>
            <a:pPr>
              <a:defRPr/>
            </a:pPr>
            <a:fld id="{B3DD7F29-A8C9-4969-825F-A026E5FFDFD9}" type="slidenum">
              <a:rPr lang="en-US" smtClean="0"/>
              <a:pPr>
                <a:defRPr/>
              </a:pPr>
              <a:t>61</a:t>
            </a:fld>
            <a:endParaRPr lang="en-US" dirty="0"/>
          </a:p>
        </p:txBody>
      </p:sp>
      <p:sp>
        <p:nvSpPr>
          <p:cNvPr id="5" name="TextBox 6"/>
          <p:cNvSpPr txBox="1">
            <a:spLocks noChangeArrowheads="1"/>
          </p:cNvSpPr>
          <p:nvPr/>
        </p:nvSpPr>
        <p:spPr bwMode="auto">
          <a:xfrm>
            <a:off x="-304800" y="2514600"/>
            <a:ext cx="914400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a:lnSpc>
                <a:spcPct val="80000"/>
              </a:lnSpc>
              <a:defRPr/>
            </a:pPr>
            <a:r>
              <a:rPr lang="en-US" sz="2200" b="1" u="sng" dirty="0">
                <a:solidFill>
                  <a:srgbClr val="00B0F0"/>
                </a:solidFill>
              </a:rPr>
              <a:t>Audit Trail</a:t>
            </a:r>
            <a:endParaRPr lang="en-PH" sz="2200" b="1" u="sng" dirty="0">
              <a:solidFill>
                <a:srgbClr val="00B0F0"/>
              </a:solidFill>
            </a:endParaRPr>
          </a:p>
        </p:txBody>
      </p:sp>
      <p:grpSp>
        <p:nvGrpSpPr>
          <p:cNvPr id="6" name="Group 5"/>
          <p:cNvGrpSpPr/>
          <p:nvPr/>
        </p:nvGrpSpPr>
        <p:grpSpPr>
          <a:xfrm>
            <a:off x="2547257" y="1226945"/>
            <a:ext cx="3739243" cy="914400"/>
            <a:chOff x="2705100" y="3352800"/>
            <a:chExt cx="3739243" cy="914400"/>
          </a:xfrm>
        </p:grpSpPr>
        <p:grpSp>
          <p:nvGrpSpPr>
            <p:cNvPr id="7" name="Group 6"/>
            <p:cNvGrpSpPr/>
            <p:nvPr/>
          </p:nvGrpSpPr>
          <p:grpSpPr>
            <a:xfrm>
              <a:off x="2705100" y="3352800"/>
              <a:ext cx="3739243" cy="914400"/>
              <a:chOff x="762000" y="3352800"/>
              <a:chExt cx="3739243" cy="914400"/>
            </a:xfrm>
          </p:grpSpPr>
          <p:grpSp>
            <p:nvGrpSpPr>
              <p:cNvPr id="9" name="Group 1"/>
              <p:cNvGrpSpPr>
                <a:grpSpLocks/>
              </p:cNvGrpSpPr>
              <p:nvPr/>
            </p:nvGrpSpPr>
            <p:grpSpPr bwMode="auto">
              <a:xfrm>
                <a:off x="762000" y="3352800"/>
                <a:ext cx="3739243" cy="914400"/>
                <a:chOff x="762000" y="2286000"/>
                <a:chExt cx="3739243" cy="914400"/>
              </a:xfrm>
            </p:grpSpPr>
            <p:grpSp>
              <p:nvGrpSpPr>
                <p:cNvPr id="11" name="Group 5"/>
                <p:cNvGrpSpPr>
                  <a:grpSpLocks/>
                </p:cNvGrpSpPr>
                <p:nvPr/>
              </p:nvGrpSpPr>
              <p:grpSpPr bwMode="auto">
                <a:xfrm>
                  <a:off x="762000" y="2286000"/>
                  <a:ext cx="3733800" cy="914400"/>
                  <a:chOff x="762000" y="2286000"/>
                  <a:chExt cx="3733800" cy="914400"/>
                </a:xfrm>
              </p:grpSpPr>
              <p:sp>
                <p:nvSpPr>
                  <p:cNvPr id="1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1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2"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050442"/>
            <a:ext cx="2667000" cy="3210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3569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8600" y="2743200"/>
            <a:ext cx="4495800" cy="3733800"/>
          </a:xfrm>
        </p:spPr>
        <p:txBody>
          <a:bodyPr/>
          <a:lstStyle/>
          <a:p>
            <a:pPr fontAlgn="auto">
              <a:spcAft>
                <a:spcPts val="0"/>
              </a:spcAft>
              <a:defRPr/>
            </a:pPr>
            <a:r>
              <a:rPr lang="en-US" sz="1600" dirty="0">
                <a:solidFill>
                  <a:prstClr val="black"/>
                </a:solidFill>
                <a:latin typeface="Arial" panose="020B0604020202020204" pitchFamily="34" charset="0"/>
                <a:cs typeface="Arial" panose="020B0604020202020204" pitchFamily="34" charset="0"/>
              </a:rPr>
              <a:t>The best remediation option will depend on the structural soundness of the review and your confidence in its results</a:t>
            </a:r>
          </a:p>
          <a:p>
            <a:pPr lvl="1" fontAlgn="auto">
              <a:spcAft>
                <a:spcPts val="0"/>
              </a:spcAft>
              <a:defRPr/>
            </a:pPr>
            <a:r>
              <a:rPr lang="en-US" sz="1600" dirty="0">
                <a:solidFill>
                  <a:prstClr val="black"/>
                </a:solidFill>
                <a:latin typeface="Arial" panose="020B0604020202020204" pitchFamily="34" charset="0"/>
                <a:cs typeface="Arial" panose="020B0604020202020204" pitchFamily="34" charset="0"/>
              </a:rPr>
              <a:t>Will need to demonstrate what compliance program changes respond to any identified program failure</a:t>
            </a:r>
          </a:p>
          <a:p>
            <a:pPr lvl="1" fontAlgn="auto">
              <a:spcAft>
                <a:spcPts val="0"/>
              </a:spcAft>
              <a:defRPr/>
            </a:pPr>
            <a:r>
              <a:rPr lang="en-US" sz="1600" dirty="0">
                <a:solidFill>
                  <a:prstClr val="black"/>
                </a:solidFill>
                <a:latin typeface="Arial" panose="020B0604020202020204" pitchFamily="34" charset="0"/>
                <a:cs typeface="Arial" panose="020B0604020202020204" pitchFamily="34" charset="0"/>
              </a:rPr>
              <a:t>Wrongful discharge claims are more difficult to sustain against the results of a fundamentally sound investigation</a:t>
            </a:r>
          </a:p>
          <a:p>
            <a:pPr fontAlgn="auto">
              <a:spcAft>
                <a:spcPts val="0"/>
              </a:spcAft>
              <a:defRPr/>
            </a:pPr>
            <a:r>
              <a:rPr lang="en-US" sz="1600" dirty="0">
                <a:solidFill>
                  <a:prstClr val="black"/>
                </a:solidFill>
                <a:latin typeface="Arial" panose="020B0604020202020204" pitchFamily="34" charset="0"/>
                <a:cs typeface="Arial" panose="020B0604020202020204" pitchFamily="34" charset="0"/>
              </a:rPr>
              <a:t>A culpable employee should not be permitted to have opportunities for further improper acts</a:t>
            </a:r>
            <a:endParaRPr lang="en-US" sz="1600" dirty="0"/>
          </a:p>
        </p:txBody>
      </p:sp>
      <p:sp>
        <p:nvSpPr>
          <p:cNvPr id="4" name="Slide Number Placeholder 3"/>
          <p:cNvSpPr>
            <a:spLocks noGrp="1"/>
          </p:cNvSpPr>
          <p:nvPr>
            <p:ph type="sldNum" sz="quarter" idx="12"/>
          </p:nvPr>
        </p:nvSpPr>
        <p:spPr/>
        <p:txBody>
          <a:bodyPr/>
          <a:lstStyle/>
          <a:p>
            <a:pPr>
              <a:defRPr/>
            </a:pPr>
            <a:fld id="{B3DD7F29-A8C9-4969-825F-A026E5FFDFD9}" type="slidenum">
              <a:rPr lang="en-US" smtClean="0"/>
              <a:pPr>
                <a:defRPr/>
              </a:pPr>
              <a:t>62</a:t>
            </a:fld>
            <a:endParaRPr lang="en-US" dirty="0"/>
          </a:p>
        </p:txBody>
      </p:sp>
      <p:sp>
        <p:nvSpPr>
          <p:cNvPr id="5" name="TextBox 6"/>
          <p:cNvSpPr txBox="1">
            <a:spLocks noChangeArrowheads="1"/>
          </p:cNvSpPr>
          <p:nvPr/>
        </p:nvSpPr>
        <p:spPr bwMode="auto">
          <a:xfrm>
            <a:off x="-228600" y="2286000"/>
            <a:ext cx="914400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1" algn="ctr">
              <a:lnSpc>
                <a:spcPct val="80000"/>
              </a:lnSpc>
              <a:defRPr/>
            </a:pPr>
            <a:r>
              <a:rPr lang="en-PH" sz="2200" b="1" u="sng" dirty="0">
                <a:solidFill>
                  <a:srgbClr val="00B0F0"/>
                </a:solidFill>
              </a:rPr>
              <a:t>Appropriate and Effective Remediation</a:t>
            </a:r>
          </a:p>
        </p:txBody>
      </p:sp>
      <p:grpSp>
        <p:nvGrpSpPr>
          <p:cNvPr id="6" name="Group 5"/>
          <p:cNvGrpSpPr/>
          <p:nvPr/>
        </p:nvGrpSpPr>
        <p:grpSpPr>
          <a:xfrm>
            <a:off x="2547257" y="1226945"/>
            <a:ext cx="3739243" cy="914400"/>
            <a:chOff x="2705100" y="3352800"/>
            <a:chExt cx="3739243" cy="914400"/>
          </a:xfrm>
        </p:grpSpPr>
        <p:grpSp>
          <p:nvGrpSpPr>
            <p:cNvPr id="7" name="Group 6"/>
            <p:cNvGrpSpPr/>
            <p:nvPr/>
          </p:nvGrpSpPr>
          <p:grpSpPr>
            <a:xfrm>
              <a:off x="2705100" y="3352800"/>
              <a:ext cx="3739243" cy="914400"/>
              <a:chOff x="762000" y="3352800"/>
              <a:chExt cx="3739243" cy="914400"/>
            </a:xfrm>
          </p:grpSpPr>
          <p:grpSp>
            <p:nvGrpSpPr>
              <p:cNvPr id="9" name="Group 1"/>
              <p:cNvGrpSpPr>
                <a:grpSpLocks/>
              </p:cNvGrpSpPr>
              <p:nvPr/>
            </p:nvGrpSpPr>
            <p:grpSpPr bwMode="auto">
              <a:xfrm>
                <a:off x="762000" y="3352800"/>
                <a:ext cx="3739243" cy="914400"/>
                <a:chOff x="762000" y="2286000"/>
                <a:chExt cx="3739243" cy="914400"/>
              </a:xfrm>
            </p:grpSpPr>
            <p:grpSp>
              <p:nvGrpSpPr>
                <p:cNvPr id="11" name="Group 5"/>
                <p:cNvGrpSpPr>
                  <a:grpSpLocks/>
                </p:cNvGrpSpPr>
                <p:nvPr/>
              </p:nvGrpSpPr>
              <p:grpSpPr bwMode="auto">
                <a:xfrm>
                  <a:off x="762000" y="2286000"/>
                  <a:ext cx="3733800" cy="914400"/>
                  <a:chOff x="762000" y="2286000"/>
                  <a:chExt cx="3733800" cy="914400"/>
                </a:xfrm>
              </p:grpSpPr>
              <p:sp>
                <p:nvSpPr>
                  <p:cNvPr id="13"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dirty="0">
                      <a:solidFill>
                        <a:srgbClr val="000000"/>
                      </a:solidFill>
                    </a:endParaRPr>
                  </a:p>
                </p:txBody>
              </p:sp>
              <p:sp>
                <p:nvSpPr>
                  <p:cNvPr id="1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2" name="Rectangle 2"/>
                <p:cNvSpPr>
                  <a:spLocks noChangeArrowheads="1"/>
                </p:cNvSpPr>
                <p:nvPr/>
              </p:nvSpPr>
              <p:spPr bwMode="auto">
                <a:xfrm>
                  <a:off x="1529443" y="2482196"/>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solidFill>
                        <a:prstClr val="black"/>
                      </a:solidFill>
                    </a:rPr>
                    <a:t>Terence Healy</a:t>
                  </a:r>
                  <a:br>
                    <a:rPr lang="en-US" sz="1000" dirty="0">
                      <a:solidFill>
                        <a:prstClr val="black"/>
                      </a:solidFill>
                    </a:rPr>
                  </a:br>
                  <a:r>
                    <a:rPr lang="en-US" sz="950" i="1" dirty="0">
                      <a:solidFill>
                        <a:prstClr val="black"/>
                      </a:solidFill>
                    </a:rPr>
                    <a:t>Partner  and Vice Chair of the Securities Enforcement Group </a:t>
                  </a:r>
                  <a:br>
                    <a:rPr lang="en-US" sz="1000" dirty="0">
                      <a:solidFill>
                        <a:prstClr val="black"/>
                      </a:solidFill>
                    </a:rPr>
                  </a:br>
                  <a:r>
                    <a:rPr lang="en-US" sz="1000" b="1" dirty="0">
                      <a:solidFill>
                        <a:prstClr val="black"/>
                      </a:solidFill>
                    </a:rPr>
                    <a:t>Hughes Hubbard &amp; Reed LLP</a:t>
                  </a:r>
                  <a:endParaRPr lang="en-PH" sz="1000" dirty="0">
                    <a:solidFill>
                      <a:prstClr val="black"/>
                    </a:solidFill>
                  </a:endParaRPr>
                </a:p>
              </p:txBody>
            </p:sp>
          </p:gr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40016" y="3413886"/>
                <a:ext cx="762000" cy="3276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8386" y="3492256"/>
              <a:ext cx="533400" cy="671458"/>
            </a:xfrm>
            <a:prstGeom prst="rect">
              <a:avLst/>
            </a:prstGeom>
            <a:noFill/>
            <a:extLst>
              <a:ext uri="{909E8E84-426E-40DD-AFC4-6F175D3DCCD1}">
                <a14:hiddenFill xmlns:a14="http://schemas.microsoft.com/office/drawing/2010/main">
                  <a:solidFill>
                    <a:srgbClr val="FFFFFF"/>
                  </a:solidFill>
                </a14:hiddenFill>
              </a:ext>
            </a:extLst>
          </p:spPr>
        </p:pic>
      </p:grpSp>
      <p:pic>
        <p:nvPicPr>
          <p:cNvPr id="2067"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3048000"/>
            <a:ext cx="310515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97198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1267" name="Rectangle 15"/>
          <p:cNvSpPr>
            <a:spLocks noChangeArrowheads="1"/>
          </p:cNvSpPr>
          <p:nvPr/>
        </p:nvSpPr>
        <p:spPr bwMode="auto">
          <a:xfrm>
            <a:off x="304800" y="2590800"/>
            <a:ext cx="8534400" cy="255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sz="1200" dirty="0"/>
              <a:t>Aegis J. </a:t>
            </a:r>
            <a:r>
              <a:rPr lang="en-US" sz="1200" dirty="0" err="1"/>
              <a:t>Frumento</a:t>
            </a:r>
            <a:r>
              <a:rPr lang="en-US" sz="1200" dirty="0"/>
              <a:t> is a partner and the co-head of the Financial Markets Practice Group of Stern, Tannenbaum &amp; Bell LLP in New York City. He has over 30 years’ experience representing broker-dealers, registered investment advisors and other financial market participants in legal and compliance matters. His current practice includes representing witnesses, subjects, targets and respondents in SEC and FINRA investigations and enforcement actions, preparing and advocating SEC whistleblower submissions, and generally counseling industry participants on regulatory compliance matters. Before joining Stern Tannenbaum in 2011, Aegis served as the Managing Director heading Morgan Stanley Smith Barney’s Executive Financial Services Department; the co-head of the Financial Markets Group at Duane Morris LLP; and the managing partner of the securities industry law firm Singer </a:t>
            </a:r>
            <a:r>
              <a:rPr lang="en-US" sz="1200" dirty="0" err="1"/>
              <a:t>Frumento</a:t>
            </a:r>
            <a:r>
              <a:rPr lang="en-US" sz="1200" dirty="0"/>
              <a:t> LLP.  He is a graduate of Harvard College and NYU Law School, and frequently speaks, writes and is quoted in the media on securities law and industry-related issues.</a:t>
            </a:r>
            <a:endParaRPr lang="en-PH" sz="1200" dirty="0"/>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63</a:t>
            </a:fld>
            <a:endParaRPr lang="en-US">
              <a:latin typeface="Calibri" pitchFamily="34" charset="0"/>
            </a:endParaRPr>
          </a:p>
        </p:txBody>
      </p:sp>
      <p:grpSp>
        <p:nvGrpSpPr>
          <p:cNvPr id="12" name="Group 11"/>
          <p:cNvGrpSpPr/>
          <p:nvPr/>
        </p:nvGrpSpPr>
        <p:grpSpPr>
          <a:xfrm>
            <a:off x="2652713" y="1219200"/>
            <a:ext cx="3733800" cy="914400"/>
            <a:chOff x="4648200" y="3269456"/>
            <a:chExt cx="3733800" cy="914400"/>
          </a:xfrm>
        </p:grpSpPr>
        <p:grpSp>
          <p:nvGrpSpPr>
            <p:cNvPr id="13" name="Group 6"/>
            <p:cNvGrpSpPr>
              <a:grpSpLocks/>
            </p:cNvGrpSpPr>
            <p:nvPr/>
          </p:nvGrpSpPr>
          <p:grpSpPr bwMode="auto">
            <a:xfrm>
              <a:off x="4648200" y="3269456"/>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25814034"/>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76200" y="241751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Points We’ll Cover</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64</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1219200" y="3068149"/>
            <a:ext cx="6705600" cy="1957459"/>
          </a:xfrm>
          <a:prstGeom prst="rect">
            <a:avLst/>
          </a:prstGeom>
        </p:spPr>
        <p:txBody>
          <a:bodyPr wrap="square">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 Whistleblower Program Five Years Out</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 Life-Cycle of Whistleblower tips and Award Claims</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A developing “common law” of Whistleblowers</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What five years of Whistleblower statistics tell us about the Program</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In the end, how “effective” is the Whistleblower Program?</a:t>
            </a:r>
          </a:p>
        </p:txBody>
      </p:sp>
    </p:spTree>
    <p:extLst>
      <p:ext uri="{BB962C8B-B14F-4D97-AF65-F5344CB8AC3E}">
        <p14:creationId xmlns:p14="http://schemas.microsoft.com/office/powerpoint/2010/main" val="3525814034"/>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The Whistleblower Program</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65</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667000"/>
            <a:ext cx="7620000" cy="3600986"/>
          </a:xfrm>
          <a:prstGeom prst="rect">
            <a:avLst/>
          </a:prstGeom>
        </p:spPr>
        <p:txBody>
          <a:bodyPr wrap="square">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 Dodd-Frank Act enacted §21F of the Exchange Act of 1934</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Required SEC to establish and administer a program to award to Whistleblowers</a:t>
            </a:r>
          </a:p>
          <a:p>
            <a:pPr marL="1257300" lvl="2" indent="-342900" fontAlgn="auto">
              <a:spcBef>
                <a:spcPct val="20000"/>
              </a:spcBef>
              <a:spcAft>
                <a:spcPts val="1200"/>
              </a:spcAft>
              <a:buFont typeface="Arial" panose="020B0604020202020204" pitchFamily="34" charset="0"/>
              <a:buChar char="•"/>
            </a:pPr>
            <a:r>
              <a:rPr lang="en-US" sz="1400" dirty="0">
                <a:solidFill>
                  <a:prstClr val="black"/>
                </a:solidFill>
              </a:rPr>
              <a:t>“who voluntarily provided original information . . . that led to the successful prosecution of the covered . . . action”</a:t>
            </a:r>
          </a:p>
          <a:p>
            <a:pPr marL="1257300" lvl="2" indent="-342900" fontAlgn="auto">
              <a:spcBef>
                <a:spcPct val="20000"/>
              </a:spcBef>
              <a:spcAft>
                <a:spcPts val="1200"/>
              </a:spcAft>
              <a:buFont typeface="Arial" panose="020B0604020202020204" pitchFamily="34" charset="0"/>
              <a:buChar char="•"/>
            </a:pPr>
            <a:r>
              <a:rPr lang="en-US" sz="1400" dirty="0">
                <a:solidFill>
                  <a:prstClr val="black"/>
                </a:solidFill>
              </a:rPr>
              <a:t>Discretionary awards from 10% to 30% of sanctions recovered over $1M</a:t>
            </a:r>
          </a:p>
          <a:p>
            <a:pPr marL="1257300" lvl="2" indent="-342900" fontAlgn="auto">
              <a:spcBef>
                <a:spcPct val="20000"/>
              </a:spcBef>
              <a:spcAft>
                <a:spcPts val="1200"/>
              </a:spcAft>
              <a:buFont typeface="Arial" panose="020B0604020202020204" pitchFamily="34" charset="0"/>
              <a:buChar char="•"/>
            </a:pPr>
            <a:r>
              <a:rPr lang="en-US" sz="1400" dirty="0">
                <a:solidFill>
                  <a:prstClr val="black"/>
                </a:solidFill>
              </a:rPr>
              <a:t>Anti-retaliation protections</a:t>
            </a:r>
          </a:p>
          <a:p>
            <a:pPr marL="1257300" lvl="2" indent="-342900" fontAlgn="auto">
              <a:spcBef>
                <a:spcPct val="20000"/>
              </a:spcBef>
              <a:spcAft>
                <a:spcPts val="1200"/>
              </a:spcAft>
              <a:buFont typeface="Arial" panose="020B0604020202020204" pitchFamily="34" charset="0"/>
              <a:buChar char="•"/>
            </a:pPr>
            <a:r>
              <a:rPr lang="en-US" sz="1400" dirty="0">
                <a:solidFill>
                  <a:prstClr val="black"/>
                </a:solidFill>
              </a:rPr>
              <a:t>Some persons are not eligible</a:t>
            </a:r>
          </a:p>
          <a:p>
            <a:pPr marL="1714500" lvl="3" indent="-342900" fontAlgn="auto">
              <a:spcBef>
                <a:spcPts val="0"/>
              </a:spcBef>
              <a:spcAft>
                <a:spcPts val="0"/>
              </a:spcAft>
              <a:buFont typeface="Arial" panose="020B0604020202020204" pitchFamily="34" charset="0"/>
              <a:buChar char="•"/>
            </a:pPr>
            <a:r>
              <a:rPr lang="en-US" sz="1400" dirty="0">
                <a:solidFill>
                  <a:prstClr val="black"/>
                </a:solidFill>
              </a:rPr>
              <a:t>Law enforcement and SRO officers</a:t>
            </a:r>
          </a:p>
          <a:p>
            <a:pPr marL="1714500" lvl="3" indent="-342900" fontAlgn="auto">
              <a:spcBef>
                <a:spcPts val="0"/>
              </a:spcBef>
              <a:spcAft>
                <a:spcPts val="0"/>
              </a:spcAft>
              <a:buFont typeface="Arial" panose="020B0604020202020204" pitchFamily="34" charset="0"/>
              <a:buChar char="•"/>
            </a:pPr>
            <a:r>
              <a:rPr lang="en-US" sz="1400" dirty="0">
                <a:solidFill>
                  <a:prstClr val="black"/>
                </a:solidFill>
              </a:rPr>
              <a:t>Criminally convicted participant</a:t>
            </a:r>
          </a:p>
          <a:p>
            <a:pPr marL="1714500" lvl="3" indent="-342900" fontAlgn="auto">
              <a:spcBef>
                <a:spcPts val="0"/>
              </a:spcBef>
              <a:spcAft>
                <a:spcPts val="0"/>
              </a:spcAft>
              <a:buFont typeface="Arial" panose="020B0604020202020204" pitchFamily="34" charset="0"/>
              <a:buChar char="•"/>
            </a:pPr>
            <a:r>
              <a:rPr lang="en-US" sz="1400" dirty="0">
                <a:solidFill>
                  <a:prstClr val="black"/>
                </a:solidFill>
              </a:rPr>
              <a:t>Auditors who discover information through an audit</a:t>
            </a:r>
          </a:p>
          <a:p>
            <a:pPr marL="1714500" lvl="3" indent="-342900" fontAlgn="auto">
              <a:spcBef>
                <a:spcPts val="0"/>
              </a:spcBef>
              <a:spcAft>
                <a:spcPts val="0"/>
              </a:spcAft>
              <a:buFont typeface="Arial" panose="020B0604020202020204" pitchFamily="34" charset="0"/>
              <a:buChar char="•"/>
            </a:pPr>
            <a:r>
              <a:rPr lang="en-US" sz="1400" dirty="0">
                <a:solidFill>
                  <a:prstClr val="black"/>
                </a:solidFill>
              </a:rPr>
              <a:t>Anyone who does not report in proper form</a:t>
            </a:r>
          </a:p>
        </p:txBody>
      </p:sp>
    </p:spTree>
    <p:extLst>
      <p:ext uri="{BB962C8B-B14F-4D97-AF65-F5344CB8AC3E}">
        <p14:creationId xmlns:p14="http://schemas.microsoft.com/office/powerpoint/2010/main" val="3525814034"/>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The Whistleblower Program</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66</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685800" y="2743200"/>
            <a:ext cx="8001000" cy="3367076"/>
          </a:xfrm>
          <a:prstGeom prst="rect">
            <a:avLst/>
          </a:prstGeom>
        </p:spPr>
        <p:txBody>
          <a:bodyPr wrap="square">
            <a:spAutoFit/>
          </a:bodyPr>
          <a:lstStyle/>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The SEC’s Rule 21F animates §21F</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Rule 21F will govern WB entitlements unless it conflicts with §21F</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Only debated inconsistency to date has involved retaliation provisions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Essential conflict is that §21F defines “whistleblower,” for all purposes of the statute, ONLY as one who reports to the SEC</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While Rule 21F contains a separate definition of “whistleblower” for retaliation purposes that does not require reporting to the SEC</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2d and 5</a:t>
            </a:r>
            <a:r>
              <a:rPr lang="en-US" sz="1400" baseline="30000" dirty="0">
                <a:solidFill>
                  <a:prstClr val="black"/>
                </a:solidFill>
              </a:rPr>
              <a:t>th</a:t>
            </a:r>
            <a:r>
              <a:rPr lang="en-US" sz="1400" dirty="0">
                <a:solidFill>
                  <a:prstClr val="black"/>
                </a:solidFill>
              </a:rPr>
              <a:t> Circuit Courts are split on the issue</a:t>
            </a:r>
          </a:p>
          <a:p>
            <a:pPr marL="1714500" lvl="3" indent="-342900" fontAlgn="auto">
              <a:spcBef>
                <a:spcPts val="600"/>
              </a:spcBef>
              <a:spcAft>
                <a:spcPts val="600"/>
              </a:spcAft>
              <a:buFont typeface="Arial" panose="020B0604020202020204" pitchFamily="34" charset="0"/>
              <a:buChar char="•"/>
            </a:pPr>
            <a:r>
              <a:rPr lang="en-US" sz="1400" i="1" dirty="0" err="1">
                <a:solidFill>
                  <a:prstClr val="black"/>
                </a:solidFill>
              </a:rPr>
              <a:t>Asadi</a:t>
            </a:r>
            <a:r>
              <a:rPr lang="en-US" sz="1400" dirty="0">
                <a:solidFill>
                  <a:prstClr val="black"/>
                </a:solidFill>
              </a:rPr>
              <a:t>, 720 F.3d 620 (5</a:t>
            </a:r>
            <a:r>
              <a:rPr lang="en-US" sz="1400" baseline="30000" dirty="0">
                <a:solidFill>
                  <a:prstClr val="black"/>
                </a:solidFill>
              </a:rPr>
              <a:t>th</a:t>
            </a:r>
            <a:r>
              <a:rPr lang="en-US" sz="1400" dirty="0">
                <a:solidFill>
                  <a:prstClr val="black"/>
                </a:solidFill>
              </a:rPr>
              <a:t> Cir. 2013) and </a:t>
            </a:r>
            <a:r>
              <a:rPr lang="en-US" sz="1400" i="1" dirty="0">
                <a:solidFill>
                  <a:prstClr val="black"/>
                </a:solidFill>
              </a:rPr>
              <a:t>Berman</a:t>
            </a:r>
            <a:r>
              <a:rPr lang="en-US" sz="1400" dirty="0">
                <a:solidFill>
                  <a:prstClr val="black"/>
                </a:solidFill>
              </a:rPr>
              <a:t>, 801 F.3d 145 (2d Cir. 2015)</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As a practical matter and for our purposes, Rule 21F governs WB awards</a:t>
            </a:r>
          </a:p>
        </p:txBody>
      </p:sp>
    </p:spTree>
    <p:extLst>
      <p:ext uri="{BB962C8B-B14F-4D97-AF65-F5344CB8AC3E}">
        <p14:creationId xmlns:p14="http://schemas.microsoft.com/office/powerpoint/2010/main" val="3525814034"/>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266700" y="2327746"/>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The Life Cycle of a WB Claim</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67</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5" name="Curved Down Arrow 4"/>
          <p:cNvSpPr/>
          <p:nvPr/>
        </p:nvSpPr>
        <p:spPr>
          <a:xfrm>
            <a:off x="1143000" y="2667000"/>
            <a:ext cx="2057400" cy="8691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urved Up Arrow 5"/>
          <p:cNvSpPr/>
          <p:nvPr/>
        </p:nvSpPr>
        <p:spPr>
          <a:xfrm>
            <a:off x="2895600" y="3964989"/>
            <a:ext cx="2262187" cy="762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914400" y="3536156"/>
            <a:ext cx="697627" cy="461665"/>
          </a:xfrm>
          <a:prstGeom prst="rect">
            <a:avLst/>
          </a:prstGeom>
          <a:noFill/>
        </p:spPr>
        <p:txBody>
          <a:bodyPr wrap="none" rtlCol="0">
            <a:spAutoFit/>
          </a:bodyPr>
          <a:lstStyle/>
          <a:p>
            <a:r>
              <a:rPr lang="en-US" sz="2400" b="1" dirty="0"/>
              <a:t>WB</a:t>
            </a:r>
          </a:p>
        </p:txBody>
      </p:sp>
      <p:sp>
        <p:nvSpPr>
          <p:cNvPr id="8" name="TextBox 7"/>
          <p:cNvSpPr txBox="1"/>
          <p:nvPr/>
        </p:nvSpPr>
        <p:spPr>
          <a:xfrm>
            <a:off x="1842122" y="2359684"/>
            <a:ext cx="659155" cy="369332"/>
          </a:xfrm>
          <a:prstGeom prst="rect">
            <a:avLst/>
          </a:prstGeom>
          <a:noFill/>
        </p:spPr>
        <p:txBody>
          <a:bodyPr wrap="none" rtlCol="0">
            <a:spAutoFit/>
          </a:bodyPr>
          <a:lstStyle/>
          <a:p>
            <a:r>
              <a:rPr lang="en-US" dirty="0"/>
              <a:t>TCR</a:t>
            </a:r>
          </a:p>
        </p:txBody>
      </p:sp>
      <p:sp>
        <p:nvSpPr>
          <p:cNvPr id="20" name="TextBox 19"/>
          <p:cNvSpPr txBox="1"/>
          <p:nvPr/>
        </p:nvSpPr>
        <p:spPr>
          <a:xfrm>
            <a:off x="2507183" y="3505200"/>
            <a:ext cx="936475" cy="461665"/>
          </a:xfrm>
          <a:prstGeom prst="rect">
            <a:avLst/>
          </a:prstGeom>
          <a:noFill/>
        </p:spPr>
        <p:txBody>
          <a:bodyPr wrap="none" rtlCol="0">
            <a:spAutoFit/>
          </a:bodyPr>
          <a:lstStyle/>
          <a:p>
            <a:r>
              <a:rPr lang="en-US" sz="2400" b="1" dirty="0"/>
              <a:t>OWB</a:t>
            </a:r>
          </a:p>
        </p:txBody>
      </p:sp>
      <p:sp>
        <p:nvSpPr>
          <p:cNvPr id="22" name="TextBox 21"/>
          <p:cNvSpPr txBox="1"/>
          <p:nvPr/>
        </p:nvSpPr>
        <p:spPr>
          <a:xfrm>
            <a:off x="4552372" y="3506733"/>
            <a:ext cx="764953" cy="461665"/>
          </a:xfrm>
          <a:prstGeom prst="rect">
            <a:avLst/>
          </a:prstGeom>
          <a:noFill/>
        </p:spPr>
        <p:txBody>
          <a:bodyPr wrap="none" rtlCol="0">
            <a:spAutoFit/>
          </a:bodyPr>
          <a:lstStyle/>
          <a:p>
            <a:r>
              <a:rPr lang="en-US" sz="2400" b="1" dirty="0"/>
              <a:t>OMI</a:t>
            </a:r>
          </a:p>
        </p:txBody>
      </p:sp>
      <p:sp>
        <p:nvSpPr>
          <p:cNvPr id="9" name="Left-Right-Up Arrow 8"/>
          <p:cNvSpPr/>
          <p:nvPr/>
        </p:nvSpPr>
        <p:spPr>
          <a:xfrm rot="5400000">
            <a:off x="5071779" y="3392230"/>
            <a:ext cx="1143000" cy="759768"/>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5119343" y="2827708"/>
            <a:ext cx="633571" cy="369332"/>
          </a:xfrm>
          <a:prstGeom prst="rect">
            <a:avLst/>
          </a:prstGeom>
          <a:noFill/>
        </p:spPr>
        <p:txBody>
          <a:bodyPr wrap="none" rtlCol="0">
            <a:spAutoFit/>
          </a:bodyPr>
          <a:lstStyle/>
          <a:p>
            <a:r>
              <a:rPr lang="en-US" dirty="0"/>
              <a:t>NFA</a:t>
            </a:r>
          </a:p>
        </p:txBody>
      </p:sp>
      <p:sp>
        <p:nvSpPr>
          <p:cNvPr id="24" name="TextBox 23"/>
          <p:cNvSpPr txBox="1"/>
          <p:nvPr/>
        </p:nvSpPr>
        <p:spPr>
          <a:xfrm>
            <a:off x="5959455" y="3587448"/>
            <a:ext cx="2005677" cy="369332"/>
          </a:xfrm>
          <a:prstGeom prst="rect">
            <a:avLst/>
          </a:prstGeom>
          <a:noFill/>
        </p:spPr>
        <p:txBody>
          <a:bodyPr wrap="none" rtlCol="0">
            <a:spAutoFit/>
          </a:bodyPr>
          <a:lstStyle/>
          <a:p>
            <a:r>
              <a:rPr lang="en-US" dirty="0"/>
              <a:t>REFERRED OUT</a:t>
            </a:r>
          </a:p>
        </p:txBody>
      </p:sp>
      <p:sp>
        <p:nvSpPr>
          <p:cNvPr id="25" name="TextBox 24"/>
          <p:cNvSpPr txBox="1"/>
          <p:nvPr/>
        </p:nvSpPr>
        <p:spPr>
          <a:xfrm>
            <a:off x="5132198" y="4372352"/>
            <a:ext cx="607859" cy="369332"/>
          </a:xfrm>
          <a:prstGeom prst="rect">
            <a:avLst/>
          </a:prstGeom>
          <a:noFill/>
        </p:spPr>
        <p:txBody>
          <a:bodyPr wrap="none" rtlCol="0">
            <a:spAutoFit/>
          </a:bodyPr>
          <a:lstStyle/>
          <a:p>
            <a:r>
              <a:rPr lang="en-US" dirty="0"/>
              <a:t>MUI</a:t>
            </a:r>
          </a:p>
        </p:txBody>
      </p:sp>
      <p:sp>
        <p:nvSpPr>
          <p:cNvPr id="10" name="Down Arrow 9"/>
          <p:cNvSpPr/>
          <p:nvPr/>
        </p:nvSpPr>
        <p:spPr>
          <a:xfrm>
            <a:off x="5259040" y="4745809"/>
            <a:ext cx="413384" cy="567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4471453" y="5351189"/>
            <a:ext cx="1988558" cy="646331"/>
          </a:xfrm>
          <a:prstGeom prst="rect">
            <a:avLst/>
          </a:prstGeom>
          <a:noFill/>
        </p:spPr>
        <p:txBody>
          <a:bodyPr wrap="none" rtlCol="0">
            <a:spAutoFit/>
          </a:bodyPr>
          <a:lstStyle/>
          <a:p>
            <a:r>
              <a:rPr lang="en-US" b="1" dirty="0"/>
              <a:t>ENFORCEMENT</a:t>
            </a:r>
            <a:br>
              <a:rPr lang="en-US" b="1" dirty="0"/>
            </a:br>
            <a:r>
              <a:rPr lang="en-US" b="1" dirty="0"/>
              <a:t>DIVISION STAFF</a:t>
            </a:r>
          </a:p>
        </p:txBody>
      </p:sp>
      <p:sp>
        <p:nvSpPr>
          <p:cNvPr id="11" name="Left Arrow 10"/>
          <p:cNvSpPr/>
          <p:nvPr/>
        </p:nvSpPr>
        <p:spPr>
          <a:xfrm>
            <a:off x="2895600" y="5445754"/>
            <a:ext cx="1538287"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842122" y="5445754"/>
            <a:ext cx="1040670" cy="461665"/>
          </a:xfrm>
          <a:prstGeom prst="rect">
            <a:avLst/>
          </a:prstGeom>
          <a:noFill/>
        </p:spPr>
        <p:txBody>
          <a:bodyPr wrap="none" rtlCol="0">
            <a:spAutoFit/>
          </a:bodyPr>
          <a:lstStyle/>
          <a:p>
            <a:r>
              <a:rPr lang="en-US" sz="2400" b="1" dirty="0" err="1"/>
              <a:t>NoCA</a:t>
            </a:r>
            <a:endParaRPr lang="en-US" sz="2400" b="1" dirty="0"/>
          </a:p>
        </p:txBody>
      </p:sp>
    </p:spTree>
    <p:extLst>
      <p:ext uri="{BB962C8B-B14F-4D97-AF65-F5344CB8AC3E}">
        <p14:creationId xmlns:p14="http://schemas.microsoft.com/office/powerpoint/2010/main" val="3525814034"/>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52387" y="2314519"/>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The Life Cycle of a Whistleblower Tip</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68</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886623"/>
            <a:ext cx="7620000" cy="3194721"/>
          </a:xfrm>
          <a:prstGeom prst="rect">
            <a:avLst/>
          </a:prstGeom>
        </p:spPr>
        <p:txBody>
          <a:bodyPr wrap="square">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OWB intakes, monitors for Rule 21F compliance, refers to OMI</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OMI reviews for substance and makes initial “triage” determinations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Processes about 15,000 items of information each year</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Of those, less than 4,000 are WB tips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OMI opens about 1,200 MUI per year from all its information sources (8%)</a:t>
            </a:r>
          </a:p>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Therefore, statistics suggest that in the past 5 years, 14,116 TCRs yielded 1,100 MUIs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240 to 320 MUIs from TCRs per year</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How many of those turn into “covered” actions?</a:t>
            </a:r>
          </a:p>
        </p:txBody>
      </p:sp>
    </p:spTree>
    <p:extLst>
      <p:ext uri="{BB962C8B-B14F-4D97-AF65-F5344CB8AC3E}">
        <p14:creationId xmlns:p14="http://schemas.microsoft.com/office/powerpoint/2010/main" val="3525814034"/>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479207" y="2309283"/>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Life Cycle of a WB Award Claim</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69</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5" name="Down Arrow 4"/>
          <p:cNvSpPr/>
          <p:nvPr/>
        </p:nvSpPr>
        <p:spPr>
          <a:xfrm>
            <a:off x="1143000" y="3048000"/>
            <a:ext cx="3048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75065" y="2586335"/>
            <a:ext cx="1040670" cy="461665"/>
          </a:xfrm>
          <a:prstGeom prst="rect">
            <a:avLst/>
          </a:prstGeom>
          <a:noFill/>
        </p:spPr>
        <p:txBody>
          <a:bodyPr wrap="none" rtlCol="0">
            <a:spAutoFit/>
          </a:bodyPr>
          <a:lstStyle/>
          <a:p>
            <a:r>
              <a:rPr lang="en-US" sz="2400" b="1" dirty="0" err="1"/>
              <a:t>NoCA</a:t>
            </a:r>
            <a:endParaRPr lang="en-US" sz="2400" b="1" dirty="0"/>
          </a:p>
        </p:txBody>
      </p:sp>
      <p:sp>
        <p:nvSpPr>
          <p:cNvPr id="20" name="TextBox 19"/>
          <p:cNvSpPr txBox="1"/>
          <p:nvPr/>
        </p:nvSpPr>
        <p:spPr>
          <a:xfrm>
            <a:off x="946586" y="3816409"/>
            <a:ext cx="697627" cy="461665"/>
          </a:xfrm>
          <a:prstGeom prst="rect">
            <a:avLst/>
          </a:prstGeom>
          <a:noFill/>
        </p:spPr>
        <p:txBody>
          <a:bodyPr wrap="none" rtlCol="0">
            <a:spAutoFit/>
          </a:bodyPr>
          <a:lstStyle/>
          <a:p>
            <a:r>
              <a:rPr lang="en-US" sz="2400" b="1" dirty="0"/>
              <a:t>WB</a:t>
            </a:r>
          </a:p>
        </p:txBody>
      </p:sp>
      <p:sp>
        <p:nvSpPr>
          <p:cNvPr id="6" name="Curved Up Arrow 5"/>
          <p:cNvSpPr/>
          <p:nvPr/>
        </p:nvSpPr>
        <p:spPr>
          <a:xfrm>
            <a:off x="1447800" y="4267200"/>
            <a:ext cx="1752599" cy="6096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p:cNvSpPr txBox="1"/>
          <p:nvPr/>
        </p:nvSpPr>
        <p:spPr>
          <a:xfrm>
            <a:off x="2535067" y="3823642"/>
            <a:ext cx="936475" cy="461665"/>
          </a:xfrm>
          <a:prstGeom prst="rect">
            <a:avLst/>
          </a:prstGeom>
          <a:noFill/>
        </p:spPr>
        <p:txBody>
          <a:bodyPr wrap="none" rtlCol="0">
            <a:spAutoFit/>
          </a:bodyPr>
          <a:lstStyle/>
          <a:p>
            <a:r>
              <a:rPr lang="en-US" sz="2400" b="1" dirty="0"/>
              <a:t>OWB</a:t>
            </a:r>
          </a:p>
        </p:txBody>
      </p:sp>
      <p:sp>
        <p:nvSpPr>
          <p:cNvPr id="7" name="Right Arrow 6"/>
          <p:cNvSpPr/>
          <p:nvPr/>
        </p:nvSpPr>
        <p:spPr>
          <a:xfrm>
            <a:off x="3429000" y="3940522"/>
            <a:ext cx="1219200" cy="2504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352800" y="3429000"/>
            <a:ext cx="1388522" cy="523220"/>
          </a:xfrm>
          <a:prstGeom prst="rect">
            <a:avLst/>
          </a:prstGeom>
          <a:noFill/>
        </p:spPr>
        <p:txBody>
          <a:bodyPr wrap="none" rtlCol="0">
            <a:spAutoFit/>
          </a:bodyPr>
          <a:lstStyle/>
          <a:p>
            <a:r>
              <a:rPr lang="en-US" sz="1400" b="1" dirty="0"/>
              <a:t>Preliminary</a:t>
            </a:r>
            <a:br>
              <a:rPr lang="en-US" sz="1400" b="1" dirty="0"/>
            </a:br>
            <a:r>
              <a:rPr lang="en-US" sz="1400" b="1" dirty="0"/>
              <a:t>Determination</a:t>
            </a:r>
          </a:p>
        </p:txBody>
      </p:sp>
      <p:sp>
        <p:nvSpPr>
          <p:cNvPr id="8" name="Right Arrow 7"/>
          <p:cNvSpPr/>
          <p:nvPr/>
        </p:nvSpPr>
        <p:spPr>
          <a:xfrm>
            <a:off x="4876800" y="3940522"/>
            <a:ext cx="1828800" cy="2504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705600" y="3823641"/>
            <a:ext cx="817853" cy="461665"/>
          </a:xfrm>
          <a:prstGeom prst="rect">
            <a:avLst/>
          </a:prstGeom>
          <a:noFill/>
        </p:spPr>
        <p:txBody>
          <a:bodyPr wrap="none" rtlCol="0">
            <a:spAutoFit/>
          </a:bodyPr>
          <a:lstStyle/>
          <a:p>
            <a:r>
              <a:rPr lang="en-US" sz="2400" b="1" dirty="0"/>
              <a:t>SEC</a:t>
            </a:r>
          </a:p>
        </p:txBody>
      </p:sp>
      <p:sp>
        <p:nvSpPr>
          <p:cNvPr id="25" name="TextBox 24"/>
          <p:cNvSpPr txBox="1"/>
          <p:nvPr/>
        </p:nvSpPr>
        <p:spPr>
          <a:xfrm>
            <a:off x="1752600" y="4419600"/>
            <a:ext cx="1095172" cy="338554"/>
          </a:xfrm>
          <a:prstGeom prst="rect">
            <a:avLst/>
          </a:prstGeom>
          <a:noFill/>
        </p:spPr>
        <p:txBody>
          <a:bodyPr wrap="none" rtlCol="0">
            <a:spAutoFit/>
          </a:bodyPr>
          <a:lstStyle/>
          <a:p>
            <a:r>
              <a:rPr lang="en-US" sz="1600" dirty="0"/>
              <a:t>WB Claim</a:t>
            </a:r>
          </a:p>
        </p:txBody>
      </p:sp>
      <p:sp>
        <p:nvSpPr>
          <p:cNvPr id="9" name="Curved Up Arrow 8"/>
          <p:cNvSpPr/>
          <p:nvPr/>
        </p:nvSpPr>
        <p:spPr>
          <a:xfrm>
            <a:off x="990600" y="4267200"/>
            <a:ext cx="6400800" cy="1436796"/>
          </a:xfrm>
          <a:prstGeom prst="curvedUpArrow">
            <a:avLst>
              <a:gd name="adj1" fmla="val 12021"/>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TextBox 25"/>
          <p:cNvSpPr txBox="1"/>
          <p:nvPr/>
        </p:nvSpPr>
        <p:spPr>
          <a:xfrm>
            <a:off x="3581400" y="5365442"/>
            <a:ext cx="821059" cy="338554"/>
          </a:xfrm>
          <a:prstGeom prst="rect">
            <a:avLst/>
          </a:prstGeom>
          <a:noFill/>
        </p:spPr>
        <p:txBody>
          <a:bodyPr wrap="none" rtlCol="0">
            <a:spAutoFit/>
          </a:bodyPr>
          <a:lstStyle/>
          <a:p>
            <a:r>
              <a:rPr lang="en-US" sz="1600" dirty="0"/>
              <a:t>Appeal</a:t>
            </a:r>
          </a:p>
        </p:txBody>
      </p:sp>
      <p:sp>
        <p:nvSpPr>
          <p:cNvPr id="10" name="Up Arrow 9"/>
          <p:cNvSpPr/>
          <p:nvPr/>
        </p:nvSpPr>
        <p:spPr>
          <a:xfrm>
            <a:off x="6858712" y="3302950"/>
            <a:ext cx="381000" cy="54704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5896332" y="2884439"/>
            <a:ext cx="2305759" cy="461665"/>
          </a:xfrm>
          <a:prstGeom prst="rect">
            <a:avLst/>
          </a:prstGeom>
          <a:noFill/>
        </p:spPr>
        <p:txBody>
          <a:bodyPr wrap="none" rtlCol="0">
            <a:spAutoFit/>
          </a:bodyPr>
          <a:lstStyle/>
          <a:p>
            <a:r>
              <a:rPr lang="en-US" sz="2400" b="1" dirty="0"/>
              <a:t>FINAL AWARD</a:t>
            </a:r>
          </a:p>
        </p:txBody>
      </p:sp>
      <p:sp>
        <p:nvSpPr>
          <p:cNvPr id="28" name="Curved Up Arrow 27"/>
          <p:cNvSpPr/>
          <p:nvPr/>
        </p:nvSpPr>
        <p:spPr>
          <a:xfrm>
            <a:off x="1219200" y="4267200"/>
            <a:ext cx="3810000" cy="1066800"/>
          </a:xfrm>
          <a:prstGeom prst="curvedUpArrow">
            <a:avLst>
              <a:gd name="adj1" fmla="val 16234"/>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TextBox 28"/>
          <p:cNvSpPr txBox="1"/>
          <p:nvPr/>
        </p:nvSpPr>
        <p:spPr>
          <a:xfrm>
            <a:off x="2362200" y="4953000"/>
            <a:ext cx="1462260" cy="338554"/>
          </a:xfrm>
          <a:prstGeom prst="rect">
            <a:avLst/>
          </a:prstGeom>
          <a:noFill/>
        </p:spPr>
        <p:txBody>
          <a:bodyPr wrap="none" rtlCol="0">
            <a:spAutoFit/>
          </a:bodyPr>
          <a:lstStyle/>
          <a:p>
            <a:r>
              <a:rPr lang="en-US" sz="1600" dirty="0"/>
              <a:t>Accept/Object</a:t>
            </a:r>
          </a:p>
        </p:txBody>
      </p:sp>
      <p:sp>
        <p:nvSpPr>
          <p:cNvPr id="31" name="TextBox 30"/>
          <p:cNvSpPr txBox="1"/>
          <p:nvPr/>
        </p:nvSpPr>
        <p:spPr>
          <a:xfrm>
            <a:off x="4953000" y="3429000"/>
            <a:ext cx="1476686" cy="523220"/>
          </a:xfrm>
          <a:prstGeom prst="rect">
            <a:avLst/>
          </a:prstGeom>
          <a:noFill/>
        </p:spPr>
        <p:txBody>
          <a:bodyPr wrap="none" rtlCol="0">
            <a:spAutoFit/>
          </a:bodyPr>
          <a:lstStyle/>
          <a:p>
            <a:r>
              <a:rPr lang="en-US" sz="1400" b="1" dirty="0"/>
              <a:t>Proposed Final</a:t>
            </a:r>
            <a:br>
              <a:rPr lang="en-US" sz="1400" b="1" dirty="0"/>
            </a:br>
            <a:r>
              <a:rPr lang="en-US" sz="1400" b="1" dirty="0"/>
              <a:t>Determination</a:t>
            </a:r>
          </a:p>
        </p:txBody>
      </p:sp>
      <p:sp>
        <p:nvSpPr>
          <p:cNvPr id="32" name="Cloud 31"/>
          <p:cNvSpPr/>
          <p:nvPr/>
        </p:nvSpPr>
        <p:spPr>
          <a:xfrm>
            <a:off x="2362200" y="3276600"/>
            <a:ext cx="4419600" cy="1600200"/>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581403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3152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a:solidFill>
                  <a:srgbClr val="00B0F0"/>
                </a:solidFill>
              </a:rPr>
              <a:t>Partner Firms:</a:t>
            </a:r>
          </a:p>
        </p:txBody>
      </p:sp>
      <p:sp>
        <p:nvSpPr>
          <p:cNvPr id="7171" name="TextBox 3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7172"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0131D9-6A4D-478B-8305-0A01F3A51BD1}" type="slidenum">
              <a:rPr lang="en-US" smtClean="0">
                <a:latin typeface="Calibri" pitchFamily="34" charset="0"/>
              </a:rPr>
              <a:pPr eaLnBrk="1" hangingPunct="1"/>
              <a:t>7</a:t>
            </a:fld>
            <a:endParaRPr lang="en-US">
              <a:latin typeface="Calibri" pitchFamily="34" charset="0"/>
            </a:endParaRPr>
          </a:p>
        </p:txBody>
      </p:sp>
      <p:sp>
        <p:nvSpPr>
          <p:cNvPr id="7174" name="TextBox 11"/>
          <p:cNvSpPr txBox="1">
            <a:spLocks noChangeArrowheads="1"/>
          </p:cNvSpPr>
          <p:nvPr/>
        </p:nvSpPr>
        <p:spPr bwMode="auto">
          <a:xfrm>
            <a:off x="542925" y="4572000"/>
            <a:ext cx="3657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err="1"/>
              <a:t>WilmerHale</a:t>
            </a:r>
            <a:r>
              <a:rPr lang="en-US" sz="800" dirty="0"/>
              <a:t> is 1,000 lawyers strong, with 14 offices in the United States, Europe and Asia. The firm includes more than 500 litigators with unmatched trial, appellate and Supreme Court experience; a preeminent securities law practice with more than 200 lawyers; a regulatory practice that includes more than 100 lawyers who have held high-level government positions; an intellectual property practice enriched with more than 140 attorneys and technology specialists who hold scientific or technical degrees; more than 230 seasoned corporate lawyers and business counselors; and lawyers who focus on bankruptcy, environmental, labor and employment, real estate and tax matters. With a heritage that includes involvement in the foundation of legal aid work early in the 20th century, </a:t>
            </a:r>
            <a:r>
              <a:rPr lang="en-US" sz="800" dirty="0" err="1"/>
              <a:t>WilmerHale</a:t>
            </a:r>
            <a:r>
              <a:rPr lang="en-US" sz="800" dirty="0"/>
              <a:t> has consistently distinguished itself as a leader in pro bono representation.</a:t>
            </a:r>
            <a:endParaRPr lang="en-PH" sz="900" i="1" dirty="0"/>
          </a:p>
        </p:txBody>
      </p:sp>
      <p:pic>
        <p:nvPicPr>
          <p:cNvPr id="717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29223" y="3699734"/>
            <a:ext cx="1771177" cy="611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4881562" y="4572000"/>
            <a:ext cx="3657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Hughes Hubbard &amp; Reed LLP is an international law firm ranked for ten years, including five years in a row as the top-ranked New York-based firm, on The American Lawyer’s A-List of what the magazine calls “the top firms among the nation’s legal elite.” Our attorneys advise and represent clients in over 30 specialized practices from offices in New York, Washington, D.C., Paris, Los Angeles, Miami, Jersey City, Kansas City, and Tokyo.</a:t>
            </a:r>
            <a:endParaRPr lang="en-PH" sz="900" i="1" dirty="0"/>
          </a:p>
        </p:txBody>
      </p:sp>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634037" y="3903464"/>
            <a:ext cx="2143125" cy="2035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Life Cycle of a WB Award Claim</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70</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667000"/>
            <a:ext cx="7620000" cy="3631763"/>
          </a:xfrm>
          <a:prstGeom prst="rect">
            <a:avLst/>
          </a:prstGeom>
        </p:spPr>
        <p:txBody>
          <a:bodyPr wrap="square">
            <a:spAutoFit/>
          </a:bodyPr>
          <a:lstStyle/>
          <a:p>
            <a:pPr marL="342900" lvl="0" indent="-342900" fontAlgn="auto">
              <a:spcBef>
                <a:spcPts val="600"/>
              </a:spcBef>
              <a:spcAft>
                <a:spcPts val="600"/>
              </a:spcAft>
              <a:buFont typeface="Arial" panose="020B0604020202020204" pitchFamily="34" charset="0"/>
              <a:buChar char="•"/>
            </a:pPr>
            <a:r>
              <a:rPr lang="en-US" sz="1400" dirty="0" err="1">
                <a:solidFill>
                  <a:prstClr val="black"/>
                </a:solidFill>
              </a:rPr>
              <a:t>NoCAs</a:t>
            </a:r>
            <a:r>
              <a:rPr lang="en-US" sz="1400" dirty="0">
                <a:solidFill>
                  <a:prstClr val="black"/>
                </a:solidFill>
              </a:rPr>
              <a:t> report successfully prosecuted cases where sanctions actually exceed $1M</a:t>
            </a:r>
          </a:p>
          <a:p>
            <a:pPr marL="800100" lvl="1" indent="-342900" fontAlgn="auto">
              <a:spcBef>
                <a:spcPts val="600"/>
              </a:spcBef>
              <a:spcAft>
                <a:spcPts val="600"/>
              </a:spcAft>
              <a:buFont typeface="Arial" panose="020B0604020202020204" pitchFamily="34" charset="0"/>
              <a:buChar char="•"/>
            </a:pPr>
            <a:r>
              <a:rPr lang="en-US" sz="1400" dirty="0" err="1">
                <a:solidFill>
                  <a:prstClr val="black"/>
                </a:solidFill>
              </a:rPr>
              <a:t>NoCAs</a:t>
            </a:r>
            <a:r>
              <a:rPr lang="en-US" sz="1400" dirty="0">
                <a:solidFill>
                  <a:prstClr val="black"/>
                </a:solidFill>
              </a:rPr>
              <a:t> report all such cases, not only those stemming from WB tips</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Preliminary Determinations and Final Awards MUST relate to one or more </a:t>
            </a:r>
            <a:r>
              <a:rPr lang="en-US" sz="1400" dirty="0" err="1">
                <a:solidFill>
                  <a:prstClr val="black"/>
                </a:solidFill>
              </a:rPr>
              <a:t>NoCAs</a:t>
            </a:r>
            <a:endParaRPr lang="en-US" sz="1400" dirty="0">
              <a:solidFill>
                <a:prstClr val="black"/>
              </a:solidFill>
            </a:endParaRP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But it is near impossible to tell actual relationships because of privacy concerns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Confidentiality of WBs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Confidentiality of investigations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So, it is hard to get useful data from Preliminary Determinations and Final Awards</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What we can learn from them are:</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1.  Evolving decisional principles—a “common law” of WB applications and awards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2.  Statistical data about the program in general</a:t>
            </a:r>
          </a:p>
        </p:txBody>
      </p:sp>
    </p:spTree>
    <p:extLst>
      <p:ext uri="{BB962C8B-B14F-4D97-AF65-F5344CB8AC3E}">
        <p14:creationId xmlns:p14="http://schemas.microsoft.com/office/powerpoint/2010/main" val="3525814034"/>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Why Awards are Denied</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71</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590800"/>
            <a:ext cx="7620000" cy="3847207"/>
          </a:xfrm>
          <a:prstGeom prst="rect">
            <a:avLst/>
          </a:prstGeom>
        </p:spPr>
        <p:txBody>
          <a:bodyPr wrap="square">
            <a:spAutoFit/>
          </a:bodyPr>
          <a:lstStyle/>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1.   </a:t>
            </a:r>
            <a:r>
              <a:rPr lang="en-US" sz="1400" dirty="0" err="1">
                <a:solidFill>
                  <a:prstClr val="black"/>
                </a:solidFill>
              </a:rPr>
              <a:t>Untimeliness</a:t>
            </a:r>
            <a:endParaRPr lang="en-US" sz="1400" dirty="0">
              <a:solidFill>
                <a:prstClr val="black"/>
              </a:solidFill>
            </a:endParaRP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WB Tip submitted before Dodd-Frank Act (</a:t>
            </a:r>
            <a:r>
              <a:rPr lang="en-US" sz="1400" dirty="0" err="1">
                <a:solidFill>
                  <a:prstClr val="black"/>
                </a:solidFill>
              </a:rPr>
              <a:t>ie</a:t>
            </a:r>
            <a:r>
              <a:rPr lang="en-US" sz="1400" dirty="0">
                <a:solidFill>
                  <a:prstClr val="black"/>
                </a:solidFill>
              </a:rPr>
              <a:t>, before 7/21/2010)</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Award Claim filed more than 90 days after </a:t>
            </a:r>
            <a:r>
              <a:rPr lang="en-US" sz="1400" dirty="0" err="1">
                <a:solidFill>
                  <a:prstClr val="black"/>
                </a:solidFill>
              </a:rPr>
              <a:t>NoCA</a:t>
            </a:r>
            <a:r>
              <a:rPr lang="en-US" sz="1400" dirty="0">
                <a:solidFill>
                  <a:prstClr val="black"/>
                </a:solidFill>
              </a:rPr>
              <a:t> filing—strictly enforced</a:t>
            </a:r>
          </a:p>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2.   Information was not given directly to the SEC</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Need not be given to SEC </a:t>
            </a:r>
            <a:r>
              <a:rPr lang="en-US" sz="1400" i="1" dirty="0">
                <a:solidFill>
                  <a:prstClr val="black"/>
                </a:solidFill>
              </a:rPr>
              <a:t>first</a:t>
            </a:r>
            <a:r>
              <a:rPr lang="en-US" sz="1400" dirty="0">
                <a:solidFill>
                  <a:prstClr val="black"/>
                </a:solidFill>
              </a:rPr>
              <a:t>, but must be given to SEC eventually</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Tip given to and relayed to the SEC by another agency not sufficient</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3.  Tip not in proper form.  Not clear that Form TCR is mandatory, but the information sought by that Form seems to be.  Best practice:  Use Form TCR</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4.  Information not “original”</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Cannot be cribbed entirely from public documents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Must contain some independent knowledge or analysis</a:t>
            </a:r>
          </a:p>
        </p:txBody>
      </p:sp>
    </p:spTree>
    <p:extLst>
      <p:ext uri="{BB962C8B-B14F-4D97-AF65-F5344CB8AC3E}">
        <p14:creationId xmlns:p14="http://schemas.microsoft.com/office/powerpoint/2010/main" val="3525814034"/>
      </p:ext>
    </p:extLst>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Why Awards are Denied</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72</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762000" y="2667000"/>
            <a:ext cx="7620000" cy="3631763"/>
          </a:xfrm>
          <a:prstGeom prst="rect">
            <a:avLst/>
          </a:prstGeom>
        </p:spPr>
        <p:txBody>
          <a:bodyPr wrap="square">
            <a:spAutoFit/>
          </a:bodyPr>
          <a:lstStyle/>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5.  Tip did not cause the staff to open, reopen or redirect and investigation</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Tip coming after covered action settled—obviously no impact because too late</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Otherwise, Final Awards fall into two categories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Subjective evaluation of substantive value</a:t>
            </a:r>
          </a:p>
          <a:p>
            <a:pPr marL="1714500" lvl="3" indent="-342900" fontAlgn="auto">
              <a:spcBef>
                <a:spcPts val="600"/>
              </a:spcBef>
              <a:spcAft>
                <a:spcPts val="600"/>
              </a:spcAft>
              <a:buFont typeface="Arial" panose="020B0604020202020204" pitchFamily="34" charset="0"/>
              <a:buChar char="•"/>
            </a:pPr>
            <a:r>
              <a:rPr lang="en-US" sz="1400" dirty="0">
                <a:solidFill>
                  <a:prstClr val="black"/>
                </a:solidFill>
              </a:rPr>
              <a:t>Simply put, the tip was “old news”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Objective evaluation of actual use</a:t>
            </a:r>
          </a:p>
          <a:p>
            <a:pPr marL="1714500" lvl="3" indent="-342900" fontAlgn="auto">
              <a:spcBef>
                <a:spcPts val="600"/>
              </a:spcBef>
              <a:spcAft>
                <a:spcPts val="600"/>
              </a:spcAft>
              <a:buFont typeface="Arial" panose="020B0604020202020204" pitchFamily="34" charset="0"/>
              <a:buChar char="•"/>
            </a:pPr>
            <a:r>
              <a:rPr lang="en-US" sz="1400" dirty="0">
                <a:solidFill>
                  <a:prstClr val="black"/>
                </a:solidFill>
              </a:rPr>
              <a:t>Appearing in more recent denials</a:t>
            </a:r>
          </a:p>
          <a:p>
            <a:pPr marL="1714500" lvl="3" indent="-342900" fontAlgn="auto">
              <a:spcBef>
                <a:spcPts val="600"/>
              </a:spcBef>
              <a:spcAft>
                <a:spcPts val="600"/>
              </a:spcAft>
              <a:buFont typeface="Arial" panose="020B0604020202020204" pitchFamily="34" charset="0"/>
              <a:buChar char="•"/>
            </a:pPr>
            <a:r>
              <a:rPr lang="en-US" sz="1400" dirty="0">
                <a:solidFill>
                  <a:prstClr val="black"/>
                </a:solidFill>
              </a:rPr>
              <a:t>Non-use based on OMI threshold determination of NFA </a:t>
            </a:r>
          </a:p>
          <a:p>
            <a:pPr marL="2171700" lvl="4" indent="-342900" fontAlgn="auto">
              <a:spcBef>
                <a:spcPts val="600"/>
              </a:spcBef>
              <a:spcAft>
                <a:spcPts val="600"/>
              </a:spcAft>
              <a:buFont typeface="Arial" panose="020B0604020202020204" pitchFamily="34" charset="0"/>
              <a:buChar char="•"/>
            </a:pPr>
            <a:r>
              <a:rPr lang="en-US" sz="1400" dirty="0">
                <a:solidFill>
                  <a:prstClr val="black"/>
                </a:solidFill>
              </a:rPr>
              <a:t>I.e., the staff never saw it, no matter how good it was</a:t>
            </a:r>
          </a:p>
          <a:p>
            <a:pPr marL="2171700" lvl="4" indent="-342900" fontAlgn="auto">
              <a:spcBef>
                <a:spcPts val="600"/>
              </a:spcBef>
              <a:spcAft>
                <a:spcPts val="600"/>
              </a:spcAft>
              <a:buFont typeface="Arial" panose="020B0604020202020204" pitchFamily="34" charset="0"/>
              <a:buChar char="•"/>
            </a:pPr>
            <a:r>
              <a:rPr lang="en-US" sz="1400" dirty="0">
                <a:solidFill>
                  <a:prstClr val="black"/>
                </a:solidFill>
              </a:rPr>
              <a:t>Should a WB be denied if OMI errs?  Open question.</a:t>
            </a:r>
          </a:p>
        </p:txBody>
      </p:sp>
    </p:spTree>
    <p:extLst>
      <p:ext uri="{BB962C8B-B14F-4D97-AF65-F5344CB8AC3E}">
        <p14:creationId xmlns:p14="http://schemas.microsoft.com/office/powerpoint/2010/main" val="3525814034"/>
      </p:ext>
    </p:extLst>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28600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What Determines Award Percentages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73</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914400" y="2819400"/>
            <a:ext cx="7467600" cy="3428631"/>
          </a:xfrm>
          <a:prstGeom prst="rect">
            <a:avLst/>
          </a:prstGeom>
        </p:spPr>
        <p:txBody>
          <a:bodyPr wrap="square">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 default starting point in 20%--the middle of the statutory range</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From there factors push the percentage upward or downward</a:t>
            </a:r>
          </a:p>
          <a:p>
            <a:pPr marL="342900" indent="-342900" fontAlgn="auto">
              <a:spcBef>
                <a:spcPct val="20000"/>
              </a:spcBef>
              <a:spcAft>
                <a:spcPts val="1200"/>
              </a:spcAft>
              <a:buFont typeface="Arial" panose="020B0604020202020204" pitchFamily="34" charset="0"/>
              <a:buChar char="•"/>
            </a:pPr>
            <a:r>
              <a:rPr lang="en-US" sz="1400" dirty="0">
                <a:solidFill>
                  <a:prstClr val="black"/>
                </a:solidFill>
              </a:rPr>
              <a:t>Factors seen in the Award decisions: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1.  Speed.  Prompt reporting is expected, and not necessarily rewarded, but delay will decrease the percentage</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2.  Exposure to personal risk will push the award up.</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3.  Actual personal economic harm (</a:t>
            </a:r>
            <a:r>
              <a:rPr lang="en-US" sz="1400" dirty="0" err="1">
                <a:solidFill>
                  <a:prstClr val="black"/>
                </a:solidFill>
              </a:rPr>
              <a:t>ie</a:t>
            </a:r>
            <a:r>
              <a:rPr lang="en-US" sz="1400" dirty="0">
                <a:solidFill>
                  <a:prstClr val="black"/>
                </a:solidFill>
              </a:rPr>
              <a:t>, being blackballed in the industry) will enhance an award  </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4.  Success in ending on-going conduct is privileged over reports of historical violations</a:t>
            </a:r>
          </a:p>
        </p:txBody>
      </p:sp>
    </p:spTree>
    <p:extLst>
      <p:ext uri="{BB962C8B-B14F-4D97-AF65-F5344CB8AC3E}">
        <p14:creationId xmlns:p14="http://schemas.microsoft.com/office/powerpoint/2010/main" val="3525814034"/>
      </p:ext>
    </p:extLst>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Is the Whistleblower Program “Effective”?</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74</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590800"/>
            <a:ext cx="7543800" cy="3908762"/>
          </a:xfrm>
          <a:prstGeom prst="rect">
            <a:avLst/>
          </a:prstGeom>
        </p:spPr>
        <p:txBody>
          <a:bodyPr wrap="square">
            <a:spAutoFit/>
          </a:bodyPr>
          <a:lstStyle/>
          <a:p>
            <a:pPr marL="342900" indent="-342900" fontAlgn="auto">
              <a:spcBef>
                <a:spcPts val="600"/>
              </a:spcBef>
              <a:spcAft>
                <a:spcPts val="600"/>
              </a:spcAft>
              <a:buFont typeface="Arial" panose="020B0604020202020204" pitchFamily="34" charset="0"/>
              <a:buChar char="•"/>
            </a:pPr>
            <a:r>
              <a:rPr lang="en-US" sz="1400" dirty="0">
                <a:solidFill>
                  <a:prstClr val="black"/>
                </a:solidFill>
              </a:rPr>
              <a:t>OMI evaluates 15,000 tips/year (including about 4,000 TCRs)</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Those yield about 1,100 investigations (8%) and 800 actual cases (5%).  That’s about 4,000 cases commenced in the past five years</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However, OWB has posted less than 800 </a:t>
            </a:r>
            <a:r>
              <a:rPr lang="en-US" sz="1400" dirty="0" err="1">
                <a:solidFill>
                  <a:prstClr val="black"/>
                </a:solidFill>
              </a:rPr>
              <a:t>NoCAs</a:t>
            </a:r>
            <a:r>
              <a:rPr lang="en-US" sz="1400" dirty="0">
                <a:solidFill>
                  <a:prstClr val="black"/>
                </a:solidFill>
              </a:rPr>
              <a:t> in the same amount of time</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So—about 80% of all the SEC’s cases yield less than $1M in sanctions</a:t>
            </a:r>
          </a:p>
          <a:p>
            <a:pPr marL="342900" indent="-342900" fontAlgn="auto">
              <a:spcBef>
                <a:spcPts val="600"/>
              </a:spcBef>
              <a:spcAft>
                <a:spcPts val="600"/>
              </a:spcAft>
              <a:buFont typeface="Arial" panose="020B0604020202020204" pitchFamily="34" charset="0"/>
              <a:buChar char="•"/>
            </a:pPr>
            <a:r>
              <a:rPr lang="en-US" sz="1400" dirty="0">
                <a:solidFill>
                  <a:prstClr val="black"/>
                </a:solidFill>
              </a:rPr>
              <a:t>Now consider this: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Using those same percentages, the past five years TCRs probably resulted in about 1,000 cases being commenced</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However, less than 25 </a:t>
            </a:r>
            <a:r>
              <a:rPr lang="en-US" sz="1400" dirty="0" err="1">
                <a:solidFill>
                  <a:prstClr val="black"/>
                </a:solidFill>
              </a:rPr>
              <a:t>NoCAs</a:t>
            </a:r>
            <a:r>
              <a:rPr lang="en-US" sz="1400" dirty="0">
                <a:solidFill>
                  <a:prstClr val="black"/>
                </a:solidFill>
              </a:rPr>
              <a:t> have accounted for all WB Awards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So—about 97.5% of all WB-initiated cases yield less than $1M in sanctions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 And, relating the number of actual awards to actual TCRs suggest that 99.5+% of WBs get nothing</a:t>
            </a:r>
          </a:p>
        </p:txBody>
      </p:sp>
    </p:spTree>
    <p:extLst>
      <p:ext uri="{BB962C8B-B14F-4D97-AF65-F5344CB8AC3E}">
        <p14:creationId xmlns:p14="http://schemas.microsoft.com/office/powerpoint/2010/main" val="3525814034"/>
      </p:ext>
    </p:extLst>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Is the Whistleblower Program “Effective”?</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75</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743200"/>
            <a:ext cx="7620000" cy="3625608"/>
          </a:xfrm>
          <a:prstGeom prst="rect">
            <a:avLst/>
          </a:prstGeom>
        </p:spPr>
        <p:txBody>
          <a:bodyPr wrap="square">
            <a:spAutoFit/>
          </a:bodyPr>
          <a:lstStyle/>
          <a:p>
            <a:pPr marL="342900" lvl="0" indent="-342900" fontAlgn="auto">
              <a:spcBef>
                <a:spcPct val="20000"/>
              </a:spcBef>
              <a:spcAft>
                <a:spcPts val="1200"/>
              </a:spcAft>
              <a:buFont typeface="Arial" panose="020B0604020202020204" pitchFamily="34" charset="0"/>
              <a:buChar char="•"/>
            </a:pPr>
            <a:r>
              <a:rPr lang="en-US" sz="1400" dirty="0">
                <a:solidFill>
                  <a:prstClr val="black"/>
                </a:solidFill>
              </a:rPr>
              <a:t>The size of awards is no more encouraging—</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So far, awards have totaled $85M to 32 WBs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But only 8 have been more than $1M, and they account for $81M of that $85M</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Therefore, the remaining 24 WB awards—75% of all awards—have averaged $167,000 each</a:t>
            </a:r>
          </a:p>
          <a:p>
            <a:pPr marL="342900" indent="-342900" fontAlgn="auto">
              <a:spcBef>
                <a:spcPct val="20000"/>
              </a:spcBef>
              <a:spcAft>
                <a:spcPts val="1200"/>
              </a:spcAft>
              <a:buFont typeface="Arial" panose="020B0604020202020204" pitchFamily="34" charset="0"/>
              <a:buChar char="•"/>
            </a:pPr>
            <a:r>
              <a:rPr lang="en-US" sz="1400" dirty="0">
                <a:solidFill>
                  <a:prstClr val="black"/>
                </a:solidFill>
              </a:rPr>
              <a:t>The necessary conclusions are:</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1.   Any expectation of retiring from a WB claim is an illusion</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2.  The Whistleblower Program is effective at generating TCRs and leads for cases</a:t>
            </a:r>
          </a:p>
          <a:p>
            <a:pPr marL="800100" lvl="1" indent="-342900" fontAlgn="auto">
              <a:spcBef>
                <a:spcPct val="20000"/>
              </a:spcBef>
              <a:spcAft>
                <a:spcPts val="1200"/>
              </a:spcAft>
              <a:buFont typeface="Arial" panose="020B0604020202020204" pitchFamily="34" charset="0"/>
              <a:buChar char="•"/>
            </a:pPr>
            <a:r>
              <a:rPr lang="en-US" sz="1400" dirty="0">
                <a:solidFill>
                  <a:prstClr val="black"/>
                </a:solidFill>
              </a:rPr>
              <a:t>3.  The Whistleblower Program is not so effective at generating high-quality, large dollar-value cases.   </a:t>
            </a:r>
          </a:p>
        </p:txBody>
      </p:sp>
    </p:spTree>
    <p:extLst>
      <p:ext uri="{BB962C8B-B14F-4D97-AF65-F5344CB8AC3E}">
        <p14:creationId xmlns:p14="http://schemas.microsoft.com/office/powerpoint/2010/main" val="3525814034"/>
      </p:ext>
    </p:extLst>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286000"/>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Why So Few High-Dollar Cases?</a:t>
            </a:r>
            <a:endParaRPr lang="en-US" b="1" u="sng" dirty="0">
              <a:solidFill>
                <a:srgbClr val="00B0F0"/>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76</a:t>
            </a:fld>
            <a:endParaRPr lang="en-US">
              <a:latin typeface="Calibri" pitchFamily="34" charset="0"/>
            </a:endParaRPr>
          </a:p>
        </p:txBody>
      </p:sp>
      <p:grpSp>
        <p:nvGrpSpPr>
          <p:cNvPr id="2" name="Group 11"/>
          <p:cNvGrpSpPr/>
          <p:nvPr/>
        </p:nvGrpSpPr>
        <p:grpSpPr>
          <a:xfrm>
            <a:off x="2652713" y="1219200"/>
            <a:ext cx="3733800" cy="914400"/>
            <a:chOff x="4648200" y="3269456"/>
            <a:chExt cx="3733800" cy="914400"/>
          </a:xfrm>
        </p:grpSpPr>
        <p:grpSp>
          <p:nvGrpSpPr>
            <p:cNvPr id="3" name="Group 6"/>
            <p:cNvGrpSpPr>
              <a:grpSpLocks/>
            </p:cNvGrpSpPr>
            <p:nvPr/>
          </p:nvGrpSpPr>
          <p:grpSpPr bwMode="auto">
            <a:xfrm>
              <a:off x="4648200" y="3269456"/>
              <a:ext cx="3733800" cy="914400"/>
              <a:chOff x="4648200" y="2286001"/>
              <a:chExt cx="3733800" cy="914400"/>
            </a:xfrm>
          </p:grpSpPr>
          <p:grpSp>
            <p:nvGrpSpPr>
              <p:cNvPr id="4" name="Group 34"/>
              <p:cNvGrpSpPr>
                <a:grpSpLocks/>
              </p:cNvGrpSpPr>
              <p:nvPr/>
            </p:nvGrpSpPr>
            <p:grpSpPr bwMode="auto">
              <a:xfrm>
                <a:off x="4648200" y="2286001"/>
                <a:ext cx="3733800" cy="914400"/>
                <a:chOff x="4648200" y="3429000"/>
                <a:chExt cx="3733800" cy="914264"/>
              </a:xfrm>
            </p:grpSpPr>
            <p:sp>
              <p:nvSpPr>
                <p:cNvPr id="18"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16"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838200" y="2743200"/>
            <a:ext cx="7620000" cy="3847207"/>
          </a:xfrm>
          <a:prstGeom prst="rect">
            <a:avLst/>
          </a:prstGeom>
        </p:spPr>
        <p:txBody>
          <a:bodyPr wrap="square">
            <a:spAutoFit/>
          </a:bodyPr>
          <a:lstStyle/>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No clear answer, just a hypothesis—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1.  Most </a:t>
            </a:r>
            <a:r>
              <a:rPr lang="en-US" sz="1400" dirty="0" err="1">
                <a:solidFill>
                  <a:prstClr val="black"/>
                </a:solidFill>
              </a:rPr>
              <a:t>NoCAs</a:t>
            </a:r>
            <a:r>
              <a:rPr lang="en-US" sz="1400" dirty="0">
                <a:solidFill>
                  <a:prstClr val="black"/>
                </a:solidFill>
              </a:rPr>
              <a:t> and TCRs involve offering, disclosure and financial statement fraud</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Those generally do not lead to high-dollar cases</a:t>
            </a:r>
          </a:p>
          <a:p>
            <a:pPr marL="1714500" lvl="3" indent="-342900" fontAlgn="auto">
              <a:spcBef>
                <a:spcPts val="600"/>
              </a:spcBef>
              <a:spcAft>
                <a:spcPts val="600"/>
              </a:spcAft>
              <a:buFont typeface="Arial" panose="020B0604020202020204" pitchFamily="34" charset="0"/>
              <a:buChar char="•"/>
            </a:pPr>
            <a:r>
              <a:rPr lang="en-US" sz="1400" dirty="0">
                <a:solidFill>
                  <a:prstClr val="black"/>
                </a:solidFill>
              </a:rPr>
              <a:t>More quickly found and easier to settle early</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2.  WBs are most useful where conduct is obscure—invisible to investors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Arcane internal accounting fraud; internal BD and RIA Rule violations</a:t>
            </a:r>
          </a:p>
          <a:p>
            <a:pPr marL="1257300" lvl="2" indent="-342900" fontAlgn="auto">
              <a:spcBef>
                <a:spcPts val="600"/>
              </a:spcBef>
              <a:spcAft>
                <a:spcPts val="600"/>
              </a:spcAft>
              <a:buFont typeface="Arial" panose="020B0604020202020204" pitchFamily="34" charset="0"/>
              <a:buChar char="•"/>
            </a:pPr>
            <a:r>
              <a:rPr lang="en-US" sz="1400" dirty="0">
                <a:solidFill>
                  <a:prstClr val="black"/>
                </a:solidFill>
              </a:rPr>
              <a:t>Foreign Corrupt Practices Act violations</a:t>
            </a:r>
          </a:p>
          <a:p>
            <a:pPr marL="800100" lvl="1" indent="-342900" fontAlgn="auto">
              <a:spcBef>
                <a:spcPts val="600"/>
              </a:spcBef>
              <a:spcAft>
                <a:spcPts val="600"/>
              </a:spcAft>
              <a:buFont typeface="Arial" panose="020B0604020202020204" pitchFamily="34" charset="0"/>
              <a:buChar char="•"/>
            </a:pPr>
            <a:r>
              <a:rPr lang="en-US" sz="1400" dirty="0">
                <a:solidFill>
                  <a:prstClr val="black"/>
                </a:solidFill>
              </a:rPr>
              <a:t>3.  High-dollar sanctions more likely need violators to be large institutional firms</a:t>
            </a:r>
          </a:p>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This suggests the ideal WB will be an insider at a large institution, high enough to understand what is happening and be able to name names, but not a culpable participant</a:t>
            </a:r>
          </a:p>
          <a:p>
            <a:pPr marL="342900" lvl="0" indent="-342900" fontAlgn="auto">
              <a:spcBef>
                <a:spcPts val="600"/>
              </a:spcBef>
              <a:spcAft>
                <a:spcPts val="600"/>
              </a:spcAft>
              <a:buFont typeface="Arial" panose="020B0604020202020204" pitchFamily="34" charset="0"/>
              <a:buChar char="•"/>
            </a:pPr>
            <a:r>
              <a:rPr lang="en-US" sz="1400" dirty="0">
                <a:solidFill>
                  <a:prstClr val="black"/>
                </a:solidFill>
              </a:rPr>
              <a:t>There may be fewer persons like that than Congress expected</a:t>
            </a:r>
          </a:p>
        </p:txBody>
      </p:sp>
    </p:spTree>
    <p:extLst>
      <p:ext uri="{BB962C8B-B14F-4D97-AF65-F5344CB8AC3E}">
        <p14:creationId xmlns:p14="http://schemas.microsoft.com/office/powerpoint/2010/main" val="3525814034"/>
      </p:ext>
    </p:extLst>
  </p:cSld>
  <p:clrMapOvr>
    <a:masterClrMapping/>
  </p:clrMapOvr>
  <p:transition spd="slow"/>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77</a:t>
            </a:fld>
            <a:endParaRPr lang="en-US">
              <a:latin typeface="Calibri" pitchFamily="34" charset="0"/>
            </a:endParaRPr>
          </a:p>
        </p:txBody>
      </p:sp>
      <p:sp>
        <p:nvSpPr>
          <p:cNvPr id="20" name="TextBox 6"/>
          <p:cNvSpPr txBox="1">
            <a:spLocks noChangeArrowheads="1"/>
          </p:cNvSpPr>
          <p:nvPr/>
        </p:nvSpPr>
        <p:spPr bwMode="auto">
          <a:xfrm>
            <a:off x="-106822" y="1214077"/>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dirty="0">
                <a:solidFill>
                  <a:srgbClr val="00B0F0"/>
                </a:solidFill>
              </a:rPr>
              <a:t>          </a:t>
            </a:r>
            <a:r>
              <a:rPr lang="en-PH" b="1" u="sng" dirty="0">
                <a:solidFill>
                  <a:srgbClr val="00B0F0"/>
                </a:solidFill>
              </a:rPr>
              <a:t>Contact Info:</a:t>
            </a:r>
            <a:endParaRPr lang="en-US" b="1" u="sng" dirty="0">
              <a:solidFill>
                <a:srgbClr val="00B0F0"/>
              </a:solidFill>
            </a:endParaRPr>
          </a:p>
        </p:txBody>
      </p:sp>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162" y="1828800"/>
            <a:ext cx="1519671" cy="1519671"/>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162" y="3881871"/>
            <a:ext cx="1519671" cy="1519671"/>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9978" y="1828800"/>
            <a:ext cx="1519671" cy="1519671"/>
          </a:xfrm>
          <a:prstGeom prst="rect">
            <a:avLst/>
          </a:prstGeom>
        </p:spPr>
      </p:pic>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69978" y="3881871"/>
            <a:ext cx="1519671" cy="1519671"/>
          </a:xfrm>
          <a:prstGeom prst="rect">
            <a:avLst/>
          </a:prstGeom>
        </p:spPr>
      </p:pic>
      <p:sp>
        <p:nvSpPr>
          <p:cNvPr id="26" name="TextBox 25"/>
          <p:cNvSpPr txBox="1"/>
          <p:nvPr/>
        </p:nvSpPr>
        <p:spPr>
          <a:xfrm>
            <a:off x="2255378" y="1900671"/>
            <a:ext cx="2362200" cy="1384995"/>
          </a:xfrm>
          <a:prstGeom prst="rect">
            <a:avLst/>
          </a:prstGeom>
          <a:noFill/>
        </p:spPr>
        <p:txBody>
          <a:bodyPr wrap="square" rtlCol="0">
            <a:spAutoFit/>
          </a:bodyPr>
          <a:lstStyle/>
          <a:p>
            <a:r>
              <a:rPr lang="en-US" sz="1200" b="1" dirty="0"/>
              <a:t>Jane </a:t>
            </a:r>
            <a:r>
              <a:rPr lang="en-US" sz="1200" b="1" dirty="0" err="1"/>
              <a:t>Norberg</a:t>
            </a:r>
            <a:br>
              <a:rPr lang="en-US" sz="1200" dirty="0"/>
            </a:br>
            <a:r>
              <a:rPr lang="en-US" sz="1200" i="1" dirty="0"/>
              <a:t>Deputy Chief of the Office of the Whistleblower</a:t>
            </a:r>
            <a:br>
              <a:rPr lang="en-US" sz="1200" dirty="0"/>
            </a:br>
            <a:r>
              <a:rPr lang="en-US" sz="1200" b="1" dirty="0"/>
              <a:t>SEC Office of the Whistleblower</a:t>
            </a:r>
          </a:p>
          <a:p>
            <a:endParaRPr lang="en-US" sz="1200" b="1" dirty="0"/>
          </a:p>
          <a:p>
            <a:r>
              <a:rPr lang="en-US" sz="1200" dirty="0"/>
              <a:t>T: </a:t>
            </a:r>
            <a:r>
              <a:rPr lang="en-US" sz="1200" u="sng" dirty="0"/>
              <a:t>202-551-4790</a:t>
            </a:r>
            <a:endParaRPr lang="en-US" sz="1200" dirty="0"/>
          </a:p>
        </p:txBody>
      </p:sp>
      <p:sp>
        <p:nvSpPr>
          <p:cNvPr id="27" name="TextBox 26"/>
          <p:cNvSpPr txBox="1"/>
          <p:nvPr/>
        </p:nvSpPr>
        <p:spPr>
          <a:xfrm>
            <a:off x="2270304" y="3958071"/>
            <a:ext cx="2499674" cy="1384995"/>
          </a:xfrm>
          <a:prstGeom prst="rect">
            <a:avLst/>
          </a:prstGeom>
          <a:noFill/>
        </p:spPr>
        <p:txBody>
          <a:bodyPr wrap="square" rtlCol="0">
            <a:spAutoFit/>
          </a:bodyPr>
          <a:lstStyle/>
          <a:p>
            <a:r>
              <a:rPr lang="en-US" sz="1200" b="1" dirty="0"/>
              <a:t>Terence Healy</a:t>
            </a:r>
            <a:br>
              <a:rPr lang="en-US" sz="1200" dirty="0"/>
            </a:br>
            <a:r>
              <a:rPr lang="en-US" sz="1200" i="1" dirty="0">
                <a:solidFill>
                  <a:prstClr val="black"/>
                </a:solidFill>
              </a:rPr>
              <a:t>Partner  and Vice Chair of the Securities Enforcement Group</a:t>
            </a:r>
            <a:br>
              <a:rPr lang="en-US" sz="1200" dirty="0"/>
            </a:br>
            <a:r>
              <a:rPr lang="en-US" sz="1200" b="1" dirty="0"/>
              <a:t>Hughes Hubbard &amp; Reed LLP</a:t>
            </a:r>
          </a:p>
          <a:p>
            <a:endParaRPr lang="en-US" sz="1200" dirty="0"/>
          </a:p>
          <a:p>
            <a:r>
              <a:rPr lang="en-US" sz="1200" dirty="0"/>
              <a:t>E: </a:t>
            </a:r>
            <a:r>
              <a:rPr lang="en-US" sz="1000" u="sng" dirty="0">
                <a:hlinkClick r:id="rId6"/>
              </a:rPr>
              <a:t>terence.healy@hugheshubbard.com</a:t>
            </a:r>
            <a:r>
              <a:rPr lang="en-US" sz="1100" dirty="0"/>
              <a:t> </a:t>
            </a:r>
          </a:p>
          <a:p>
            <a:r>
              <a:rPr lang="en-US" sz="1200" dirty="0"/>
              <a:t>T: +1 202-721-4676</a:t>
            </a:r>
          </a:p>
        </p:txBody>
      </p:sp>
      <p:sp>
        <p:nvSpPr>
          <p:cNvPr id="28" name="TextBox 27"/>
          <p:cNvSpPr txBox="1"/>
          <p:nvPr/>
        </p:nvSpPr>
        <p:spPr>
          <a:xfrm>
            <a:off x="6427122" y="1900671"/>
            <a:ext cx="2362200" cy="1384995"/>
          </a:xfrm>
          <a:prstGeom prst="rect">
            <a:avLst/>
          </a:prstGeom>
          <a:noFill/>
        </p:spPr>
        <p:txBody>
          <a:bodyPr wrap="square" rtlCol="0">
            <a:spAutoFit/>
          </a:bodyPr>
          <a:lstStyle/>
          <a:p>
            <a:r>
              <a:rPr lang="en-US" sz="1200" b="1" dirty="0"/>
              <a:t>Arian M. June</a:t>
            </a:r>
            <a:br>
              <a:rPr lang="en-US" sz="1200" dirty="0"/>
            </a:br>
            <a:r>
              <a:rPr lang="en-US" sz="1200" i="1" dirty="0"/>
              <a:t>Counsel</a:t>
            </a:r>
            <a:br>
              <a:rPr lang="en-US" sz="1200" dirty="0"/>
            </a:br>
            <a:r>
              <a:rPr lang="en-US" sz="1200" b="1" dirty="0"/>
              <a:t>Wilmer Cutler Pickering Hale and Dorr LLP</a:t>
            </a:r>
          </a:p>
          <a:p>
            <a:endParaRPr lang="en-US" sz="1200" b="1" dirty="0"/>
          </a:p>
          <a:p>
            <a:r>
              <a:rPr lang="en-US" sz="1200" dirty="0"/>
              <a:t>E: </a:t>
            </a:r>
            <a:r>
              <a:rPr lang="en-US" sz="1200" u="sng" dirty="0">
                <a:hlinkClick r:id="rId7"/>
              </a:rPr>
              <a:t>arian.june@wilmerhale.com</a:t>
            </a:r>
            <a:r>
              <a:rPr lang="en-US" sz="1200" dirty="0"/>
              <a:t>  </a:t>
            </a:r>
          </a:p>
          <a:p>
            <a:r>
              <a:rPr lang="en-US" sz="1200" dirty="0"/>
              <a:t>T: +1 202 663 6213</a:t>
            </a:r>
          </a:p>
        </p:txBody>
      </p:sp>
      <p:sp>
        <p:nvSpPr>
          <p:cNvPr id="29" name="TextBox 28"/>
          <p:cNvSpPr txBox="1"/>
          <p:nvPr/>
        </p:nvSpPr>
        <p:spPr>
          <a:xfrm>
            <a:off x="6442049" y="3958071"/>
            <a:ext cx="2595130" cy="1200329"/>
          </a:xfrm>
          <a:prstGeom prst="rect">
            <a:avLst/>
          </a:prstGeom>
          <a:noFill/>
        </p:spPr>
        <p:txBody>
          <a:bodyPr wrap="square" rtlCol="0">
            <a:spAutoFit/>
          </a:bodyPr>
          <a:lstStyle/>
          <a:p>
            <a:r>
              <a:rPr lang="en-US" sz="1200" b="1" dirty="0"/>
              <a:t>Aegis J. </a:t>
            </a:r>
            <a:r>
              <a:rPr lang="en-US" sz="1200" b="1" dirty="0" err="1"/>
              <a:t>Frumento</a:t>
            </a:r>
            <a:br>
              <a:rPr lang="en-US" sz="1200" dirty="0"/>
            </a:br>
            <a:r>
              <a:rPr lang="en-US" sz="1200" i="1" dirty="0"/>
              <a:t>Partner</a:t>
            </a:r>
            <a:br>
              <a:rPr lang="en-US" sz="1200" dirty="0"/>
            </a:br>
            <a:r>
              <a:rPr lang="en-US" sz="1200" b="1" dirty="0"/>
              <a:t>Stern Tannenbaum &amp; Bell LLP</a:t>
            </a:r>
          </a:p>
          <a:p>
            <a:endParaRPr lang="en-US" sz="1200" dirty="0"/>
          </a:p>
          <a:p>
            <a:r>
              <a:rPr lang="en-US" sz="1200" dirty="0"/>
              <a:t>E: </a:t>
            </a:r>
            <a:r>
              <a:rPr lang="en-US" sz="1100" u="sng" dirty="0">
                <a:hlinkClick r:id="rId8"/>
              </a:rPr>
              <a:t>afrumento@sterntannenbaum.com</a:t>
            </a:r>
            <a:r>
              <a:rPr lang="en-US" sz="1200" dirty="0"/>
              <a:t>  </a:t>
            </a:r>
          </a:p>
          <a:p>
            <a:r>
              <a:rPr lang="en-US" sz="1200" dirty="0"/>
              <a:t>T: 212 792 8979</a:t>
            </a:r>
          </a:p>
        </p:txBody>
      </p:sp>
    </p:spTree>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5"/>
          <p:cNvGrpSpPr>
            <a:grpSpLocks/>
          </p:cNvGrpSpPr>
          <p:nvPr/>
        </p:nvGrpSpPr>
        <p:grpSpPr bwMode="auto">
          <a:xfrm>
            <a:off x="0" y="5715000"/>
            <a:ext cx="9144000" cy="609600"/>
            <a:chOff x="946964" y="5384787"/>
            <a:chExt cx="7190154" cy="914404"/>
          </a:xfrm>
        </p:grpSpPr>
        <p:sp>
          <p:nvSpPr>
            <p:cNvPr id="5" name="Rectangle 4"/>
            <p:cNvSpPr/>
            <p:nvPr/>
          </p:nvSpPr>
          <p:spPr bwMode="auto">
            <a:xfrm rot="10800000" flipV="1">
              <a:off x="946964" y="5384787"/>
              <a:ext cx="7190154" cy="914404"/>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fontAlgn="auto">
                <a:spcBef>
                  <a:spcPts val="0"/>
                </a:spcBef>
                <a:spcAft>
                  <a:spcPts val="0"/>
                </a:spcAft>
                <a:defRPr/>
              </a:pPr>
              <a:endParaRPr lang="en-US">
                <a:latin typeface="Arial" pitchFamily="34" charset="0"/>
                <a:cs typeface="Arial" pitchFamily="34" charset="0"/>
              </a:endParaRPr>
            </a:p>
          </p:txBody>
        </p:sp>
        <p:sp>
          <p:nvSpPr>
            <p:cNvPr id="6" name="TextBox 5"/>
            <p:cNvSpPr txBox="1"/>
            <p:nvPr/>
          </p:nvSpPr>
          <p:spPr bwMode="auto">
            <a:xfrm>
              <a:off x="1066800" y="5384787"/>
              <a:ext cx="7010400" cy="862016"/>
            </a:xfrm>
            <a:prstGeom prst="rect">
              <a:avLst/>
            </a:prstGeom>
            <a:noFill/>
          </p:spPr>
          <p:txBody>
            <a:bodyPr>
              <a:spAutoFit/>
            </a:bodyPr>
            <a:lstStyle/>
            <a:p>
              <a:pPr fontAlgn="auto">
                <a:lnSpc>
                  <a:spcPct val="150000"/>
                </a:lnSpc>
                <a:spcBef>
                  <a:spcPts val="0"/>
                </a:spcBef>
                <a:spcAft>
                  <a:spcPts val="0"/>
                </a:spcAft>
                <a:defRPr/>
              </a:pP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You may ask a question at anytime throughout the presentation today. Simply click on the question mark icon located on the floating tool bar on the bottom right side of your screen. Type your question in the box that appears and click send. </a:t>
              </a:r>
              <a:br>
                <a:rPr lang="en-US" sz="800" i="1" dirty="0">
                  <a:solidFill>
                    <a:schemeClr val="tx1">
                      <a:lumMod val="95000"/>
                      <a:lumOff val="5000"/>
                    </a:schemeClr>
                  </a:solidFill>
                </a:rPr>
              </a:b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Questions will be answered in the order they are received.</a:t>
              </a:r>
              <a:endParaRPr lang="en-US" sz="800" i="1" dirty="0">
                <a:solidFill>
                  <a:schemeClr val="tx1">
                    <a:lumMod val="95000"/>
                    <a:lumOff val="5000"/>
                  </a:schemeClr>
                </a:solidFill>
              </a:endParaRPr>
            </a:p>
          </p:txBody>
        </p:sp>
      </p:grpSp>
      <p:sp>
        <p:nvSpPr>
          <p:cNvPr id="16387" name="TextBox 6"/>
          <p:cNvSpPr txBox="1">
            <a:spLocks noChangeArrowheads="1"/>
          </p:cNvSpPr>
          <p:nvPr/>
        </p:nvSpPr>
        <p:spPr bwMode="auto">
          <a:xfrm>
            <a:off x="0" y="12954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a:solidFill>
                  <a:srgbClr val="00B0F0"/>
                </a:solidFill>
              </a:rPr>
              <a:t>          </a:t>
            </a:r>
            <a:r>
              <a:rPr lang="en-PH" b="1" u="sng">
                <a:solidFill>
                  <a:srgbClr val="00B0F0"/>
                </a:solidFill>
              </a:rPr>
              <a:t>Q&amp;A:</a:t>
            </a:r>
            <a:endParaRPr lang="en-US" b="1" u="sng">
              <a:solidFill>
                <a:srgbClr val="00B0F0"/>
              </a:solidFill>
            </a:endParaRPr>
          </a:p>
        </p:txBody>
      </p:sp>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78</a:t>
            </a:fld>
            <a:endParaRPr lang="en-US">
              <a:latin typeface="Calibri" pitchFamily="34" charset="0"/>
            </a:endParaRPr>
          </a:p>
        </p:txBody>
      </p:sp>
      <p:grpSp>
        <p:nvGrpSpPr>
          <p:cNvPr id="46" name="Group 1"/>
          <p:cNvGrpSpPr>
            <a:grpSpLocks/>
          </p:cNvGrpSpPr>
          <p:nvPr/>
        </p:nvGrpSpPr>
        <p:grpSpPr bwMode="auto">
          <a:xfrm>
            <a:off x="762000" y="2286000"/>
            <a:ext cx="3733800" cy="914400"/>
            <a:chOff x="762000" y="2286000"/>
            <a:chExt cx="3733800" cy="914400"/>
          </a:xfrm>
        </p:grpSpPr>
        <p:grpSp>
          <p:nvGrpSpPr>
            <p:cNvPr id="52" name="Group 5"/>
            <p:cNvGrpSpPr>
              <a:grpSpLocks/>
            </p:cNvGrpSpPr>
            <p:nvPr/>
          </p:nvGrpSpPr>
          <p:grpSpPr bwMode="auto">
            <a:xfrm>
              <a:off x="762000" y="2286000"/>
              <a:ext cx="3733800" cy="914400"/>
              <a:chOff x="762000" y="2286000"/>
              <a:chExt cx="3733800" cy="914400"/>
            </a:xfrm>
          </p:grpSpPr>
          <p:sp>
            <p:nvSpPr>
              <p:cNvPr id="5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5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53" name="Rectangle 2"/>
            <p:cNvSpPr>
              <a:spLocks noChangeArrowheads="1"/>
            </p:cNvSpPr>
            <p:nvPr/>
          </p:nvSpPr>
          <p:spPr bwMode="auto">
            <a:xfrm>
              <a:off x="1524000"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Jane </a:t>
              </a:r>
              <a:r>
                <a:rPr lang="en-US" sz="1000" b="1" dirty="0" err="1"/>
                <a:t>Norberg</a:t>
              </a:r>
              <a:br>
                <a:rPr lang="en-US" sz="1000" dirty="0"/>
              </a:br>
              <a:r>
                <a:rPr lang="en-US" sz="1000" i="1" dirty="0"/>
                <a:t>Deputy Chief of the Office of the Whistleblower</a:t>
              </a:r>
              <a:br>
                <a:rPr lang="en-US" sz="1000" dirty="0"/>
              </a:br>
              <a:r>
                <a:rPr lang="en-US" sz="1000" b="1" dirty="0"/>
                <a:t>SEC Office of the Whistleblower</a:t>
              </a:r>
              <a:endParaRPr lang="en-PH" sz="1000" dirty="0"/>
            </a:p>
          </p:txBody>
        </p:sp>
        <p:pic>
          <p:nvPicPr>
            <p:cNvPr id="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57" name="Group 56"/>
          <p:cNvGrpSpPr/>
          <p:nvPr/>
        </p:nvGrpSpPr>
        <p:grpSpPr>
          <a:xfrm>
            <a:off x="4648200" y="2286000"/>
            <a:ext cx="3733800" cy="914400"/>
            <a:chOff x="4648200" y="2286000"/>
            <a:chExt cx="3733800" cy="914400"/>
          </a:xfrm>
        </p:grpSpPr>
        <p:grpSp>
          <p:nvGrpSpPr>
            <p:cNvPr id="58" name="Group 6"/>
            <p:cNvGrpSpPr>
              <a:grpSpLocks/>
            </p:cNvGrpSpPr>
            <p:nvPr/>
          </p:nvGrpSpPr>
          <p:grpSpPr bwMode="auto">
            <a:xfrm>
              <a:off x="4648200" y="2286000"/>
              <a:ext cx="3733800" cy="914400"/>
              <a:chOff x="4648200" y="2286001"/>
              <a:chExt cx="3733800" cy="914400"/>
            </a:xfrm>
          </p:grpSpPr>
          <p:grpSp>
            <p:nvGrpSpPr>
              <p:cNvPr id="60" name="Group 34"/>
              <p:cNvGrpSpPr>
                <a:grpSpLocks/>
              </p:cNvGrpSpPr>
              <p:nvPr/>
            </p:nvGrpSpPr>
            <p:grpSpPr bwMode="auto">
              <a:xfrm>
                <a:off x="4648200" y="2286001"/>
                <a:ext cx="3733800" cy="914400"/>
                <a:chOff x="4648200" y="3429000"/>
                <a:chExt cx="3733800" cy="914264"/>
              </a:xfrm>
            </p:grpSpPr>
            <p:sp>
              <p:nvSpPr>
                <p:cNvPr id="63"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64"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61" name="Rectangle 3"/>
              <p:cNvSpPr>
                <a:spLocks noChangeArrowheads="1"/>
              </p:cNvSpPr>
              <p:nvPr/>
            </p:nvSpPr>
            <p:spPr bwMode="auto">
              <a:xfrm>
                <a:off x="5424487" y="2514600"/>
                <a:ext cx="2819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sz="1000" b="1" dirty="0"/>
                  <a:t>Arian M. June</a:t>
                </a:r>
                <a:br>
                  <a:rPr lang="en-US" sz="1000" dirty="0"/>
                </a:br>
                <a:r>
                  <a:rPr lang="en-US" sz="1000" i="1" dirty="0"/>
                  <a:t>Counsel</a:t>
                </a:r>
                <a:br>
                  <a:rPr lang="en-US" sz="1000" dirty="0"/>
                </a:br>
                <a:r>
                  <a:rPr lang="en-US" sz="1000" b="1" dirty="0"/>
                  <a:t>Wilmer Cutler Pickering Hale and Dorr LLP</a:t>
                </a:r>
                <a:endParaRPr lang="en-PH" sz="1000" dirty="0"/>
              </a:p>
            </p:txBody>
          </p:sp>
          <p:pic>
            <p:nvPicPr>
              <p:cNvPr id="62"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59"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275296" y="2387677"/>
              <a:ext cx="1030504" cy="355523"/>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65" name="Group 64"/>
          <p:cNvGrpSpPr/>
          <p:nvPr/>
        </p:nvGrpSpPr>
        <p:grpSpPr>
          <a:xfrm>
            <a:off x="762000" y="3269456"/>
            <a:ext cx="3733800" cy="951875"/>
            <a:chOff x="762000" y="3269456"/>
            <a:chExt cx="3733800" cy="951875"/>
          </a:xfrm>
        </p:grpSpPr>
        <p:grpSp>
          <p:nvGrpSpPr>
            <p:cNvPr id="66" name="Group 1"/>
            <p:cNvGrpSpPr>
              <a:grpSpLocks/>
            </p:cNvGrpSpPr>
            <p:nvPr/>
          </p:nvGrpSpPr>
          <p:grpSpPr bwMode="auto">
            <a:xfrm>
              <a:off x="762000" y="3269456"/>
              <a:ext cx="3733800" cy="951875"/>
              <a:chOff x="762000" y="2286000"/>
              <a:chExt cx="3733800" cy="951875"/>
            </a:xfrm>
          </p:grpSpPr>
          <p:grpSp>
            <p:nvGrpSpPr>
              <p:cNvPr id="68" name="Group 5"/>
              <p:cNvGrpSpPr>
                <a:grpSpLocks/>
              </p:cNvGrpSpPr>
              <p:nvPr/>
            </p:nvGrpSpPr>
            <p:grpSpPr bwMode="auto">
              <a:xfrm>
                <a:off x="762000" y="2286000"/>
                <a:ext cx="3733800" cy="914400"/>
                <a:chOff x="762000" y="2286000"/>
                <a:chExt cx="3733800" cy="914400"/>
              </a:xfrm>
            </p:grpSpPr>
            <p:sp>
              <p:nvSpPr>
                <p:cNvPr id="71"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72"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69" name="Rectangle 2"/>
              <p:cNvSpPr>
                <a:spLocks noChangeArrowheads="1"/>
              </p:cNvSpPr>
              <p:nvPr/>
            </p:nvSpPr>
            <p:spPr bwMode="auto">
              <a:xfrm>
                <a:off x="1524000" y="2514600"/>
                <a:ext cx="2438400" cy="72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50" b="1" dirty="0">
                    <a:solidFill>
                      <a:prstClr val="black"/>
                    </a:solidFill>
                  </a:rPr>
                  <a:t>Terence Healy</a:t>
                </a:r>
                <a:br>
                  <a:rPr lang="en-US" sz="1050" dirty="0">
                    <a:solidFill>
                      <a:prstClr val="black"/>
                    </a:solidFill>
                  </a:rPr>
                </a:br>
                <a:r>
                  <a:rPr lang="en-US" sz="1000" i="1" dirty="0">
                    <a:solidFill>
                      <a:prstClr val="black"/>
                    </a:solidFill>
                  </a:rPr>
                  <a:t>Partner  and Vice Chair of the Securities Enforcement Group </a:t>
                </a:r>
                <a:br>
                  <a:rPr lang="en-US" sz="1050" dirty="0">
                    <a:solidFill>
                      <a:prstClr val="black"/>
                    </a:solidFill>
                  </a:rPr>
                </a:br>
                <a:r>
                  <a:rPr lang="en-US" sz="1050" b="1" dirty="0">
                    <a:solidFill>
                      <a:prstClr val="black"/>
                    </a:solidFill>
                  </a:rPr>
                  <a:t>Hughes Hubbard &amp; Reed LLP</a:t>
                </a:r>
                <a:endParaRPr lang="en-PH" sz="1050" dirty="0">
                  <a:solidFill>
                    <a:prstClr val="black"/>
                  </a:solidFill>
                </a:endParaRPr>
              </a:p>
            </p:txBody>
          </p:sp>
          <p:pic>
            <p:nvPicPr>
              <p:cNvPr id="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67"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681378" y="3347817"/>
              <a:ext cx="1765284" cy="167702"/>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73" name="Group 72"/>
          <p:cNvGrpSpPr/>
          <p:nvPr/>
        </p:nvGrpSpPr>
        <p:grpSpPr>
          <a:xfrm>
            <a:off x="4648200" y="3269456"/>
            <a:ext cx="3733800" cy="914400"/>
            <a:chOff x="4648200" y="3269456"/>
            <a:chExt cx="3733800" cy="914400"/>
          </a:xfrm>
        </p:grpSpPr>
        <p:grpSp>
          <p:nvGrpSpPr>
            <p:cNvPr id="74" name="Group 6"/>
            <p:cNvGrpSpPr>
              <a:grpSpLocks/>
            </p:cNvGrpSpPr>
            <p:nvPr/>
          </p:nvGrpSpPr>
          <p:grpSpPr bwMode="auto">
            <a:xfrm>
              <a:off x="4648200" y="3269456"/>
              <a:ext cx="3733800" cy="914400"/>
              <a:chOff x="4648200" y="2286001"/>
              <a:chExt cx="3733800" cy="914400"/>
            </a:xfrm>
          </p:grpSpPr>
          <p:grpSp>
            <p:nvGrpSpPr>
              <p:cNvPr id="76" name="Group 34"/>
              <p:cNvGrpSpPr>
                <a:grpSpLocks/>
              </p:cNvGrpSpPr>
              <p:nvPr/>
            </p:nvGrpSpPr>
            <p:grpSpPr bwMode="auto">
              <a:xfrm>
                <a:off x="4648200" y="2286001"/>
                <a:ext cx="3733800" cy="914400"/>
                <a:chOff x="4648200" y="3429000"/>
                <a:chExt cx="3733800" cy="914264"/>
              </a:xfrm>
            </p:grpSpPr>
            <p:sp>
              <p:nvSpPr>
                <p:cNvPr id="7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8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4:</a:t>
                  </a:r>
                </a:p>
              </p:txBody>
            </p:sp>
          </p:grpSp>
          <p:sp>
            <p:nvSpPr>
              <p:cNvPr id="77" name="Rectangle 3"/>
              <p:cNvSpPr>
                <a:spLocks noChangeArrowheads="1"/>
              </p:cNvSpPr>
              <p:nvPr/>
            </p:nvSpPr>
            <p:spPr bwMode="auto">
              <a:xfrm>
                <a:off x="5424487" y="2514600"/>
                <a:ext cx="24384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Aegis J. </a:t>
                </a:r>
                <a:r>
                  <a:rPr lang="en-US" sz="1000" b="1" dirty="0" err="1"/>
                  <a:t>Frumento</a:t>
                </a:r>
                <a:br>
                  <a:rPr lang="en-US" sz="1000" dirty="0"/>
                </a:br>
                <a:r>
                  <a:rPr lang="en-US" sz="1000" i="1" dirty="0"/>
                  <a:t>Partner</a:t>
                </a:r>
                <a:br>
                  <a:rPr lang="en-US" sz="1000" dirty="0"/>
                </a:br>
                <a:r>
                  <a:rPr lang="en-US" sz="1000" b="1" dirty="0"/>
                  <a:t>Stern Tannenbaum &amp; Bell LLP</a:t>
                </a:r>
                <a:endParaRPr lang="en-PH" sz="1000" dirty="0"/>
              </a:p>
            </p:txBody>
          </p:sp>
          <p:pic>
            <p:nvPicPr>
              <p:cNvPr id="78"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75" name="Picture 4"/>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399929" y="3352800"/>
              <a:ext cx="905871" cy="412170"/>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68166380"/>
      </p:ext>
    </p:extLst>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7411"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70094D3-B2D6-4AE5-9E70-CC22554DC340}" type="slidenum">
              <a:rPr lang="en-US" smtClean="0">
                <a:latin typeface="Calibri" pitchFamily="34" charset="0"/>
              </a:rPr>
              <a:pPr eaLnBrk="1" hangingPunct="1"/>
              <a:t>79</a:t>
            </a:fld>
            <a:endParaRPr lang="en-US">
              <a:latin typeface="Calibri" pitchFamily="34" charset="0"/>
            </a:endParaRPr>
          </a:p>
        </p:txBody>
      </p:sp>
      <p:sp>
        <p:nvSpPr>
          <p:cNvPr id="5" name="Subtitle 2"/>
          <p:cNvSpPr txBox="1">
            <a:spLocks/>
          </p:cNvSpPr>
          <p:nvPr/>
        </p:nvSpPr>
        <p:spPr bwMode="auto">
          <a:xfrm>
            <a:off x="228600" y="15240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en-US" sz="1100" b="1" dirty="0"/>
              <a:t>Welcome to the Knowledge Group Unlimited Subscription Programs.  We have Two Options Available for You:</a:t>
            </a:r>
            <a:endParaRPr lang="en-US" altLang="en-US" sz="1100" dirty="0"/>
          </a:p>
          <a:p>
            <a:pPr eaLnBrk="1" hangingPunct="1">
              <a:defRPr/>
            </a:pPr>
            <a:r>
              <a:rPr lang="en-US" altLang="en-US" sz="1100" b="1" dirty="0"/>
              <a:t> </a:t>
            </a:r>
          </a:p>
          <a:p>
            <a:pPr>
              <a:defRPr/>
            </a:pPr>
            <a:r>
              <a:rPr lang="en-PH" sz="1050" b="1" dirty="0"/>
              <a:t>FREE UNLIMITED:  </a:t>
            </a:r>
            <a:r>
              <a:rPr lang="en-PH" sz="1050" dirty="0"/>
              <a:t>This program is free of charge with no further costs or obligations. It includes:</a:t>
            </a:r>
          </a:p>
          <a:p>
            <a:pPr>
              <a:defRPr/>
            </a:pPr>
            <a:endParaRPr lang="en-US" sz="1050" dirty="0"/>
          </a:p>
          <a:p>
            <a:pPr marL="914400" lvl="1" indent="-171450">
              <a:buFont typeface="Wingdings" panose="05000000000000000000" pitchFamily="2" charset="2"/>
              <a:buChar char="ü"/>
              <a:defRPr/>
            </a:pPr>
            <a:r>
              <a:rPr lang="en-US" sz="1050" u="sng" dirty="0"/>
              <a:t>Unlimited access to over 15,000 pages of course material</a:t>
            </a:r>
            <a:r>
              <a:rPr lang="en-US" sz="1050" dirty="0"/>
              <a:t> from all Knowledge Group Webcasts. </a:t>
            </a:r>
          </a:p>
          <a:p>
            <a:pPr marL="914400" lvl="1" indent="-171450">
              <a:buFont typeface="Wingdings" panose="05000000000000000000" pitchFamily="2" charset="2"/>
              <a:buChar char="ü"/>
              <a:defRPr/>
            </a:pPr>
            <a:r>
              <a:rPr lang="en-US" sz="1050" u="sng" dirty="0"/>
              <a:t>Subscribers to this program can download any slides</a:t>
            </a:r>
            <a:r>
              <a:rPr lang="en-US" sz="1050" dirty="0"/>
              <a:t>, white papers, or supplemental material covered during all live webcasts.</a:t>
            </a:r>
            <a:r>
              <a:rPr lang="en-US" sz="1050" baseline="30000" dirty="0"/>
              <a:t>  </a:t>
            </a:r>
            <a:endParaRPr lang="en-US" sz="1050" dirty="0"/>
          </a:p>
          <a:p>
            <a:pPr marL="914400" lvl="1" indent="-171450">
              <a:buFont typeface="Wingdings" panose="05000000000000000000" pitchFamily="2" charset="2"/>
              <a:buChar char="ü"/>
              <a:defRPr/>
            </a:pPr>
            <a:r>
              <a:rPr lang="en-US" sz="1050" u="sng" dirty="0"/>
              <a:t>50% discount </a:t>
            </a:r>
            <a:r>
              <a:rPr lang="en-US" sz="1050" dirty="0"/>
              <a:t>for  purchase of all Live webcasts and downloaded recordings.</a:t>
            </a:r>
          </a:p>
          <a:p>
            <a:pPr marL="914400" lvl="1" indent="-171450">
              <a:buFont typeface="Wingdings" panose="05000000000000000000" pitchFamily="2" charset="2"/>
              <a:buChar char="ü"/>
              <a:defRPr/>
            </a:pPr>
            <a:endParaRPr lang="en-US" sz="1050" b="1" u="sng" dirty="0"/>
          </a:p>
          <a:p>
            <a:pPr>
              <a:defRPr/>
            </a:pPr>
            <a:r>
              <a:rPr lang="en-PH" sz="1050" b="1" dirty="0"/>
              <a:t>PAID UNLIMITED: </a:t>
            </a:r>
            <a:r>
              <a:rPr lang="en-PH" sz="1050" dirty="0"/>
              <a:t> Our most comprehensive and cost-effective plan, for a one-time fee:</a:t>
            </a:r>
          </a:p>
          <a:p>
            <a:pPr>
              <a:defRPr/>
            </a:pPr>
            <a:r>
              <a:rPr lang="en-PH" sz="1050" dirty="0"/>
              <a:t> </a:t>
            </a:r>
            <a:endParaRPr lang="en-US" sz="1050" dirty="0"/>
          </a:p>
          <a:p>
            <a:pPr marL="914400" lvl="1" indent="-171450">
              <a:buFont typeface="Wingdings" panose="05000000000000000000" pitchFamily="2" charset="2"/>
              <a:buChar char="ü"/>
              <a:defRPr/>
            </a:pPr>
            <a:r>
              <a:rPr lang="en-US" sz="1050" u="sng" dirty="0"/>
              <a:t>Access to all LIVE Webcasts</a:t>
            </a:r>
            <a:r>
              <a:rPr lang="en-US" sz="1050" dirty="0"/>
              <a:t>  (Normally $199 to $349 for each event without a subscription). Including:  Bring-a-Friend – Invite a client or associate outside your firm to attend for FREE.  Sign up for as many webcasts as you wish. </a:t>
            </a:r>
          </a:p>
          <a:p>
            <a:pPr marL="914400" lvl="1" indent="-171450">
              <a:buFont typeface="Wingdings" panose="05000000000000000000" pitchFamily="2" charset="2"/>
              <a:buChar char="ü"/>
              <a:defRPr/>
            </a:pPr>
            <a:r>
              <a:rPr lang="en-US" sz="1050" u="sng" dirty="0"/>
              <a:t>Access to all of Recorded/Archived Events &amp; Course Material</a:t>
            </a:r>
            <a:r>
              <a:rPr lang="en-US" sz="1050" dirty="0"/>
              <a:t>  includes 1,500+ hours of audio material (Normally $299 for each event without a subscription).</a:t>
            </a:r>
          </a:p>
          <a:p>
            <a:pPr marL="914400" lvl="1" indent="-171450">
              <a:buFont typeface="Wingdings" panose="05000000000000000000" pitchFamily="2" charset="2"/>
              <a:buChar char="ü"/>
              <a:defRPr/>
            </a:pPr>
            <a:r>
              <a:rPr lang="en-US" sz="1050" u="sng" dirty="0"/>
              <a:t>Free Certificate of Attendance Processing </a:t>
            </a:r>
            <a:r>
              <a:rPr lang="en-US" sz="1050" dirty="0"/>
              <a:t>(Normally $49 Per Course without a subscription).</a:t>
            </a:r>
          </a:p>
          <a:p>
            <a:pPr marL="914400" lvl="1" indent="-171450">
              <a:buFont typeface="Wingdings" panose="05000000000000000000" pitchFamily="2" charset="2"/>
              <a:buChar char="ü"/>
              <a:defRPr/>
            </a:pPr>
            <a:r>
              <a:rPr lang="en-US" sz="1050" u="sng" dirty="0"/>
              <a:t>Access to over 15,000 pages of course material</a:t>
            </a:r>
            <a:r>
              <a:rPr lang="en-US" sz="1050" dirty="0"/>
              <a:t> from Knowledge Group Webcasts.</a:t>
            </a:r>
          </a:p>
          <a:p>
            <a:pPr marL="914400" lvl="1" indent="-171450">
              <a:buFont typeface="Wingdings" panose="05000000000000000000" pitchFamily="2" charset="2"/>
              <a:buChar char="ü"/>
              <a:defRPr/>
            </a:pPr>
            <a:r>
              <a:rPr lang="en-US" sz="1050" u="sng" dirty="0"/>
              <a:t>Ability to invite a guest of your choice to attend any live webcast Free of charge</a:t>
            </a:r>
            <a:r>
              <a:rPr lang="en-US" sz="1050" dirty="0"/>
              <a:t>  (Exclusive benefit only available for PAID UNLIMITED subscribers).</a:t>
            </a:r>
          </a:p>
          <a:p>
            <a:pPr marL="914400" lvl="1" indent="-171450">
              <a:buFont typeface="Wingdings" panose="05000000000000000000" pitchFamily="2" charset="2"/>
              <a:buChar char="ü"/>
              <a:defRPr/>
            </a:pPr>
            <a:r>
              <a:rPr lang="en-US" sz="1050" b="1" u="sng" dirty="0"/>
              <a:t>6 Month Subscription is $499 with No Additional Fees</a:t>
            </a:r>
            <a:r>
              <a:rPr lang="en-US" sz="1050" b="1" dirty="0"/>
              <a:t>  </a:t>
            </a:r>
            <a:r>
              <a:rPr lang="en-US" sz="1050" dirty="0"/>
              <a:t>Other options are available.</a:t>
            </a:r>
          </a:p>
          <a:p>
            <a:pPr marL="914400" lvl="1" indent="-171450">
              <a:buFont typeface="Wingdings" panose="05000000000000000000" pitchFamily="2" charset="2"/>
              <a:buChar char="ü"/>
              <a:defRPr/>
            </a:pPr>
            <a:r>
              <a:rPr lang="en-US" sz="1050" b="1" u="sng" dirty="0"/>
              <a:t>Special Offer: Sign up today and add 2 of your colleagues to your plan for free</a:t>
            </a:r>
            <a:r>
              <a:rPr lang="en-US" sz="1050" dirty="0"/>
              <a:t>  Check the “</a:t>
            </a:r>
            <a:r>
              <a:rPr lang="en-US" sz="1050" b="1" dirty="0"/>
              <a:t>Triple Play”</a:t>
            </a:r>
            <a:r>
              <a:rPr lang="en-US" sz="1050" dirty="0"/>
              <a:t> box on the sign-up sheet contained in the link below.</a:t>
            </a:r>
          </a:p>
          <a:p>
            <a:pPr marL="914400" lvl="1" indent="-171450">
              <a:buFont typeface="Wingdings" panose="05000000000000000000" pitchFamily="2" charset="2"/>
              <a:buChar char="ü"/>
              <a:defRPr/>
            </a:pPr>
            <a:endParaRPr lang="en-US" sz="1050" dirty="0"/>
          </a:p>
          <a:p>
            <a:pPr lvl="2" indent="0">
              <a:defRPr/>
            </a:pPr>
            <a:r>
              <a:rPr lang="en-US" sz="1050" dirty="0">
                <a:hlinkClick r:id="rId2"/>
              </a:rPr>
              <a:t>https://gkc.memberclicks.net/index.php?option=com_mc&amp;view=mc&amp;mcid=form_157964</a:t>
            </a:r>
            <a:endParaRPr lang="en-US" sz="1050" dirty="0"/>
          </a:p>
          <a:p>
            <a:pPr marL="914400" lvl="1" indent="-171450">
              <a:buFont typeface="Wingdings" panose="05000000000000000000" pitchFamily="2" charset="2"/>
              <a:buChar char="ü"/>
              <a:defRPr/>
            </a:pPr>
            <a:endParaRPr lang="en-US" sz="1050" dirty="0"/>
          </a:p>
          <a:p>
            <a:pPr lvl="1" indent="0">
              <a:defRPr/>
            </a:pPr>
            <a:endParaRPr lang="en-US" sz="1050" dirty="0"/>
          </a:p>
          <a:p>
            <a:pPr marL="171450" indent="-171450">
              <a:buFont typeface="Wingdings" panose="05000000000000000000" pitchFamily="2" charset="2"/>
              <a:buChar char="ü"/>
              <a:defRPr/>
            </a:pPr>
            <a:endParaRPr lang="en-US" sz="1100" dirty="0"/>
          </a:p>
          <a:p>
            <a:pPr eaLnBrk="1" hangingPunct="1">
              <a:defRPr/>
            </a:pPr>
            <a:endParaRPr lang="en-US" altLang="en-US" sz="1100" dirty="0"/>
          </a:p>
        </p:txBody>
      </p:sp>
    </p:spTree>
    <p:extLst>
      <p:ext uri="{BB962C8B-B14F-4D97-AF65-F5344CB8AC3E}">
        <p14:creationId xmlns:p14="http://schemas.microsoft.com/office/powerpoint/2010/main" val="360114025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3152775"/>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a:solidFill>
                  <a:srgbClr val="00B0F0"/>
                </a:solidFill>
              </a:rPr>
              <a:t>Partner Firms:</a:t>
            </a:r>
          </a:p>
        </p:txBody>
      </p:sp>
      <p:sp>
        <p:nvSpPr>
          <p:cNvPr id="7171" name="TextBox 3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7172"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0131D9-6A4D-478B-8305-0A01F3A51BD1}" type="slidenum">
              <a:rPr lang="en-US" smtClean="0">
                <a:latin typeface="Calibri" pitchFamily="34" charset="0"/>
              </a:rPr>
              <a:pPr eaLnBrk="1" hangingPunct="1"/>
              <a:t>8</a:t>
            </a:fld>
            <a:endParaRPr lang="en-US">
              <a:latin typeface="Calibri" pitchFamily="34" charset="0"/>
            </a:endParaRPr>
          </a:p>
        </p:txBody>
      </p:sp>
      <p:sp>
        <p:nvSpPr>
          <p:cNvPr id="7174" name="TextBox 11"/>
          <p:cNvSpPr txBox="1">
            <a:spLocks noChangeArrowheads="1"/>
          </p:cNvSpPr>
          <p:nvPr/>
        </p:nvSpPr>
        <p:spPr bwMode="auto">
          <a:xfrm>
            <a:off x="1981200" y="4572000"/>
            <a:ext cx="495299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STERN TANNENBAUM &amp; BELL LLP was founded in March 2007 with the goal of providing the highest quality legal services in the most efficient and cost-effective way. The Firm’s smaller, more collegial setting allows them to provide individualized attention to all clients at sensible rates.</a:t>
            </a:r>
          </a:p>
          <a:p>
            <a:pPr algn="just"/>
            <a:endParaRPr lang="en-US" sz="800" dirty="0"/>
          </a:p>
          <a:p>
            <a:pPr algn="just"/>
            <a:r>
              <a:rPr lang="en-US" sz="800" dirty="0"/>
              <a:t>The Firm is comprised of highly sophisticated, experienced attorneys, trained at some of the nation’s premier law firms. They are committed to hard work and exacting standards.</a:t>
            </a:r>
          </a:p>
          <a:p>
            <a:pPr algn="just"/>
            <a:endParaRPr lang="en-US" sz="800" dirty="0"/>
          </a:p>
          <a:p>
            <a:pPr algn="just"/>
            <a:r>
              <a:rPr lang="en-US" sz="800" dirty="0"/>
              <a:t>There is no typical client of the Firm. Rather, their client base is large and varied, operating in widely diverse geographic areas and industries. What their clients do have in common is the Firm’s dedication to understanding each client’s business and needs.</a:t>
            </a:r>
          </a:p>
          <a:p>
            <a:pPr algn="just"/>
            <a:endParaRPr lang="en-US" sz="800" dirty="0"/>
          </a:p>
          <a:p>
            <a:pPr algn="just"/>
            <a:r>
              <a:rPr lang="en-US" sz="800" dirty="0"/>
              <a:t>The Firm is dedicated to pro bono service and civic and community activities, and its lawyers devote much time and effort to these pursuits.</a:t>
            </a:r>
          </a:p>
          <a:p>
            <a:pPr algn="just"/>
            <a:endParaRPr lang="en-US" sz="800" dirty="0"/>
          </a:p>
        </p:txBody>
      </p:sp>
      <p:pic>
        <p:nvPicPr>
          <p:cNvPr id="717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641823" y="3654963"/>
            <a:ext cx="1539777" cy="700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0369526"/>
      </p:ext>
    </p:extLst>
  </p:cSld>
  <p:clrMapOvr>
    <a:masterClrMapping/>
  </p:clrMapOvr>
  <p:transition spd="slow"/>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843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3EB4D36-DAD1-4ACA-B366-D86528550ADC}" type="slidenum">
              <a:rPr lang="en-US" smtClean="0">
                <a:latin typeface="Calibri" pitchFamily="34" charset="0"/>
              </a:rPr>
              <a:pPr eaLnBrk="1" hangingPunct="1"/>
              <a:t>80</a:t>
            </a:fld>
            <a:endParaRPr lang="en-US">
              <a:latin typeface="Calibri" pitchFamily="34" charset="0"/>
            </a:endParaRPr>
          </a:p>
        </p:txBody>
      </p:sp>
      <p:sp>
        <p:nvSpPr>
          <p:cNvPr id="5" name="Subtitle 2"/>
          <p:cNvSpPr txBox="1">
            <a:spLocks/>
          </p:cNvSpPr>
          <p:nvPr/>
        </p:nvSpPr>
        <p:spPr bwMode="auto">
          <a:xfrm>
            <a:off x="228600" y="1447800"/>
            <a:ext cx="8686800" cy="3810000"/>
          </a:xfrm>
          <a:prstGeom prst="rect">
            <a:avLst/>
          </a:prstGeom>
          <a:no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en-US" sz="1100" b="1" dirty="0"/>
              <a:t>Knowledge Group UNLIMITED PAID Subscription Programs Pricing:</a:t>
            </a:r>
            <a:endParaRPr lang="en-US" altLang="en-US" sz="1100" dirty="0"/>
          </a:p>
          <a:p>
            <a:pPr eaLnBrk="1" hangingPunct="1">
              <a:defRPr/>
            </a:pPr>
            <a:r>
              <a:rPr lang="en-US" altLang="en-US" sz="1100" b="1" dirty="0"/>
              <a:t> </a:t>
            </a:r>
            <a:endParaRPr lang="en-US" altLang="en-US" sz="1100" dirty="0"/>
          </a:p>
          <a:p>
            <a:pPr eaLnBrk="1" hangingPunct="1">
              <a:defRPr/>
            </a:pPr>
            <a:r>
              <a:rPr lang="en-US" altLang="en-US" sz="1100" b="1" u="sng" dirty="0"/>
              <a:t>Individual Subscription Fees: (2 Options)</a:t>
            </a:r>
            <a:endParaRPr lang="en-US" altLang="en-US" sz="1100" dirty="0"/>
          </a:p>
          <a:p>
            <a:pPr eaLnBrk="1" hangingPunct="1">
              <a:defRPr/>
            </a:pPr>
            <a:r>
              <a:rPr lang="en-US" altLang="en-US" sz="1100" b="1" dirty="0"/>
              <a:t>Semi-Annual:  </a:t>
            </a:r>
            <a:r>
              <a:rPr lang="en-US" altLang="en-US" sz="1100" dirty="0"/>
              <a:t>$499 one-time fee for a 6 month subscription with unlimited access to all webcasts, recordings, and materials. </a:t>
            </a:r>
          </a:p>
          <a:p>
            <a:pPr eaLnBrk="1" hangingPunct="1">
              <a:defRPr/>
            </a:pPr>
            <a:r>
              <a:rPr lang="en-US" altLang="en-US" sz="1100" b="1" dirty="0"/>
              <a:t>Annual:  </a:t>
            </a:r>
            <a:r>
              <a:rPr lang="en-US" altLang="en-US" sz="1100" dirty="0"/>
              <a:t>$799 one-time fee for a 12 month unlimited subscription with unlimited access to all webcasts, recordings, and materials. </a:t>
            </a:r>
          </a:p>
          <a:p>
            <a:pPr eaLnBrk="1" hangingPunct="1">
              <a:defRPr/>
            </a:pPr>
            <a:endParaRPr lang="en-US" altLang="en-US" sz="1100" b="1" dirty="0"/>
          </a:p>
          <a:p>
            <a:pPr eaLnBrk="1" hangingPunct="1">
              <a:defRPr/>
            </a:pPr>
            <a:r>
              <a:rPr lang="en-US" altLang="en-US" sz="1100" i="1" dirty="0"/>
              <a:t>Group plans are available.  See the registration form for details.</a:t>
            </a:r>
            <a:r>
              <a:rPr lang="en-US" altLang="en-US" sz="1100" dirty="0"/>
              <a:t>  </a:t>
            </a:r>
          </a:p>
          <a:p>
            <a:pPr eaLnBrk="1" hangingPunct="1">
              <a:defRPr/>
            </a:pPr>
            <a:endParaRPr lang="en-US" altLang="en-US" sz="1100" b="1" dirty="0"/>
          </a:p>
          <a:p>
            <a:pPr eaLnBrk="1" hangingPunct="1">
              <a:defRPr/>
            </a:pPr>
            <a:r>
              <a:rPr lang="en-US" altLang="en-US" sz="1100" b="1" u="sng" dirty="0"/>
              <a:t>Best ways to sign up:</a:t>
            </a:r>
            <a:endParaRPr lang="en-US" altLang="en-US" sz="1100" u="sng" dirty="0"/>
          </a:p>
          <a:p>
            <a:pPr marL="228600" indent="-228600" eaLnBrk="1" hangingPunct="1">
              <a:buFontTx/>
              <a:buAutoNum type="arabicPeriod"/>
              <a:defRPr/>
            </a:pPr>
            <a:r>
              <a:rPr lang="en-US" altLang="en-US" sz="1100" dirty="0"/>
              <a:t>Fill out the sign up form attached to the post conference survey email.</a:t>
            </a:r>
          </a:p>
          <a:p>
            <a:pPr marL="228600" indent="-228600" eaLnBrk="1" hangingPunct="1">
              <a:buFontTx/>
              <a:buAutoNum type="arabicPeriod"/>
              <a:defRPr/>
            </a:pPr>
            <a:r>
              <a:rPr lang="en-US" altLang="en-US" sz="1100" dirty="0"/>
              <a:t>Sign up online by clicking the link contained in the post conference survey email.  </a:t>
            </a:r>
          </a:p>
          <a:p>
            <a:pPr eaLnBrk="1" hangingPunct="1">
              <a:defRPr/>
            </a:pPr>
            <a:r>
              <a:rPr lang="en-US" altLang="en-US" sz="1100" dirty="0"/>
              <a:t>3.   Click the link below or the one we just posted in the chat window to the right.    </a:t>
            </a:r>
          </a:p>
          <a:p>
            <a:pPr eaLnBrk="1" hangingPunct="1">
              <a:defRPr/>
            </a:pPr>
            <a:r>
              <a:rPr lang="en-US" altLang="en-US" sz="1100" u="sng" dirty="0">
                <a:hlinkClick r:id="rId2"/>
              </a:rPr>
              <a:t>https://gkc.memberclicks.net/index.php?option=com_mc&amp;view=mc&amp;mcid=form_157964</a:t>
            </a:r>
            <a:endParaRPr lang="en-US" altLang="en-US" sz="1100" u="sng" dirty="0"/>
          </a:p>
          <a:p>
            <a:pPr eaLnBrk="1" hangingPunct="1">
              <a:defRPr/>
            </a:pPr>
            <a:endParaRPr lang="en-US" altLang="en-US" sz="1100" dirty="0"/>
          </a:p>
          <a:p>
            <a:pPr eaLnBrk="1" hangingPunct="1">
              <a:defRPr/>
            </a:pPr>
            <a:r>
              <a:rPr lang="en-US" altLang="en-US" sz="1100" b="1" u="sng" dirty="0"/>
              <a:t>Questions:</a:t>
            </a:r>
            <a:r>
              <a:rPr lang="en-US" altLang="en-US" sz="1100" dirty="0"/>
              <a:t>  Send an email to: </a:t>
            </a:r>
            <a:r>
              <a:rPr lang="en-US" altLang="en-US" sz="1100" u="sng" dirty="0">
                <a:hlinkClick r:id="rId3"/>
              </a:rPr>
              <a:t>info@theknowledgegroup.org</a:t>
            </a:r>
            <a:r>
              <a:rPr lang="en-US" altLang="en-US" sz="1100" u="sng" dirty="0"/>
              <a:t> </a:t>
            </a:r>
            <a:r>
              <a:rPr lang="en-US" altLang="en-US" sz="1100" dirty="0"/>
              <a:t>with “Unlimited” in the subject.</a:t>
            </a:r>
          </a:p>
        </p:txBody>
      </p:sp>
    </p:spTree>
    <p:extLst>
      <p:ext uri="{BB962C8B-B14F-4D97-AF65-F5344CB8AC3E}">
        <p14:creationId xmlns:p14="http://schemas.microsoft.com/office/powerpoint/2010/main" val="805354144"/>
      </p:ext>
    </p:extLst>
  </p:cSld>
  <p:clrMapOvr>
    <a:masterClrMapping/>
  </p:clrMapOvr>
  <p:transition spd="slow"/>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1945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D7C64D-7338-4D3C-BB44-E00CCEFB2B3D}" type="slidenum">
              <a:rPr lang="en-US" smtClean="0">
                <a:latin typeface="Calibri" pitchFamily="34" charset="0"/>
              </a:rPr>
              <a:pPr eaLnBrk="1" hangingPunct="1"/>
              <a:t>81</a:t>
            </a:fld>
            <a:endParaRPr lang="en-US">
              <a:latin typeface="Calibri" pitchFamily="34" charset="0"/>
            </a:endParaRPr>
          </a:p>
        </p:txBody>
      </p:sp>
      <p:sp>
        <p:nvSpPr>
          <p:cNvPr id="19460" name="TextBox 3"/>
          <p:cNvSpPr txBox="1">
            <a:spLocks noChangeArrowheads="1"/>
          </p:cNvSpPr>
          <p:nvPr/>
        </p:nvSpPr>
        <p:spPr bwMode="auto">
          <a:xfrm>
            <a:off x="2667000" y="1447800"/>
            <a:ext cx="31774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dirty="0">
                <a:solidFill>
                  <a:srgbClr val="C00000"/>
                </a:solidFill>
              </a:rPr>
              <a:t>ABOUT THE KNOWLEDGE GROUP</a:t>
            </a:r>
            <a:endParaRPr lang="en-US" altLang="en-US" sz="1400" dirty="0">
              <a:solidFill>
                <a:srgbClr val="C00000"/>
              </a:solidFill>
            </a:endParaRPr>
          </a:p>
        </p:txBody>
      </p:sp>
      <p:sp>
        <p:nvSpPr>
          <p:cNvPr id="19461" name="Text Box 23"/>
          <p:cNvSpPr txBox="1">
            <a:spLocks noChangeArrowheads="1"/>
          </p:cNvSpPr>
          <p:nvPr/>
        </p:nvSpPr>
        <p:spPr bwMode="auto">
          <a:xfrm>
            <a:off x="1295400" y="1771650"/>
            <a:ext cx="65532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pPr>
            <a:r>
              <a:rPr lang="en-US" altLang="en-US" sz="1100" b="1" dirty="0">
                <a:solidFill>
                  <a:srgbClr val="438DB0"/>
                </a:solidFill>
                <a:hlinkClick r:id="rId3"/>
              </a:rPr>
              <a:t>The Knowledge Group</a:t>
            </a:r>
            <a:r>
              <a:rPr lang="en-US" altLang="en-US" sz="1100" dirty="0">
                <a:solidFill>
                  <a:srgbClr val="438DB0"/>
                </a:solidFill>
              </a:rPr>
              <a:t> </a:t>
            </a:r>
            <a:r>
              <a:rPr lang="en-US" altLang="en-US" sz="1100" dirty="0"/>
              <a:t>is an organization that produces live webcasts which examine regulatory changes and their impacts across a variety of industries. “We bring together the world's leading authorities and industry participants through informative two-hour webcasts to study the impact of changing regulations.” </a:t>
            </a:r>
          </a:p>
          <a:p>
            <a:pPr algn="just" eaLnBrk="1" hangingPunct="1">
              <a:lnSpc>
                <a:spcPct val="150000"/>
              </a:lnSpc>
            </a:pPr>
            <a:endParaRPr lang="en-US" altLang="en-US" sz="1100" dirty="0"/>
          </a:p>
          <a:p>
            <a:pPr algn="just" eaLnBrk="1" hangingPunct="1">
              <a:lnSpc>
                <a:spcPct val="150000"/>
              </a:lnSpc>
            </a:pPr>
            <a:r>
              <a:rPr lang="en-US" altLang="en-US" sz="1100" dirty="0"/>
              <a:t>If you would like to be informed of other upcoming events, please </a:t>
            </a:r>
            <a:r>
              <a:rPr lang="en-US" altLang="en-US" sz="1100" u="sng" dirty="0">
                <a:hlinkClick r:id="rId4"/>
              </a:rPr>
              <a:t>click here.</a:t>
            </a:r>
            <a:endParaRPr lang="en-US" altLang="en-US" sz="1100" u="sng" dirty="0"/>
          </a:p>
        </p:txBody>
      </p:sp>
      <p:sp>
        <p:nvSpPr>
          <p:cNvPr id="19462" name="TextBox 7"/>
          <p:cNvSpPr txBox="1">
            <a:spLocks noChangeArrowheads="1"/>
          </p:cNvSpPr>
          <p:nvPr/>
        </p:nvSpPr>
        <p:spPr bwMode="auto">
          <a:xfrm>
            <a:off x="4114800" y="3657600"/>
            <a:ext cx="1150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a:solidFill>
                  <a:srgbClr val="C00000"/>
                </a:solidFill>
              </a:rPr>
              <a:t>Disclaimer:</a:t>
            </a:r>
          </a:p>
        </p:txBody>
      </p:sp>
      <p:sp>
        <p:nvSpPr>
          <p:cNvPr id="19463" name="Text Box 23"/>
          <p:cNvSpPr txBox="1">
            <a:spLocks noChangeArrowheads="1"/>
          </p:cNvSpPr>
          <p:nvPr/>
        </p:nvSpPr>
        <p:spPr bwMode="auto">
          <a:xfrm>
            <a:off x="1295400" y="4014788"/>
            <a:ext cx="6553200" cy="246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r>
              <a:rPr lang="en-US" altLang="en-US" sz="1100" dirty="0"/>
              <a:t>The Knowledge Group is producing this event for information purposes only. We do not intend to provide or offer business advice.</a:t>
            </a:r>
          </a:p>
          <a:p>
            <a:pPr algn="just" eaLnBrk="1" hangingPunct="1"/>
            <a:r>
              <a:rPr lang="en-US" altLang="en-US" sz="1100" dirty="0"/>
              <a:t> </a:t>
            </a:r>
          </a:p>
          <a:p>
            <a:pPr algn="just" eaLnBrk="1" hangingPunct="1"/>
            <a:r>
              <a:rPr lang="en-US" altLang="en-US" sz="1100" dirty="0"/>
              <a:t>The contents of this event are based upon the opinions of our speakers. The Knowledge Group does not warrant their accuracy and completeness. The statements made by them are based on their independent opinions and does not necessarily reflect that of The Knowledge Group‘s views.</a:t>
            </a:r>
          </a:p>
          <a:p>
            <a:pPr algn="just" eaLnBrk="1" hangingPunct="1"/>
            <a:r>
              <a:rPr lang="en-US" altLang="en-US" sz="1100" dirty="0"/>
              <a:t> </a:t>
            </a:r>
          </a:p>
          <a:p>
            <a:pPr algn="just" eaLnBrk="1" hangingPunct="1"/>
            <a:r>
              <a:rPr lang="en-US" altLang="en-US" sz="1100" dirty="0"/>
              <a:t>In no event shall The Knowledge Group be liable to any person or business entity for any special, direct, indirect, punitive, incidental or consequential damages as a result of any information gathered from this webcast.</a:t>
            </a:r>
          </a:p>
          <a:p>
            <a:pPr algn="just" eaLnBrk="1" hangingPunct="1"/>
            <a:endParaRPr lang="en-US" altLang="en-US" sz="1100" dirty="0"/>
          </a:p>
          <a:p>
            <a:pPr algn="just" eaLnBrk="1" hangingPunct="1"/>
            <a:r>
              <a:rPr lang="en-PH" altLang="en-US" sz="1100" dirty="0"/>
              <a:t>Certain images and/or photos on this page are the copyrighted property of 123RF Limited, their Contributors or Licensed Partners and are being used with permission under license. These images and/or photos may not be copied or downloaded without permission from 123RF Limited</a:t>
            </a:r>
            <a:endParaRPr lang="en-US" altLang="en-US" sz="1100" dirty="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6"/>
          <p:cNvSpPr txBox="1">
            <a:spLocks noChangeArrowheads="1"/>
          </p:cNvSpPr>
          <p:nvPr/>
        </p:nvSpPr>
        <p:spPr bwMode="auto">
          <a:xfrm>
            <a:off x="0" y="1066800"/>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Brief Speaker Bios:</a:t>
            </a:r>
            <a:endParaRPr lang="en-US" b="1" u="sng">
              <a:solidFill>
                <a:srgbClr val="00B0F0"/>
              </a:solidFill>
            </a:endParaRPr>
          </a:p>
        </p:txBody>
      </p:sp>
      <p:sp>
        <p:nvSpPr>
          <p:cNvPr id="8195" name="TextBox 3"/>
          <p:cNvSpPr txBox="1">
            <a:spLocks noChangeArrowheads="1"/>
          </p:cNvSpPr>
          <p:nvPr/>
        </p:nvSpPr>
        <p:spPr bwMode="auto">
          <a:xfrm>
            <a:off x="1066800" y="1646237"/>
            <a:ext cx="7696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Jane </a:t>
            </a:r>
            <a:r>
              <a:rPr lang="en-US" sz="1000" b="1" dirty="0" err="1"/>
              <a:t>Norberg</a:t>
            </a:r>
            <a:endParaRPr lang="en-US" sz="1000" b="1" dirty="0"/>
          </a:p>
          <a:p>
            <a:endParaRPr lang="en-US" sz="1000" b="1" dirty="0"/>
          </a:p>
          <a:p>
            <a:pPr algn="just"/>
            <a:r>
              <a:rPr lang="en-US" sz="1000" dirty="0"/>
              <a:t>Jane A. </a:t>
            </a:r>
            <a:r>
              <a:rPr lang="en-US" sz="1000" dirty="0" err="1"/>
              <a:t>Norberg</a:t>
            </a:r>
            <a:r>
              <a:rPr lang="en-US" sz="1000" dirty="0"/>
              <a:t> joined the SEC in January 2012 as Deputy Chief of the Office of the Whistleblower in the Division of Enforcement.  In her capacity as Deputy Chief, Ms. </a:t>
            </a:r>
            <a:r>
              <a:rPr lang="en-US" sz="1000" dirty="0" err="1"/>
              <a:t>Norberg</a:t>
            </a:r>
            <a:r>
              <a:rPr lang="en-US" sz="1000" dirty="0"/>
              <a:t> helps administer the whistleblower program including working with whistleblowers and their counsel, reviewing and analyzing whistleblower applications for awards, and engaging in public outreach to educate potential whistleblowers and other interested parties about the program. </a:t>
            </a:r>
            <a:endParaRPr lang="en-PH" sz="1000" dirty="0"/>
          </a:p>
        </p:txBody>
      </p:sp>
      <p:cxnSp>
        <p:nvCxnSpPr>
          <p:cNvPr id="9" name="Straight Connector 8"/>
          <p:cNvCxnSpPr/>
          <p:nvPr/>
        </p:nvCxnSpPr>
        <p:spPr>
          <a:xfrm>
            <a:off x="1066800" y="2667000"/>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97" name="TextBox 16"/>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July 11, 2016</a:t>
            </a:r>
          </a:p>
        </p:txBody>
      </p:sp>
      <p:sp>
        <p:nvSpPr>
          <p:cNvPr id="8198"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0733E59-42E4-4C61-A19E-1AE9A1AFAB6B}" type="slidenum">
              <a:rPr lang="en-US" smtClean="0">
                <a:latin typeface="Calibri" pitchFamily="34" charset="0"/>
              </a:rPr>
              <a:pPr eaLnBrk="1" hangingPunct="1"/>
              <a:t>9</a:t>
            </a:fld>
            <a:endParaRPr lang="en-US">
              <a:latin typeface="Calibri" pitchFamily="34" charset="0"/>
            </a:endParaRPr>
          </a:p>
        </p:txBody>
      </p:sp>
      <p:sp>
        <p:nvSpPr>
          <p:cNvPr id="8199" name="TextBox 3"/>
          <p:cNvSpPr txBox="1">
            <a:spLocks noChangeArrowheads="1"/>
          </p:cNvSpPr>
          <p:nvPr/>
        </p:nvSpPr>
        <p:spPr bwMode="auto">
          <a:xfrm>
            <a:off x="1066800" y="2698069"/>
            <a:ext cx="7696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Arian M. June</a:t>
            </a:r>
          </a:p>
          <a:p>
            <a:endParaRPr lang="en-US" sz="1000" b="1" dirty="0"/>
          </a:p>
          <a:p>
            <a:pPr algn="just"/>
            <a:r>
              <a:rPr lang="en-US" sz="1000" dirty="0"/>
              <a:t>Arian June has extensive experience with advising clients in government and internal investigations of potential securities law violations, including insider trading, financial reporting violations, broker-dealer supervisory matters and accountant liability cases. She has represented institutional and individual clients in a variety of investigations before government regulators, including the US Securities and Exchange Commission, the Financial Industry Regulatory Authority, the Public Company Accounting Oversight Board, and the New York Attorney General, and in other regulatory investigations before the Consumer Financial Protection Bureau, criminal proceedings, and parallel civil litigation.</a:t>
            </a:r>
            <a:endParaRPr lang="en-PH" sz="1000" dirty="0"/>
          </a:p>
        </p:txBody>
      </p:sp>
      <p:grpSp>
        <p:nvGrpSpPr>
          <p:cNvPr id="8200" name="Group 25"/>
          <p:cNvGrpSpPr>
            <a:grpSpLocks/>
          </p:cNvGrpSpPr>
          <p:nvPr/>
        </p:nvGrpSpPr>
        <p:grpSpPr bwMode="auto">
          <a:xfrm>
            <a:off x="76200" y="6096000"/>
            <a:ext cx="8991600" cy="304800"/>
            <a:chOff x="-11723" y="5105400"/>
            <a:chExt cx="9090409" cy="913835"/>
          </a:xfrm>
        </p:grpSpPr>
        <p:sp>
          <p:nvSpPr>
            <p:cNvPr id="13" name="Rectangle 12"/>
            <p:cNvSpPr/>
            <p:nvPr/>
          </p:nvSpPr>
          <p:spPr bwMode="auto">
            <a:xfrm rot="10800000" flipV="1">
              <a:off x="-11723" y="5105400"/>
              <a:ext cx="9090409" cy="913835"/>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eaLnBrk="0" fontAlgn="auto" hangingPunct="0">
                <a:spcBef>
                  <a:spcPts val="0"/>
                </a:spcBef>
                <a:spcAft>
                  <a:spcPts val="0"/>
                </a:spcAft>
                <a:defRPr/>
              </a:pPr>
              <a:endParaRPr lang="en-US" dirty="0">
                <a:latin typeface="Arial" pitchFamily="34" charset="0"/>
                <a:cs typeface="Arial" pitchFamily="34" charset="0"/>
              </a:endParaRPr>
            </a:p>
          </p:txBody>
        </p:sp>
        <p:sp>
          <p:nvSpPr>
            <p:cNvPr id="15" name="TextBox 14"/>
            <p:cNvSpPr txBox="1"/>
            <p:nvPr/>
          </p:nvSpPr>
          <p:spPr bwMode="auto">
            <a:xfrm>
              <a:off x="65314" y="5162515"/>
              <a:ext cx="7010400" cy="828163"/>
            </a:xfrm>
            <a:prstGeom prst="rect">
              <a:avLst/>
            </a:prstGeom>
            <a:noFill/>
          </p:spPr>
          <p:txBody>
            <a:bodyPr>
              <a:spAutoFit/>
            </a:bodyPr>
            <a:lstStyle/>
            <a:p>
              <a:pPr eaLnBrk="0" fontAlgn="auto" hangingPunct="0">
                <a:lnSpc>
                  <a:spcPct val="150000"/>
                </a:lnSpc>
                <a:spcBef>
                  <a:spcPts val="0"/>
                </a:spcBef>
                <a:spcAft>
                  <a:spcPts val="0"/>
                </a:spcAft>
                <a:defRPr/>
              </a:pPr>
              <a:r>
                <a:rPr lang="en-US" sz="800" i="1" dirty="0">
                  <a:solidFill>
                    <a:srgbClr val="FF0000"/>
                  </a:solidFill>
                  <a:latin typeface="+mn-lt"/>
                  <a:cs typeface="+mn-cs"/>
                </a:rPr>
                <a:t>►</a:t>
              </a:r>
              <a:r>
                <a:rPr lang="en-US" sz="800" i="1" dirty="0">
                  <a:solidFill>
                    <a:schemeClr val="tx1">
                      <a:lumMod val="95000"/>
                      <a:lumOff val="5000"/>
                    </a:schemeClr>
                  </a:solidFill>
                  <a:latin typeface="+mn-lt"/>
                  <a:cs typeface="+mn-cs"/>
                </a:rPr>
                <a:t> For more information about the speakers, you can visit: </a:t>
              </a:r>
              <a:endParaRPr lang="en-US" sz="800" i="1" dirty="0">
                <a:solidFill>
                  <a:srgbClr val="0000CC"/>
                </a:solidFill>
                <a:latin typeface="+mn-lt"/>
                <a:cs typeface="+mn-cs"/>
              </a:endParaRPr>
            </a:p>
          </p:txBody>
        </p:sp>
      </p:grpSp>
      <p:sp>
        <p:nvSpPr>
          <p:cNvPr id="8201" name="Rectangle 15"/>
          <p:cNvSpPr>
            <a:spLocks noChangeArrowheads="1"/>
          </p:cNvSpPr>
          <p:nvPr/>
        </p:nvSpPr>
        <p:spPr bwMode="auto">
          <a:xfrm>
            <a:off x="2636838" y="6149975"/>
            <a:ext cx="51355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PH" sz="800" dirty="0">
                <a:hlinkClick r:id="rId3"/>
              </a:rPr>
              <a:t>https://theknowledgegroup.org/event-homepage/?event_id=1624</a:t>
            </a:r>
            <a:r>
              <a:rPr lang="en-PH" sz="800" dirty="0"/>
              <a:t> </a:t>
            </a:r>
            <a:endParaRPr lang="en-PH"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42900" y="167640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42900" y="2766332"/>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14" name="Straight Connector 13"/>
          <p:cNvCxnSpPr/>
          <p:nvPr/>
        </p:nvCxnSpPr>
        <p:spPr>
          <a:xfrm>
            <a:off x="1066800" y="4038600"/>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3"/>
          <p:cNvSpPr txBox="1">
            <a:spLocks noChangeArrowheads="1"/>
          </p:cNvSpPr>
          <p:nvPr/>
        </p:nvSpPr>
        <p:spPr bwMode="auto">
          <a:xfrm>
            <a:off x="1066800" y="4072944"/>
            <a:ext cx="7696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Terence Healy</a:t>
            </a:r>
          </a:p>
          <a:p>
            <a:endParaRPr lang="en-US" sz="1000" b="1" dirty="0"/>
          </a:p>
          <a:p>
            <a:pPr algn="just"/>
            <a:r>
              <a:rPr lang="en-US" sz="1000" dirty="0"/>
              <a:t>Terence Healy is a partner at Hughes Hubbard’s Washington, D.C. office and is Vice Chair of the Securities Enforcement Practice. He represents financial institutions, public companies, hedge funds, investment companies, and individuals in matters against the Securities and Exchange Commission (SEC), Department of Justice (DOJ), Commodity Futures Trading Commission (CFTC), Financial Industry Regulatory Authority (FINRA), and other regulators.</a:t>
            </a:r>
            <a:endParaRPr lang="en-PH" sz="1000" dirty="0"/>
          </a:p>
        </p:txBody>
      </p:sp>
      <p:pic>
        <p:nvPicPr>
          <p:cNvPr id="17"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42900" y="4141207"/>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18" name="Straight Connector 17"/>
          <p:cNvCxnSpPr/>
          <p:nvPr/>
        </p:nvCxnSpPr>
        <p:spPr>
          <a:xfrm>
            <a:off x="1043299" y="5108911"/>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3"/>
          <p:cNvSpPr txBox="1">
            <a:spLocks noChangeArrowheads="1"/>
          </p:cNvSpPr>
          <p:nvPr/>
        </p:nvSpPr>
        <p:spPr bwMode="auto">
          <a:xfrm>
            <a:off x="1043299" y="5186699"/>
            <a:ext cx="76962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Aegis J. </a:t>
            </a:r>
            <a:r>
              <a:rPr lang="en-US" sz="1000" b="1" dirty="0" err="1"/>
              <a:t>Frumento</a:t>
            </a:r>
            <a:endParaRPr lang="en-US" sz="1000" b="1" dirty="0"/>
          </a:p>
          <a:p>
            <a:pPr algn="just"/>
            <a:endParaRPr lang="en-US" sz="1000" b="1" dirty="0"/>
          </a:p>
          <a:p>
            <a:pPr algn="just"/>
            <a:r>
              <a:rPr lang="en-US" sz="1000" dirty="0"/>
              <a:t>Aegis J. </a:t>
            </a:r>
            <a:r>
              <a:rPr lang="en-US" sz="1000" dirty="0" err="1"/>
              <a:t>Frumento</a:t>
            </a:r>
            <a:r>
              <a:rPr lang="en-US" sz="1000" dirty="0"/>
              <a:t> is a partner and the co-head of the Financial Markets Practice Group of Stern, Tannenbaum &amp; Bell LLP in New York City. He has over 30 years’ experience representing broker-dealers, registered investment advisors and other financial market participants in legal and compliance matters.</a:t>
            </a:r>
            <a:endParaRPr lang="en-PH" sz="1000" dirty="0"/>
          </a:p>
        </p:txBody>
      </p:sp>
      <p:pic>
        <p:nvPicPr>
          <p:cNvPr id="20" name="Picture 4"/>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319399" y="5254962"/>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TotalTime>
  <Words>7334</Words>
  <Application>Microsoft Office PowerPoint</Application>
  <PresentationFormat>On-screen Show (4:3)</PresentationFormat>
  <Paragraphs>952</Paragraphs>
  <Slides>81</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81</vt:i4>
      </vt:variant>
    </vt:vector>
  </HeadingPairs>
  <TitlesOfParts>
    <vt:vector size="87" baseType="lpstr">
      <vt:lpstr>Arial</vt:lpstr>
      <vt:lpstr>Calibri</vt:lpstr>
      <vt:lpstr>Courier New</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Aimee - Research</dc:creator>
  <cp:lastModifiedBy>Iwork2016_7</cp:lastModifiedBy>
  <cp:revision>2785</cp:revision>
  <cp:lastPrinted>2016-07-05T19:27:13Z</cp:lastPrinted>
  <dcterms:created xsi:type="dcterms:W3CDTF">2008-12-08T06:50:30Z</dcterms:created>
  <dcterms:modified xsi:type="dcterms:W3CDTF">2016-07-08T00:48:46Z</dcterms:modified>
</cp:coreProperties>
</file>