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embeddedFontLst>
    <p:embeddedFont>
      <p:font typeface="Proxima Nova" panose="020B0604020202020204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2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60" name="Google Shape;60;p12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14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311700" y="13048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4"/>
                </a:solidFill>
              </a:defRPr>
            </a:lvl1pPr>
            <a:lvl2pPr lvl="1">
              <a:buNone/>
              <a:defRPr>
                <a:solidFill>
                  <a:schemeClr val="accent4"/>
                </a:solidFill>
              </a:defRPr>
            </a:lvl2pPr>
            <a:lvl3pPr lvl="2">
              <a:buNone/>
              <a:defRPr>
                <a:solidFill>
                  <a:schemeClr val="accent4"/>
                </a:solidFill>
              </a:defRPr>
            </a:lvl3pPr>
            <a:lvl4pPr lvl="3">
              <a:buNone/>
              <a:defRPr>
                <a:solidFill>
                  <a:schemeClr val="accent4"/>
                </a:solidFill>
              </a:defRPr>
            </a:lvl4pPr>
            <a:lvl5pPr lvl="4">
              <a:buNone/>
              <a:defRPr>
                <a:solidFill>
                  <a:schemeClr val="accent4"/>
                </a:solidFill>
              </a:defRPr>
            </a:lvl5pPr>
            <a:lvl6pPr lvl="5">
              <a:buNone/>
              <a:defRPr>
                <a:solidFill>
                  <a:schemeClr val="accent4"/>
                </a:solidFill>
              </a:defRPr>
            </a:lvl6pPr>
            <a:lvl7pPr lvl="6">
              <a:buNone/>
              <a:defRPr>
                <a:solidFill>
                  <a:schemeClr val="accent4"/>
                </a:solidFill>
              </a:defRPr>
            </a:lvl7pPr>
            <a:lvl8pPr lvl="7">
              <a:buNone/>
              <a:defRPr>
                <a:solidFill>
                  <a:schemeClr val="accent4"/>
                </a:solidFill>
              </a:defRPr>
            </a:lvl8pPr>
            <a:lvl9pPr lvl="8">
              <a:buNone/>
              <a:defRPr>
                <a:solidFill>
                  <a:schemeClr val="accent4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ubTitle" idx="2"/>
          </p:nvPr>
        </p:nvSpPr>
        <p:spPr>
          <a:xfrm>
            <a:off x="387975" y="789025"/>
            <a:ext cx="8520600" cy="83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TITLE_AND_BODY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311700" y="6952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solidFill>
                  <a:schemeClr val="accent4"/>
                </a:solidFill>
              </a:defRPr>
            </a:lvl1pPr>
            <a:lvl2pPr lvl="1" rtl="0">
              <a:buNone/>
              <a:defRPr>
                <a:solidFill>
                  <a:schemeClr val="accent4"/>
                </a:solidFill>
              </a:defRPr>
            </a:lvl2pPr>
            <a:lvl3pPr lvl="2" rtl="0">
              <a:buNone/>
              <a:defRPr>
                <a:solidFill>
                  <a:schemeClr val="accent4"/>
                </a:solidFill>
              </a:defRPr>
            </a:lvl3pPr>
            <a:lvl4pPr lvl="3" rtl="0">
              <a:buNone/>
              <a:defRPr>
                <a:solidFill>
                  <a:schemeClr val="accent4"/>
                </a:solidFill>
              </a:defRPr>
            </a:lvl4pPr>
            <a:lvl5pPr lvl="4" rtl="0">
              <a:buNone/>
              <a:defRPr>
                <a:solidFill>
                  <a:schemeClr val="accent4"/>
                </a:solidFill>
              </a:defRPr>
            </a:lvl5pPr>
            <a:lvl6pPr lvl="5" rtl="0">
              <a:buNone/>
              <a:defRPr>
                <a:solidFill>
                  <a:schemeClr val="accent4"/>
                </a:solidFill>
              </a:defRPr>
            </a:lvl6pPr>
            <a:lvl7pPr lvl="6" rtl="0">
              <a:buNone/>
              <a:defRPr>
                <a:solidFill>
                  <a:schemeClr val="accent4"/>
                </a:solidFill>
              </a:defRPr>
            </a:lvl7pPr>
            <a:lvl8pPr lvl="7" rtl="0">
              <a:buNone/>
              <a:defRPr>
                <a:solidFill>
                  <a:schemeClr val="accent4"/>
                </a:solidFill>
              </a:defRPr>
            </a:lvl8pPr>
            <a:lvl9pPr lvl="8" rtl="0">
              <a:buNone/>
              <a:defRPr>
                <a:solidFill>
                  <a:schemeClr val="accent4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1"/>
          </p:nvPr>
        </p:nvSpPr>
        <p:spPr>
          <a:xfrm>
            <a:off x="311700" y="13810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2"/>
          </p:nvPr>
        </p:nvSpPr>
        <p:spPr>
          <a:xfrm>
            <a:off x="4832400" y="13048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4"/>
                </a:solidFill>
              </a:defRPr>
            </a:lvl1pPr>
            <a:lvl2pPr lvl="1">
              <a:buNone/>
              <a:defRPr>
                <a:solidFill>
                  <a:schemeClr val="accent4"/>
                </a:solidFill>
              </a:defRPr>
            </a:lvl2pPr>
            <a:lvl3pPr lvl="2">
              <a:buNone/>
              <a:defRPr>
                <a:solidFill>
                  <a:schemeClr val="accent4"/>
                </a:solidFill>
              </a:defRPr>
            </a:lvl3pPr>
            <a:lvl4pPr lvl="3">
              <a:buNone/>
              <a:defRPr>
                <a:solidFill>
                  <a:schemeClr val="accent4"/>
                </a:solidFill>
              </a:defRPr>
            </a:lvl4pPr>
            <a:lvl5pPr lvl="4">
              <a:buNone/>
              <a:defRPr>
                <a:solidFill>
                  <a:schemeClr val="accent4"/>
                </a:solidFill>
              </a:defRPr>
            </a:lvl5pPr>
            <a:lvl6pPr lvl="5">
              <a:buNone/>
              <a:defRPr>
                <a:solidFill>
                  <a:schemeClr val="accent4"/>
                </a:solidFill>
              </a:defRPr>
            </a:lvl6pPr>
            <a:lvl7pPr lvl="6">
              <a:buNone/>
              <a:defRPr>
                <a:solidFill>
                  <a:schemeClr val="accent4"/>
                </a:solidFill>
              </a:defRPr>
            </a:lvl7pPr>
            <a:lvl8pPr lvl="7">
              <a:buNone/>
              <a:defRPr>
                <a:solidFill>
                  <a:schemeClr val="accent4"/>
                </a:solidFill>
              </a:defRPr>
            </a:lvl8pPr>
            <a:lvl9pPr lvl="8">
              <a:buNone/>
              <a:defRPr>
                <a:solidFill>
                  <a:schemeClr val="accent4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subTitle" idx="3"/>
          </p:nvPr>
        </p:nvSpPr>
        <p:spPr>
          <a:xfrm>
            <a:off x="386975" y="864000"/>
            <a:ext cx="8368200" cy="8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4"/>
          </p:nvPr>
        </p:nvSpPr>
        <p:spPr>
          <a:xfrm>
            <a:off x="4813725" y="3822525"/>
            <a:ext cx="3999900" cy="2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73050" algn="r" rtl="0">
              <a:spcBef>
                <a:spcPts val="0"/>
              </a:spcBef>
              <a:spcAft>
                <a:spcPts val="0"/>
              </a:spcAft>
              <a:buSzPts val="700"/>
              <a:buChar char="●"/>
              <a:defRPr sz="700"/>
            </a:lvl1pPr>
            <a:lvl2pPr marL="914400" lvl="1" indent="-260350" algn="r" rtl="0">
              <a:spcBef>
                <a:spcPts val="0"/>
              </a:spcBef>
              <a:spcAft>
                <a:spcPts val="0"/>
              </a:spcAft>
              <a:buSzPts val="500"/>
              <a:buChar char="○"/>
              <a:defRPr sz="500"/>
            </a:lvl2pPr>
            <a:lvl3pPr marL="1371600" lvl="2" indent="-260350" algn="r" rtl="0">
              <a:spcBef>
                <a:spcPts val="0"/>
              </a:spcBef>
              <a:spcAft>
                <a:spcPts val="0"/>
              </a:spcAft>
              <a:buSzPts val="500"/>
              <a:buChar char="■"/>
              <a:defRPr sz="500"/>
            </a:lvl3pPr>
            <a:lvl4pPr marL="1828800" lvl="3" indent="-260350" algn="r" rtl="0">
              <a:spcBef>
                <a:spcPts val="0"/>
              </a:spcBef>
              <a:spcAft>
                <a:spcPts val="0"/>
              </a:spcAft>
              <a:buSzPts val="500"/>
              <a:buChar char="●"/>
              <a:defRPr sz="500"/>
            </a:lvl4pPr>
            <a:lvl5pPr marL="2286000" lvl="4" indent="-260350" algn="r" rtl="0">
              <a:spcBef>
                <a:spcPts val="0"/>
              </a:spcBef>
              <a:spcAft>
                <a:spcPts val="0"/>
              </a:spcAft>
              <a:buSzPts val="500"/>
              <a:buChar char="○"/>
              <a:defRPr sz="500"/>
            </a:lvl5pPr>
            <a:lvl6pPr marL="2743200" lvl="5" indent="-260350" algn="r" rtl="0">
              <a:spcBef>
                <a:spcPts val="0"/>
              </a:spcBef>
              <a:spcAft>
                <a:spcPts val="0"/>
              </a:spcAft>
              <a:buSzPts val="500"/>
              <a:buChar char="■"/>
              <a:defRPr sz="500"/>
            </a:lvl6pPr>
            <a:lvl7pPr marL="3200400" lvl="6" indent="-260350" algn="r" rtl="0">
              <a:spcBef>
                <a:spcPts val="0"/>
              </a:spcBef>
              <a:spcAft>
                <a:spcPts val="0"/>
              </a:spcAft>
              <a:buSzPts val="500"/>
              <a:buChar char="●"/>
              <a:defRPr sz="500"/>
            </a:lvl7pPr>
            <a:lvl8pPr marL="3657600" lvl="7" indent="-260350" algn="r" rtl="0">
              <a:spcBef>
                <a:spcPts val="0"/>
              </a:spcBef>
              <a:spcAft>
                <a:spcPts val="0"/>
              </a:spcAft>
              <a:buSzPts val="500"/>
              <a:buChar char="○"/>
              <a:defRPr sz="500"/>
            </a:lvl8pPr>
            <a:lvl9pPr marL="4114800" lvl="8" indent="-260350" algn="r" rtl="0">
              <a:spcBef>
                <a:spcPts val="0"/>
              </a:spcBef>
              <a:spcAft>
                <a:spcPts val="0"/>
              </a:spcAft>
              <a:buSzPts val="500"/>
              <a:buChar char="■"/>
              <a:defRPr sz="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Google Shape;46;p1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0"/>
          <p:cNvSpPr txBox="1">
            <a:spLocks noGrp="1"/>
          </p:cNvSpPr>
          <p:nvPr>
            <p:ph type="body" idx="1"/>
          </p:nvPr>
        </p:nvSpPr>
        <p:spPr>
          <a:xfrm>
            <a:off x="311700" y="13048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body" idx="2"/>
          </p:nvPr>
        </p:nvSpPr>
        <p:spPr>
          <a:xfrm>
            <a:off x="4832400" y="13048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subTitle" idx="3"/>
          </p:nvPr>
        </p:nvSpPr>
        <p:spPr>
          <a:xfrm>
            <a:off x="386975" y="787800"/>
            <a:ext cx="8368200" cy="8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body" idx="4"/>
          </p:nvPr>
        </p:nvSpPr>
        <p:spPr>
          <a:xfrm>
            <a:off x="4813725" y="3822525"/>
            <a:ext cx="3999900" cy="2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73050" algn="r" rtl="0">
              <a:spcBef>
                <a:spcPts val="0"/>
              </a:spcBef>
              <a:spcAft>
                <a:spcPts val="0"/>
              </a:spcAft>
              <a:buSzPts val="700"/>
              <a:buChar char="●"/>
              <a:defRPr sz="700"/>
            </a:lvl1pPr>
            <a:lvl2pPr marL="914400" lvl="1" indent="-260350" algn="r" rtl="0">
              <a:spcBef>
                <a:spcPts val="0"/>
              </a:spcBef>
              <a:spcAft>
                <a:spcPts val="0"/>
              </a:spcAft>
              <a:buSzPts val="500"/>
              <a:buChar char="○"/>
              <a:defRPr sz="500"/>
            </a:lvl2pPr>
            <a:lvl3pPr marL="1371600" lvl="2" indent="-260350" algn="r" rtl="0">
              <a:spcBef>
                <a:spcPts val="0"/>
              </a:spcBef>
              <a:spcAft>
                <a:spcPts val="0"/>
              </a:spcAft>
              <a:buSzPts val="500"/>
              <a:buChar char="■"/>
              <a:defRPr sz="500"/>
            </a:lvl3pPr>
            <a:lvl4pPr marL="1828800" lvl="3" indent="-260350" algn="r" rtl="0">
              <a:spcBef>
                <a:spcPts val="0"/>
              </a:spcBef>
              <a:spcAft>
                <a:spcPts val="0"/>
              </a:spcAft>
              <a:buSzPts val="500"/>
              <a:buChar char="●"/>
              <a:defRPr sz="500"/>
            </a:lvl4pPr>
            <a:lvl5pPr marL="2286000" lvl="4" indent="-260350" algn="r" rtl="0">
              <a:spcBef>
                <a:spcPts val="0"/>
              </a:spcBef>
              <a:spcAft>
                <a:spcPts val="0"/>
              </a:spcAft>
              <a:buSzPts val="500"/>
              <a:buChar char="○"/>
              <a:defRPr sz="500"/>
            </a:lvl5pPr>
            <a:lvl6pPr marL="2743200" lvl="5" indent="-260350" algn="r" rtl="0">
              <a:spcBef>
                <a:spcPts val="0"/>
              </a:spcBef>
              <a:spcAft>
                <a:spcPts val="0"/>
              </a:spcAft>
              <a:buSzPts val="500"/>
              <a:buChar char="■"/>
              <a:defRPr sz="500"/>
            </a:lvl6pPr>
            <a:lvl7pPr marL="3200400" lvl="6" indent="-260350" algn="r" rtl="0">
              <a:spcBef>
                <a:spcPts val="0"/>
              </a:spcBef>
              <a:spcAft>
                <a:spcPts val="0"/>
              </a:spcAft>
              <a:buSzPts val="500"/>
              <a:buChar char="●"/>
              <a:defRPr sz="500"/>
            </a:lvl7pPr>
            <a:lvl8pPr marL="3657600" lvl="7" indent="-260350" algn="r" rtl="0">
              <a:spcBef>
                <a:spcPts val="0"/>
              </a:spcBef>
              <a:spcAft>
                <a:spcPts val="0"/>
              </a:spcAft>
              <a:buSzPts val="500"/>
              <a:buChar char="○"/>
              <a:defRPr sz="500"/>
            </a:lvl8pPr>
            <a:lvl9pPr marL="4114800" lvl="8" indent="-260350" algn="r" rtl="0">
              <a:spcBef>
                <a:spcPts val="0"/>
              </a:spcBef>
              <a:spcAft>
                <a:spcPts val="0"/>
              </a:spcAft>
              <a:buSzPts val="500"/>
              <a:buChar char="■"/>
              <a:defRPr sz="500"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5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solidFill>
                  <a:schemeClr val="accent4"/>
                </a:solidFill>
              </a:defRPr>
            </a:lvl1pPr>
            <a:lvl2pPr lvl="1" rtl="0">
              <a:buNone/>
              <a:defRPr>
                <a:solidFill>
                  <a:schemeClr val="accent4"/>
                </a:solidFill>
              </a:defRPr>
            </a:lvl2pPr>
            <a:lvl3pPr lvl="2" rtl="0">
              <a:buNone/>
              <a:defRPr>
                <a:solidFill>
                  <a:schemeClr val="accent4"/>
                </a:solidFill>
              </a:defRPr>
            </a:lvl3pPr>
            <a:lvl4pPr lvl="3" rtl="0">
              <a:buNone/>
              <a:defRPr>
                <a:solidFill>
                  <a:schemeClr val="accent4"/>
                </a:solidFill>
              </a:defRPr>
            </a:lvl4pPr>
            <a:lvl5pPr lvl="4" rtl="0">
              <a:buNone/>
              <a:defRPr>
                <a:solidFill>
                  <a:schemeClr val="accent4"/>
                </a:solidFill>
              </a:defRPr>
            </a:lvl5pPr>
            <a:lvl6pPr lvl="5" rtl="0">
              <a:buNone/>
              <a:defRPr>
                <a:solidFill>
                  <a:schemeClr val="accent4"/>
                </a:solidFill>
              </a:defRPr>
            </a:lvl6pPr>
            <a:lvl7pPr lvl="6" rtl="0">
              <a:buNone/>
              <a:defRPr>
                <a:solidFill>
                  <a:schemeClr val="accent4"/>
                </a:solidFill>
              </a:defRPr>
            </a:lvl7pPr>
            <a:lvl8pPr lvl="7" rtl="0">
              <a:buNone/>
              <a:defRPr>
                <a:solidFill>
                  <a:schemeClr val="accent4"/>
                </a:solidFill>
              </a:defRPr>
            </a:lvl8pPr>
            <a:lvl9pPr lvl="8" rtl="0">
              <a:buNone/>
              <a:defRPr>
                <a:solidFill>
                  <a:schemeClr val="accent4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genitalsigiltedavisiankara.com/" TargetMode="Externa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Understanding Genital Warts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300" b="0" i="0">
                <a:solidFill>
                  <a:srgbClr val="616161"/>
                </a:solidFill>
                <a:latin typeface="Proxima Nova"/>
              </a:defRPr>
            </a:pP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8600" y="1508670"/>
            <a:ext cx="8686800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28600" y="1508670"/>
            <a:ext cx="4190999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228600" y="1508670"/>
            <a:ext cx="4190999" cy="3157275"/>
          </a:xfrm>
          <a:prstGeom prst="rect">
            <a:avLst/>
          </a:prstGeom>
          <a:noFill/>
          <a:ln>
            <a:noFill/>
          </a:ln>
        </p:spPr>
        <p:txBody>
          <a:bodyPr wrap="square" lIns="190500" tIns="0" rIns="0" bIns="190500" anchor="t">
            <a:spAutoFit/>
          </a:bodyPr>
          <a:lstStyle/>
          <a:p>
            <a:pPr marL="228600" indent="-91440" algn="l">
              <a:spcBef>
                <a:spcPts val="0"/>
              </a:spcBef>
              <a:spcAft>
                <a:spcPts val="800"/>
              </a:spcAft>
              <a:buSzPct val="100000"/>
              <a:buFont typeface="Arial"/>
              <a:buChar char="•"/>
            </a:pPr>
            <a:r>
              <a:rPr sz="1300" b="1" i="0" dirty="0">
                <a:solidFill>
                  <a:srgbClr val="616161"/>
                </a:solidFill>
                <a:latin typeface="Proxima Nova"/>
              </a:rPr>
              <a:t>What are Genital Warts?:</a:t>
            </a:r>
            <a:r>
              <a:rPr sz="1300" b="0" i="0" dirty="0">
                <a:solidFill>
                  <a:srgbClr val="616161"/>
                </a:solidFill>
                <a:latin typeface="Proxima Nova"/>
              </a:rPr>
              <a:t> Genital warts, caused by certain strains of the human papillomavirus (HPV), appear as growths or bumps on the genital area.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 dirty="0">
                <a:solidFill>
                  <a:srgbClr val="616161"/>
                </a:solidFill>
                <a:latin typeface="Proxima Nova"/>
              </a:rPr>
              <a:t>Transmission:</a:t>
            </a:r>
            <a:r>
              <a:rPr sz="1300" b="0" i="0" dirty="0">
                <a:solidFill>
                  <a:srgbClr val="616161"/>
                </a:solidFill>
                <a:latin typeface="Proxima Nova"/>
              </a:rPr>
              <a:t> HPV is highly contagious and can be transmitted through skin-to-skin contact during sexual activities.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 dirty="0">
                <a:solidFill>
                  <a:srgbClr val="616161"/>
                </a:solidFill>
                <a:latin typeface="Proxima Nova"/>
              </a:rPr>
              <a:t>Symptoms:</a:t>
            </a:r>
            <a:r>
              <a:rPr sz="1300" b="0" i="0" dirty="0">
                <a:solidFill>
                  <a:srgbClr val="616161"/>
                </a:solidFill>
                <a:latin typeface="Proxima Nova"/>
              </a:rPr>
              <a:t> Warts vary in size and may be flat or raised, single or multiple, and can cause discomfort or pain.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 dirty="0">
                <a:solidFill>
                  <a:srgbClr val="616161"/>
                </a:solidFill>
                <a:latin typeface="Proxima Nova"/>
              </a:rPr>
              <a:t>Risk Factors:</a:t>
            </a:r>
            <a:r>
              <a:rPr sz="1300" b="0" i="0" dirty="0">
                <a:solidFill>
                  <a:srgbClr val="616161"/>
                </a:solidFill>
                <a:latin typeface="Proxima Nova"/>
              </a:rPr>
              <a:t> Multiple sexual partners, unprotected sex, and weakened immune systems increase the risk of HPV infection.</a:t>
            </a:r>
            <a:r>
              <a:rPr lang="tr-TR" sz="1300" b="0" i="0" dirty="0">
                <a:solidFill>
                  <a:srgbClr val="616161"/>
                </a:solidFill>
                <a:latin typeface="Proxima Nova"/>
              </a:rPr>
              <a:t> </a:t>
            </a:r>
            <a:r>
              <a:rPr lang="tr-TR" sz="1300" b="1" i="0" dirty="0" err="1">
                <a:solidFill>
                  <a:srgbClr val="616161"/>
                </a:solidFill>
                <a:latin typeface="Proxima Nova"/>
                <a:hlinkClick r:id="rId2"/>
              </a:rPr>
              <a:t>Genital</a:t>
            </a:r>
            <a:r>
              <a:rPr lang="tr-TR" sz="1300" b="1" i="0" dirty="0">
                <a:solidFill>
                  <a:srgbClr val="616161"/>
                </a:solidFill>
                <a:latin typeface="Proxima Nova"/>
                <a:hlinkClick r:id="rId2"/>
              </a:rPr>
              <a:t> siğil </a:t>
            </a:r>
            <a:endParaRPr sz="1300" b="1" i="0" dirty="0">
              <a:solidFill>
                <a:srgbClr val="616161"/>
              </a:solidFill>
              <a:latin typeface="Proxima Nov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24400" y="1508670"/>
            <a:ext cx="4190999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724400" y="1508670"/>
            <a:ext cx="4190999" cy="23593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endParaRPr/>
          </a:p>
        </p:txBody>
      </p:sp>
      <p:pic>
        <p:nvPicPr>
          <p:cNvPr id="10" name="Picture 9" descr="tmpsku8krs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508670"/>
            <a:ext cx="4190999" cy="23593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1200"/>
              </a:spcAft>
            </a:pPr>
            <a:r>
              <a:rPr sz="900" b="0" i="0">
                <a:solidFill>
                  <a:srgbClr val="616161"/>
                </a:solidFill>
                <a:latin typeface="Proxima Nova"/>
              </a:rPr>
              <a:t>Photo by Nappy on Unsplash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Summary: Genital Warts Management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 b="0" i="0">
                <a:solidFill>
                  <a:srgbClr val="616161"/>
                </a:solidFill>
                <a:latin typeface="Proxima Nova"/>
              </a:defRPr>
            </a:pP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8600" y="1508670"/>
            <a:ext cx="8686800" cy="3172569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28600" y="1508670"/>
            <a:ext cx="4190999" cy="3172569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228600" y="1508670"/>
            <a:ext cx="4190999" cy="3172569"/>
          </a:xfrm>
          <a:prstGeom prst="rect">
            <a:avLst/>
          </a:prstGeom>
          <a:noFill/>
          <a:ln>
            <a:noFill/>
          </a:ln>
        </p:spPr>
        <p:txBody>
          <a:bodyPr wrap="square" lIns="190500" tIns="0" rIns="0" bIns="190500" anchor="t">
            <a:spAutoFit/>
          </a:bodyPr>
          <a:lstStyle/>
          <a:p>
            <a:pPr marL="228600" indent="-91440" algn="l">
              <a:spcBef>
                <a:spcPts val="0"/>
              </a:spcBef>
              <a:spcAft>
                <a:spcPts val="800"/>
              </a:spcAft>
              <a:buSzPct val="100000"/>
              <a:buFont typeface="Arial"/>
              <a:buChar char="•"/>
            </a:pPr>
            <a:r>
              <a:rPr sz="1200" b="1" i="0">
                <a:solidFill>
                  <a:srgbClr val="616161"/>
                </a:solidFill>
                <a:latin typeface="Proxima Nova"/>
              </a:rPr>
              <a:t>Treatment Options:</a:t>
            </a:r>
            <a:r>
              <a:rPr sz="1200" b="0" i="0">
                <a:solidFill>
                  <a:srgbClr val="616161"/>
                </a:solidFill>
                <a:latin typeface="Proxima Nova"/>
              </a:rPr>
              <a:t> Includes topical treatments, cryotherapy, surgical interventions, and lifestyle adjustments to manage symptoms and recurrence.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200" b="1" i="0">
                <a:solidFill>
                  <a:srgbClr val="616161"/>
                </a:solidFill>
                <a:latin typeface="Proxima Nova"/>
              </a:rPr>
              <a:t>Preventive Strategies:</a:t>
            </a:r>
            <a:r>
              <a:rPr sz="1200" b="0" i="0">
                <a:solidFill>
                  <a:srgbClr val="616161"/>
                </a:solidFill>
                <a:latin typeface="Proxima Nova"/>
              </a:rPr>
              <a:t> HPV vaccination is key to preventing genital warts and other complications. Safe sexual practices and regular screenings are also crucial.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200" b="1" i="0">
                <a:solidFill>
                  <a:srgbClr val="616161"/>
                </a:solidFill>
                <a:latin typeface="Proxima Nova"/>
              </a:rPr>
              <a:t>Emotional Support:</a:t>
            </a:r>
            <a:r>
              <a:rPr sz="1200" b="0" i="0">
                <a:solidFill>
                  <a:srgbClr val="616161"/>
                </a:solidFill>
                <a:latin typeface="Proxima Nova"/>
              </a:rPr>
              <a:t> Counseling and support groups play a vital role in managing the psychological impact of HPV.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200" b="1" i="0">
                <a:solidFill>
                  <a:srgbClr val="616161"/>
                </a:solidFill>
                <a:latin typeface="Proxima Nova"/>
              </a:rPr>
              <a:t>Future Outlook:</a:t>
            </a:r>
            <a:r>
              <a:rPr sz="1200" b="0" i="0">
                <a:solidFill>
                  <a:srgbClr val="616161"/>
                </a:solidFill>
                <a:latin typeface="Proxima Nova"/>
              </a:rPr>
              <a:t> Ongoing research aims to improve treatments and potentially develop a cure for HPV infections.</a:t>
            </a:r>
          </a:p>
        </p:txBody>
      </p:sp>
      <p:sp>
        <p:nvSpPr>
          <p:cNvPr id="8" name="Rectangle 7"/>
          <p:cNvSpPr/>
          <p:nvPr/>
        </p:nvSpPr>
        <p:spPr>
          <a:xfrm>
            <a:off x="4724400" y="1508670"/>
            <a:ext cx="4190999" cy="3172569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724400" y="1508670"/>
            <a:ext cx="4190999" cy="23593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endParaRPr/>
          </a:p>
        </p:txBody>
      </p:sp>
      <p:pic>
        <p:nvPicPr>
          <p:cNvPr id="10" name="Picture 9" descr="tmpq8rftzn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508670"/>
            <a:ext cx="4190999" cy="23593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1200"/>
              </a:spcAft>
            </a:pPr>
            <a:r>
              <a:rPr sz="900" b="0" i="0">
                <a:solidFill>
                  <a:srgbClr val="616161"/>
                </a:solidFill>
                <a:latin typeface="Proxima Nova"/>
              </a:rPr>
              <a:t>Photo by CDC on Unsplash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Topical Treatments for Genital Warts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300" b="0" i="0">
                <a:solidFill>
                  <a:srgbClr val="616161"/>
                </a:solidFill>
                <a:latin typeface="Proxima Nova"/>
              </a:defRPr>
            </a:pP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8600" y="1508670"/>
            <a:ext cx="8686800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28600" y="1508670"/>
            <a:ext cx="4190999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228600" y="1508670"/>
            <a:ext cx="4190999" cy="3115865"/>
          </a:xfrm>
          <a:prstGeom prst="rect">
            <a:avLst/>
          </a:prstGeom>
          <a:noFill/>
          <a:ln>
            <a:noFill/>
          </a:ln>
        </p:spPr>
        <p:txBody>
          <a:bodyPr wrap="square" lIns="190500" tIns="0" rIns="0" bIns="190500" anchor="t">
            <a:spAutoFit/>
          </a:bodyPr>
          <a:lstStyle/>
          <a:p>
            <a:pPr marL="228600" indent="-91440" algn="l">
              <a:spcBef>
                <a:spcPts val="0"/>
              </a:spcBef>
              <a:spcAft>
                <a:spcPts val="80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Podophyllotoxin: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Directly applied to warts, causing them to shrink and disappear. Usually used in cycles.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Imiquimod: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Boosts the immune system to fight HPV. Applied as a cream 3 times a week until clearance.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Trichloroacetic Acid: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Chemical peel for warts, causing them to dry and peel off. Suitable for small, hard-to-reach areas.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Instructions for Use: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Topical treatments require precise application; avoid healthy skin to prevent irritation.</a:t>
            </a:r>
          </a:p>
        </p:txBody>
      </p:sp>
      <p:sp>
        <p:nvSpPr>
          <p:cNvPr id="8" name="Rectangle 7"/>
          <p:cNvSpPr/>
          <p:nvPr/>
        </p:nvSpPr>
        <p:spPr>
          <a:xfrm>
            <a:off x="4724400" y="1508670"/>
            <a:ext cx="4190999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724400" y="1508670"/>
            <a:ext cx="4190999" cy="23593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endParaRPr/>
          </a:p>
        </p:txBody>
      </p:sp>
      <p:pic>
        <p:nvPicPr>
          <p:cNvPr id="10" name="Picture 9" descr="tmp389b3mo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508670"/>
            <a:ext cx="4190999" cy="23593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1200"/>
              </a:spcAft>
            </a:pPr>
            <a:r>
              <a:rPr sz="900" b="0" i="0">
                <a:solidFill>
                  <a:srgbClr val="616161"/>
                </a:solidFill>
                <a:latin typeface="Proxima Nova"/>
              </a:rPr>
              <a:t>Photo by Alexander Grey on Unsplash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Cryotherapy for Genital Warts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300" b="0" i="0">
                <a:solidFill>
                  <a:srgbClr val="616161"/>
                </a:solidFill>
                <a:latin typeface="Proxima Nova"/>
              </a:defRPr>
            </a:pP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8600" y="1508670"/>
            <a:ext cx="8686800" cy="2704504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28600" y="1508670"/>
            <a:ext cx="4190999" cy="2704504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228600" y="1508670"/>
            <a:ext cx="4190999" cy="2704504"/>
          </a:xfrm>
          <a:prstGeom prst="rect">
            <a:avLst/>
          </a:prstGeom>
          <a:noFill/>
          <a:ln>
            <a:noFill/>
          </a:ln>
        </p:spPr>
        <p:txBody>
          <a:bodyPr wrap="square" lIns="190500" tIns="0" rIns="0" bIns="190500" anchor="t">
            <a:spAutoFit/>
          </a:bodyPr>
          <a:lstStyle/>
          <a:p>
            <a:pPr marL="228600" indent="-91440" algn="l">
              <a:spcBef>
                <a:spcPts val="0"/>
              </a:spcBef>
              <a:spcAft>
                <a:spcPts val="80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Cryotherapy Procedure: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Involves applying liquid nitrogen to freeze and destroy wart tissue, causing it to fall off.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Treatment Sessions: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Multiple sessions may be needed, spaced a few weeks apart, depending on wart size and response.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Post-Treatment Care: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Skin may blister and require care to prevent infection and aid healing.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Effectiveness: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Highly effective for both small and large warts, though recurrences can occur.</a:t>
            </a:r>
          </a:p>
        </p:txBody>
      </p:sp>
      <p:sp>
        <p:nvSpPr>
          <p:cNvPr id="8" name="Rectangle 7"/>
          <p:cNvSpPr/>
          <p:nvPr/>
        </p:nvSpPr>
        <p:spPr>
          <a:xfrm>
            <a:off x="4724400" y="1508670"/>
            <a:ext cx="4190999" cy="2704504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724400" y="1508670"/>
            <a:ext cx="4190999" cy="23593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endParaRPr/>
          </a:p>
        </p:txBody>
      </p:sp>
      <p:pic>
        <p:nvPicPr>
          <p:cNvPr id="10" name="Picture 9" descr="tmp58kbtps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508670"/>
            <a:ext cx="4190999" cy="23593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1200"/>
              </a:spcAft>
            </a:pPr>
            <a:r>
              <a:rPr sz="900" b="0" i="0">
                <a:solidFill>
                  <a:srgbClr val="616161"/>
                </a:solidFill>
                <a:latin typeface="Proxima Nova"/>
              </a:rPr>
              <a:t>Photo by CDC on Unsplash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Surgical Treatment for Genital Warts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300" b="0" i="0">
                <a:solidFill>
                  <a:srgbClr val="616161"/>
                </a:solidFill>
                <a:latin typeface="Proxima Nova"/>
              </a:defRPr>
            </a:pP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8600" y="1508670"/>
            <a:ext cx="8686800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28600" y="1508670"/>
            <a:ext cx="4190999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228600" y="1508670"/>
            <a:ext cx="4190999" cy="3115865"/>
          </a:xfrm>
          <a:prstGeom prst="rect">
            <a:avLst/>
          </a:prstGeom>
          <a:noFill/>
          <a:ln>
            <a:noFill/>
          </a:ln>
        </p:spPr>
        <p:txBody>
          <a:bodyPr wrap="square" lIns="190500" tIns="0" rIns="0" bIns="190500" anchor="t">
            <a:spAutoFit/>
          </a:bodyPr>
          <a:lstStyle/>
          <a:p>
            <a:pPr marL="228600" indent="-91440" algn="l">
              <a:spcBef>
                <a:spcPts val="0"/>
              </a:spcBef>
              <a:spcAft>
                <a:spcPts val="80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Surgical Excision: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Physical removal of warts using surgical tools. Effective for large or clustered warts resistant to other treatments.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Electrocautery: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Burning off warts with electric current. Immediate results but may require local anesthesia.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Laser Surgery: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Using laser beams to burn away warts. Precise and effective for extensive warts with minimal scarring.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Post-Surgical Care: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Important to follow post-operative care instructions to prevent infection and ensure proper healing.</a:t>
            </a:r>
          </a:p>
        </p:txBody>
      </p:sp>
      <p:sp>
        <p:nvSpPr>
          <p:cNvPr id="8" name="Rectangle 7"/>
          <p:cNvSpPr/>
          <p:nvPr/>
        </p:nvSpPr>
        <p:spPr>
          <a:xfrm>
            <a:off x="4724400" y="1508670"/>
            <a:ext cx="4190999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724400" y="1508670"/>
            <a:ext cx="4190999" cy="23593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endParaRPr/>
          </a:p>
        </p:txBody>
      </p:sp>
      <p:pic>
        <p:nvPicPr>
          <p:cNvPr id="10" name="Picture 9" descr="tmp4ciuv0_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508670"/>
            <a:ext cx="4190999" cy="23593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1200"/>
              </a:spcAft>
            </a:pPr>
            <a:r>
              <a:rPr sz="900" b="0" i="0">
                <a:solidFill>
                  <a:srgbClr val="616161"/>
                </a:solidFill>
                <a:latin typeface="Proxima Nova"/>
              </a:rPr>
              <a:t>Photo by JAFAR AHMED on Unsplash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HPV Vaccination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 b="0" i="0">
                <a:solidFill>
                  <a:srgbClr val="616161"/>
                </a:solidFill>
                <a:latin typeface="Proxima Nova"/>
              </a:defRPr>
            </a:pP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8600" y="1508670"/>
            <a:ext cx="8686800" cy="3172569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28600" y="1508670"/>
            <a:ext cx="4190999" cy="3172569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228600" y="1508670"/>
            <a:ext cx="4190999" cy="3172569"/>
          </a:xfrm>
          <a:prstGeom prst="rect">
            <a:avLst/>
          </a:prstGeom>
          <a:noFill/>
          <a:ln>
            <a:noFill/>
          </a:ln>
        </p:spPr>
        <p:txBody>
          <a:bodyPr wrap="square" lIns="190500" tIns="0" rIns="0" bIns="190500" anchor="t">
            <a:spAutoFit/>
          </a:bodyPr>
          <a:lstStyle/>
          <a:p>
            <a:pPr marL="228600" indent="-91440" algn="l">
              <a:spcBef>
                <a:spcPts val="0"/>
              </a:spcBef>
              <a:spcAft>
                <a:spcPts val="800"/>
              </a:spcAft>
              <a:buSzPct val="100000"/>
              <a:buFont typeface="Arial"/>
              <a:buChar char="•"/>
            </a:pPr>
            <a:r>
              <a:rPr sz="1200" b="1" i="0">
                <a:solidFill>
                  <a:srgbClr val="616161"/>
                </a:solidFill>
                <a:latin typeface="Proxima Nova"/>
              </a:rPr>
              <a:t>HPV Vaccine:</a:t>
            </a:r>
            <a:r>
              <a:rPr sz="1200" b="0" i="0">
                <a:solidFill>
                  <a:srgbClr val="616161"/>
                </a:solidFill>
                <a:latin typeface="Proxima Nova"/>
              </a:rPr>
              <a:t> Vaccines like Gardasil and Cervarix protect against the strains of HPV that cause most genital warts and cervical cancers.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200" b="1" i="0">
                <a:solidFill>
                  <a:srgbClr val="616161"/>
                </a:solidFill>
                <a:latin typeface="Proxima Nova"/>
              </a:rPr>
              <a:t>Vaccination Schedule:</a:t>
            </a:r>
            <a:r>
              <a:rPr sz="1200" b="0" i="0">
                <a:solidFill>
                  <a:srgbClr val="616161"/>
                </a:solidFill>
                <a:latin typeface="Proxima Nova"/>
              </a:rPr>
              <a:t> Typically administered in 2-3 doses over several months. Recommended for preteens and young adults but can be given at any age.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200" b="1" i="0">
                <a:solidFill>
                  <a:srgbClr val="616161"/>
                </a:solidFill>
                <a:latin typeface="Proxima Nova"/>
              </a:rPr>
              <a:t>Effectiveness:</a:t>
            </a:r>
            <a:r>
              <a:rPr sz="1200" b="0" i="0">
                <a:solidFill>
                  <a:srgbClr val="616161"/>
                </a:solidFill>
                <a:latin typeface="Proxima Nova"/>
              </a:rPr>
              <a:t> Highly effective in preventing new HPV infections and reducing the risk of HPV-related diseases.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200" b="1" i="0">
                <a:solidFill>
                  <a:srgbClr val="616161"/>
                </a:solidFill>
                <a:latin typeface="Proxima Nova"/>
              </a:rPr>
              <a:t>Community Protection:</a:t>
            </a:r>
            <a:r>
              <a:rPr sz="1200" b="0" i="0">
                <a:solidFill>
                  <a:srgbClr val="616161"/>
                </a:solidFill>
                <a:latin typeface="Proxima Nova"/>
              </a:rPr>
              <a:t> Widespread vaccination can lead to herd immunity, significantly reducing the spread of HPV.</a:t>
            </a:r>
          </a:p>
        </p:txBody>
      </p:sp>
      <p:sp>
        <p:nvSpPr>
          <p:cNvPr id="8" name="Rectangle 7"/>
          <p:cNvSpPr/>
          <p:nvPr/>
        </p:nvSpPr>
        <p:spPr>
          <a:xfrm>
            <a:off x="4724400" y="1508670"/>
            <a:ext cx="4190999" cy="3172569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724400" y="1508670"/>
            <a:ext cx="4190999" cy="23593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endParaRPr/>
          </a:p>
        </p:txBody>
      </p:sp>
      <p:pic>
        <p:nvPicPr>
          <p:cNvPr id="10" name="Picture 9" descr="tmpcchax1t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508670"/>
            <a:ext cx="4190999" cy="23593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1200"/>
              </a:spcAft>
            </a:pPr>
            <a:r>
              <a:rPr sz="900" b="0" i="0">
                <a:solidFill>
                  <a:srgbClr val="616161"/>
                </a:solidFill>
                <a:latin typeface="Proxima Nova"/>
              </a:rPr>
              <a:t>Photo by CDC on Unsplash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Diagnosing Genital Warts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300" b="0" i="0">
                <a:solidFill>
                  <a:srgbClr val="616161"/>
                </a:solidFill>
                <a:latin typeface="Proxima Nova"/>
              </a:defRPr>
            </a:pP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8600" y="1508670"/>
            <a:ext cx="8686800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28600" y="1508670"/>
            <a:ext cx="4190999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228600" y="1508670"/>
            <a:ext cx="4190999" cy="3115865"/>
          </a:xfrm>
          <a:prstGeom prst="rect">
            <a:avLst/>
          </a:prstGeom>
          <a:noFill/>
          <a:ln>
            <a:noFill/>
          </a:ln>
        </p:spPr>
        <p:txBody>
          <a:bodyPr wrap="square" lIns="190500" tIns="0" rIns="0" bIns="190500" anchor="t">
            <a:spAutoFit/>
          </a:bodyPr>
          <a:lstStyle/>
          <a:p>
            <a:pPr marL="228600" indent="-91440" algn="l">
              <a:spcBef>
                <a:spcPts val="0"/>
              </a:spcBef>
              <a:spcAft>
                <a:spcPts val="80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Visual Examination: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First step involves a detailed visual inspection by a healthcare provider, often sufficient for diagnosis.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Acetic Acid Application: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Application of acetic acid can turn warts white, making them more visible during examination.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Biopsy: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In uncertain cases, a small tissue sample may be taken to confirm the presence of HPV-related cells.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Advanced Imaging: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Rarely required, but tools like colposcopy may be used for further investigation in complex cases.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4724400" y="1508670"/>
            <a:ext cx="4190999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724400" y="1508670"/>
            <a:ext cx="4190999" cy="23593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endParaRPr/>
          </a:p>
        </p:txBody>
      </p:sp>
      <p:pic>
        <p:nvPicPr>
          <p:cNvPr id="10" name="Picture 9" descr="tmpy3aqlwf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508670"/>
            <a:ext cx="4190999" cy="23593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1200"/>
              </a:spcAft>
            </a:pPr>
            <a:r>
              <a:rPr sz="900" b="0" i="0">
                <a:solidFill>
                  <a:srgbClr val="616161"/>
                </a:solidFill>
                <a:latin typeface="Proxima Nova"/>
              </a:rPr>
              <a:t>Photo by National Cancer Institute on Unsplash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Lifestyle and Immune Health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300" b="0" i="0">
                <a:solidFill>
                  <a:srgbClr val="616161"/>
                </a:solidFill>
                <a:latin typeface="Proxima Nova"/>
              </a:defRPr>
            </a:pP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8600" y="1508670"/>
            <a:ext cx="8686800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28600" y="1508670"/>
            <a:ext cx="4190999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228600" y="1508670"/>
            <a:ext cx="4190999" cy="3115865"/>
          </a:xfrm>
          <a:prstGeom prst="rect">
            <a:avLst/>
          </a:prstGeom>
          <a:noFill/>
          <a:ln>
            <a:noFill/>
          </a:ln>
        </p:spPr>
        <p:txBody>
          <a:bodyPr wrap="square" lIns="190500" tIns="0" rIns="0" bIns="190500" anchor="t">
            <a:spAutoFit/>
          </a:bodyPr>
          <a:lstStyle/>
          <a:p>
            <a:pPr marL="228600" indent="-91440" algn="l">
              <a:spcBef>
                <a:spcPts val="0"/>
              </a:spcBef>
              <a:spcAft>
                <a:spcPts val="80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Nutrition: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A balanced diet rich in vitamins and minerals can boost the immune system, supporting the body's ability to fight HPV.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Physical Activity: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Regular exercise improves overall health and enhances immune function, potentially reducing the recurrence of warts.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Stress Management: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Stress can weaken the immune system. Techniques like mindfulness and yoga can help manage stress levels.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Avoid Smoking: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Smoking can weaken immune response and is linked to a higher incidence of genital warts.</a:t>
            </a:r>
          </a:p>
        </p:txBody>
      </p:sp>
      <p:sp>
        <p:nvSpPr>
          <p:cNvPr id="8" name="Rectangle 7"/>
          <p:cNvSpPr/>
          <p:nvPr/>
        </p:nvSpPr>
        <p:spPr>
          <a:xfrm>
            <a:off x="4724400" y="1508670"/>
            <a:ext cx="4190999" cy="31158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724400" y="1508670"/>
            <a:ext cx="4190999" cy="23593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endParaRPr/>
          </a:p>
        </p:txBody>
      </p:sp>
      <p:pic>
        <p:nvPicPr>
          <p:cNvPr id="10" name="Picture 9" descr="tmp5n75wsm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508670"/>
            <a:ext cx="4190999" cy="23593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1200"/>
              </a:spcAft>
            </a:pPr>
            <a:r>
              <a:rPr sz="900" b="0" i="0">
                <a:solidFill>
                  <a:srgbClr val="616161"/>
                </a:solidFill>
                <a:latin typeface="Proxima Nova"/>
              </a:rPr>
              <a:t>Photo by Sanjay Dosajh on Unsplash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Managing Recurrences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300" b="0" i="0">
                <a:solidFill>
                  <a:srgbClr val="616161"/>
                </a:solidFill>
                <a:latin typeface="Proxima Nova"/>
              </a:defRPr>
            </a:pP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8600" y="1508670"/>
            <a:ext cx="8686800" cy="3048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28600" y="1508670"/>
            <a:ext cx="4190999" cy="3048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228600" y="1508670"/>
            <a:ext cx="4190999" cy="3048000"/>
          </a:xfrm>
          <a:prstGeom prst="rect">
            <a:avLst/>
          </a:prstGeom>
          <a:noFill/>
          <a:ln>
            <a:noFill/>
          </a:ln>
        </p:spPr>
        <p:txBody>
          <a:bodyPr wrap="square" lIns="190500" tIns="0" rIns="0" bIns="190500" anchor="t">
            <a:spAutoFit/>
          </a:bodyPr>
          <a:lstStyle/>
          <a:p>
            <a:pPr marL="228600" indent="-91440" algn="l">
              <a:spcBef>
                <a:spcPts val="0"/>
              </a:spcBef>
              <a:spcAft>
                <a:spcPts val="80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Nature of HPV: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HPV can remain dormant in the body, leading to potential recurrences of warts even after treatment.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Surveillance: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Regular medical check-ups are essential for early detection and treatment of new warts.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Maintenance Therapy: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Topical treatments may be used as a preventive measure to manage symptoms and reduce the frequency of outbreaks.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Patient Education: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Educating patients on recognizing early signs of recurrence can empower them to seek timely treatment.</a:t>
            </a:r>
          </a:p>
        </p:txBody>
      </p:sp>
      <p:sp>
        <p:nvSpPr>
          <p:cNvPr id="8" name="Rectangle 7"/>
          <p:cNvSpPr/>
          <p:nvPr/>
        </p:nvSpPr>
        <p:spPr>
          <a:xfrm>
            <a:off x="4724400" y="1508670"/>
            <a:ext cx="4190999" cy="3048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724400" y="1508670"/>
            <a:ext cx="4190999" cy="23593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endParaRPr/>
          </a:p>
        </p:txBody>
      </p:sp>
      <p:pic>
        <p:nvPicPr>
          <p:cNvPr id="10" name="Picture 9" descr="tmphv0mylu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508670"/>
            <a:ext cx="4190999" cy="23593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1200"/>
              </a:spcAft>
            </a:pPr>
            <a:r>
              <a:rPr sz="900" b="0" i="0">
                <a:solidFill>
                  <a:srgbClr val="616161"/>
                </a:solidFill>
                <a:latin typeface="Proxima Nova"/>
              </a:rPr>
              <a:t>Photo by Julio Gutierrez on Unsplash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Emotional Support and Counseling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28600" y="1508670"/>
            <a:ext cx="8686800" cy="3200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300" b="0" i="0">
                <a:solidFill>
                  <a:srgbClr val="616161"/>
                </a:solidFill>
                <a:latin typeface="Proxima Nova"/>
              </a:defRPr>
            </a:pP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8600" y="1508670"/>
            <a:ext cx="8686800" cy="3048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28600" y="1508670"/>
            <a:ext cx="4190999" cy="3048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228600" y="1508670"/>
            <a:ext cx="4190999" cy="3048000"/>
          </a:xfrm>
          <a:prstGeom prst="rect">
            <a:avLst/>
          </a:prstGeom>
          <a:noFill/>
          <a:ln>
            <a:noFill/>
          </a:ln>
        </p:spPr>
        <p:txBody>
          <a:bodyPr wrap="square" lIns="190500" tIns="0" rIns="0" bIns="190500" anchor="t">
            <a:spAutoFit/>
          </a:bodyPr>
          <a:lstStyle/>
          <a:p>
            <a:pPr marL="228600" indent="-91440" algn="l">
              <a:spcBef>
                <a:spcPts val="0"/>
              </a:spcBef>
              <a:spcAft>
                <a:spcPts val="80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Emotional Challenges: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Diagnosis of genital warts can lead to stress, anxiety, and stigma. Support is crucial for mental health.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Counseling Services: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Professional counseling can help patients cope with the emotional aspects of living with HPV.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Support Groups: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Joining support groups can provide a community and shared experiences that help in coping with the condition.</a:t>
            </a:r>
          </a:p>
          <a:p>
            <a:pPr marL="228600" lvl="1" indent="-91440" algn="l"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sz="1300" b="1" i="0">
                <a:solidFill>
                  <a:srgbClr val="616161"/>
                </a:solidFill>
                <a:latin typeface="Proxima Nova"/>
              </a:rPr>
              <a:t>Family and Partner Support:</a:t>
            </a:r>
            <a:r>
              <a:rPr sz="1300" b="0" i="0">
                <a:solidFill>
                  <a:srgbClr val="616161"/>
                </a:solidFill>
                <a:latin typeface="Proxima Nova"/>
              </a:rPr>
              <a:t> Educating family and partners about HPV can alleviate misunderstandings and provide emotional support.</a:t>
            </a:r>
          </a:p>
        </p:txBody>
      </p:sp>
      <p:sp>
        <p:nvSpPr>
          <p:cNvPr id="8" name="Rectangle 7"/>
          <p:cNvSpPr/>
          <p:nvPr/>
        </p:nvSpPr>
        <p:spPr>
          <a:xfrm>
            <a:off x="4724400" y="1508670"/>
            <a:ext cx="4190999" cy="30480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724400" y="1508670"/>
            <a:ext cx="4190999" cy="23593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endParaRPr/>
          </a:p>
        </p:txBody>
      </p:sp>
      <p:pic>
        <p:nvPicPr>
          <p:cNvPr id="10" name="Picture 9" descr="tmp_wi6_t6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508670"/>
            <a:ext cx="4190999" cy="23593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4724400" y="3944242"/>
            <a:ext cx="4190999" cy="152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1200"/>
              </a:spcAft>
            </a:pPr>
            <a:r>
              <a:rPr sz="900" b="0" i="0">
                <a:solidFill>
                  <a:srgbClr val="616161"/>
                </a:solidFill>
                <a:latin typeface="Proxima Nova"/>
              </a:rPr>
              <a:t>Photo by Meg on Unsplash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63D297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910</Words>
  <Application>Microsoft Office PowerPoint</Application>
  <PresentationFormat>Ekran Gösterisi (16:9)</PresentationFormat>
  <Paragraphs>60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3" baseType="lpstr">
      <vt:lpstr>Arial</vt:lpstr>
      <vt:lpstr>Proxima Nova</vt:lpstr>
      <vt:lpstr>Spearmint</vt:lpstr>
      <vt:lpstr>Understanding Genital Warts</vt:lpstr>
      <vt:lpstr>Topical Treatments for Genital Warts</vt:lpstr>
      <vt:lpstr>Cryotherapy for Genital Warts</vt:lpstr>
      <vt:lpstr>Surgical Treatment for Genital Warts</vt:lpstr>
      <vt:lpstr>HPV Vaccination</vt:lpstr>
      <vt:lpstr>Diagnosing Genital Warts</vt:lpstr>
      <vt:lpstr>Lifestyle and Immune Health</vt:lpstr>
      <vt:lpstr>Managing Recurrences</vt:lpstr>
      <vt:lpstr>Emotional Support and Counseling</vt:lpstr>
      <vt:lpstr>Summary: Genital Warts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Genital Warts</dc:title>
  <cp:lastModifiedBy>aydın köşüş</cp:lastModifiedBy>
  <cp:revision>1</cp:revision>
  <dcterms:modified xsi:type="dcterms:W3CDTF">2024-05-16T22:10:23Z</dcterms:modified>
</cp:coreProperties>
</file>