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08" r:id="rId2"/>
    <p:sldId id="257" r:id="rId3"/>
    <p:sldId id="258" r:id="rId4"/>
    <p:sldId id="259" r:id="rId5"/>
    <p:sldId id="300" r:id="rId6"/>
    <p:sldId id="260" r:id="rId7"/>
    <p:sldId id="293" r:id="rId8"/>
    <p:sldId id="302" r:id="rId9"/>
    <p:sldId id="294" r:id="rId10"/>
    <p:sldId id="295" r:id="rId11"/>
    <p:sldId id="296" r:id="rId12"/>
    <p:sldId id="303" r:id="rId13"/>
    <p:sldId id="273" r:id="rId14"/>
    <p:sldId id="305" r:id="rId15"/>
    <p:sldId id="306" r:id="rId16"/>
    <p:sldId id="307"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498" y="-9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C2BD3A-089C-4545-90AC-506D2A57E728}" type="doc">
      <dgm:prSet loTypeId="urn:microsoft.com/office/officeart/2008/layout/HorizontalMultiLevelHierarchy" loCatId="hierarchy" qsTypeId="urn:microsoft.com/office/officeart/2005/8/quickstyle/simple3" qsCatId="simple" csTypeId="urn:microsoft.com/office/officeart/2005/8/colors/colorful5" csCatId="colorful" phldr="1"/>
      <dgm:spPr/>
      <dgm:t>
        <a:bodyPr/>
        <a:lstStyle/>
        <a:p>
          <a:endParaRPr lang="en-US"/>
        </a:p>
      </dgm:t>
    </dgm:pt>
    <dgm:pt modelId="{A9087A1B-5DCB-41F8-9BBE-8679D87C1C43}" type="pres">
      <dgm:prSet presAssocID="{E6C2BD3A-089C-4545-90AC-506D2A57E728}" presName="Name0" presStyleCnt="0">
        <dgm:presLayoutVars>
          <dgm:chPref val="1"/>
          <dgm:dir/>
          <dgm:animOne val="branch"/>
          <dgm:animLvl val="lvl"/>
          <dgm:resizeHandles val="exact"/>
        </dgm:presLayoutVars>
      </dgm:prSet>
      <dgm:spPr/>
      <dgm:t>
        <a:bodyPr/>
        <a:lstStyle/>
        <a:p>
          <a:endParaRPr lang="en-US"/>
        </a:p>
      </dgm:t>
    </dgm:pt>
  </dgm:ptLst>
  <dgm:cxnLst>
    <dgm:cxn modelId="{C4E162A7-1634-405F-8599-34AD2032486F}" type="presOf" srcId="{E6C2BD3A-089C-4545-90AC-506D2A57E728}" destId="{A9087A1B-5DCB-41F8-9BBE-8679D87C1C43}" srcOrd="0"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DE50A5-C2A3-4C4E-B086-2AAA9CE04E8C}" type="datetimeFigureOut">
              <a:rPr lang="en-US" smtClean="0"/>
              <a:pPr/>
              <a:t>6/26/2018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F5091A-DAFC-40D0-BE05-EA90994DD8D8}" type="slidenum">
              <a:rPr lang="en-US" smtClean="0"/>
              <a:pPr/>
              <a:t>‹#›</a:t>
            </a:fld>
            <a:endParaRPr lang="en-US"/>
          </a:p>
        </p:txBody>
      </p:sp>
    </p:spTree>
    <p:extLst>
      <p:ext uri="{BB962C8B-B14F-4D97-AF65-F5344CB8AC3E}">
        <p14:creationId xmlns:p14="http://schemas.microsoft.com/office/powerpoint/2010/main" val="1732945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F5091A-DAFC-40D0-BE05-EA90994DD8D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980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00150"/>
            <a:ext cx="8229600" cy="33940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74329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5"/>
            <a:ext cx="6019800" cy="43878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3379949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71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670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574535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552301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8" name="Footer Placeholder 7"/>
          <p:cNvSpPr>
            <a:spLocks noGrp="1"/>
          </p:cNvSpPr>
          <p:nvPr>
            <p:ph type="ftr" sz="quarter" idx="11"/>
          </p:nvPr>
        </p:nvSpPr>
        <p:spPr>
          <a:xfrm>
            <a:off x="3124200" y="4767263"/>
            <a:ext cx="2895600" cy="274637"/>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2892598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4" name="Footer Placeholder 3"/>
          <p:cNvSpPr>
            <a:spLocks noGrp="1"/>
          </p:cNvSpPr>
          <p:nvPr>
            <p:ph type="ftr" sz="quarter" idx="11"/>
          </p:nvPr>
        </p:nvSpPr>
        <p:spPr>
          <a:xfrm>
            <a:off x="3124200" y="4767263"/>
            <a:ext cx="2895600" cy="274637"/>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337260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3" name="Footer Placeholder 2"/>
          <p:cNvSpPr>
            <a:spLocks noGrp="1"/>
          </p:cNvSpPr>
          <p:nvPr>
            <p:ph type="ftr" sz="quarter" idx="11"/>
          </p:nvPr>
        </p:nvSpPr>
        <p:spPr>
          <a:xfrm>
            <a:off x="3124200" y="4767263"/>
            <a:ext cx="2895600" cy="274637"/>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557632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1625209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4637"/>
          </a:xfrm>
          <a:prstGeom prst="rect">
            <a:avLst/>
          </a:prstGeom>
        </p:spPr>
        <p:txBody>
          <a:bodyPr/>
          <a:lstStyle/>
          <a:p>
            <a:fld id="{32E826B1-90B5-4C46-842F-EE8FD6456475}" type="datetimeFigureOut">
              <a:rPr lang="en-US" smtClean="0"/>
              <a:pPr/>
              <a:t>6/26/2018</a:t>
            </a:fld>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4637"/>
          </a:xfrm>
          <a:prstGeom prst="rect">
            <a:avLst/>
          </a:prstGeom>
        </p:spPr>
        <p:txBody>
          <a:bodyPr/>
          <a:lstStyle/>
          <a:p>
            <a:fld id="{14D5267F-C9B5-49A1-B166-BF7CCEB6A208}" type="slidenum">
              <a:rPr lang="en-US" smtClean="0"/>
              <a:pPr/>
              <a:t>‹#›</a:t>
            </a:fld>
            <a:endParaRPr lang="en-US"/>
          </a:p>
        </p:txBody>
      </p:sp>
    </p:spTree>
    <p:extLst>
      <p:ext uri="{BB962C8B-B14F-4D97-AF65-F5344CB8AC3E}">
        <p14:creationId xmlns:p14="http://schemas.microsoft.com/office/powerpoint/2010/main" val="1145167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E:\ELISA\ERLANGGA LISA\2017\TEMPLATE PPT\SMP Pendidikan Agama Islam &amp; Budi Pekerti K13N\SMP Pendidikan Agama Islam &amp; Budi Pekerti K13N banner.pn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 y="4344987"/>
            <a:ext cx="9144001" cy="798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2004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 y="0"/>
            <a:ext cx="4133490" cy="5143500"/>
            <a:chOff x="-1" y="0"/>
            <a:chExt cx="4133490" cy="5143500"/>
          </a:xfrm>
        </p:grpSpPr>
        <p:sp>
          <p:nvSpPr>
            <p:cNvPr id="10" name="Rectangle 9"/>
            <p:cNvSpPr/>
            <p:nvPr/>
          </p:nvSpPr>
          <p:spPr>
            <a:xfrm>
              <a:off x="-1" y="0"/>
              <a:ext cx="4133490" cy="51435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6199" y="1549207"/>
              <a:ext cx="4057289" cy="1754326"/>
            </a:xfrm>
            <a:prstGeom prst="rect">
              <a:avLst/>
            </a:prstGeom>
          </p:spPr>
          <p:txBody>
            <a:bodyPr wrap="square">
              <a:spAutoFit/>
            </a:bodyPr>
            <a:lstStyle/>
            <a:p>
              <a:pPr algn="ctr"/>
              <a:r>
                <a:rPr lang="en-US" sz="3600" dirty="0">
                  <a:solidFill>
                    <a:schemeClr val="accent3">
                      <a:lumMod val="75000"/>
                    </a:schemeClr>
                  </a:solidFill>
                  <a:latin typeface="Arial Rounded MT Bold" pitchFamily="34" charset="0"/>
                </a:rPr>
                <a:t>B</a:t>
              </a:r>
              <a:r>
                <a:rPr lang="id-ID" sz="3600" dirty="0">
                  <a:solidFill>
                    <a:schemeClr val="accent3">
                      <a:lumMod val="75000"/>
                    </a:schemeClr>
                  </a:solidFill>
                  <a:latin typeface="Arial Rounded MT Bold" pitchFamily="34" charset="0"/>
                </a:rPr>
                <a:t>AB </a:t>
              </a:r>
              <a:r>
                <a:rPr lang="en-US" sz="3600" dirty="0">
                  <a:solidFill>
                    <a:schemeClr val="accent3">
                      <a:lumMod val="75000"/>
                    </a:schemeClr>
                  </a:solidFill>
                  <a:latin typeface="Arial Rounded MT Bold" pitchFamily="34" charset="0"/>
                </a:rPr>
                <a:t>9</a:t>
              </a:r>
              <a:endParaRPr lang="id-ID" sz="3600" dirty="0">
                <a:solidFill>
                  <a:schemeClr val="accent3">
                    <a:lumMod val="75000"/>
                  </a:schemeClr>
                </a:solidFill>
                <a:latin typeface="Arial Rounded MT Bold" pitchFamily="34" charset="0"/>
              </a:endParaRPr>
            </a:p>
            <a:p>
              <a:pPr algn="ctr"/>
              <a:r>
                <a:rPr lang="en-US" sz="3600" dirty="0">
                  <a:latin typeface="Arial Rounded MT Bold" pitchFamily="34" charset="0"/>
                </a:rPr>
                <a:t>HAJI DAN UMRAH</a:t>
              </a:r>
              <a:endParaRPr lang="id-ID" sz="3600" dirty="0">
                <a:latin typeface="Arial Rounded MT Bold" pitchFamily="34" charset="0"/>
              </a:endParaRPr>
            </a:p>
          </p:txBody>
        </p:sp>
      </p:grpSp>
      <p:pic>
        <p:nvPicPr>
          <p:cNvPr id="9" name="Picture 2" descr="E:\ELISA\ERLANGGA LISA\2017\TEMPLATE PPT\SMP Pendidikan Agama Islam &amp; Budi Pekerti K13N\SMP Pendidikan Agama Islam &amp; Budi Pekerti K13N bann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344987"/>
            <a:ext cx="9144001" cy="79851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68910"/>
            <a:ext cx="2979917" cy="4314920"/>
          </a:xfrm>
          <a:prstGeom prst="rect">
            <a:avLst/>
          </a:prstGeom>
        </p:spPr>
      </p:pic>
    </p:spTree>
    <p:extLst>
      <p:ext uri="{BB962C8B-B14F-4D97-AF65-F5344CB8AC3E}">
        <p14:creationId xmlns:p14="http://schemas.microsoft.com/office/powerpoint/2010/main" val="88996969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10153" y="1200150"/>
            <a:ext cx="8568952" cy="3323322"/>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71500" y="1214428"/>
            <a:ext cx="8229600" cy="3262322"/>
          </a:xfrm>
          <a:prstGeom prst="rect">
            <a:avLst/>
          </a:prstGeom>
        </p:spPr>
        <p:txBody>
          <a:bodyPr anchor="ctr">
            <a:noAutofit/>
          </a:bodyPr>
          <a:lstStyle/>
          <a:p>
            <a:pPr lvl="0">
              <a:lnSpc>
                <a:spcPct val="115000"/>
              </a:lnSpc>
              <a:spcBef>
                <a:spcPts val="0"/>
              </a:spcBef>
              <a:spcAft>
                <a:spcPts val="1000"/>
              </a:spcAft>
              <a:buNone/>
              <a:tabLst>
                <a:tab pos="1085850" algn="l"/>
              </a:tabLst>
            </a:pPr>
            <a:r>
              <a:rPr lang="id-ID" sz="3600" dirty="0" smtClean="0"/>
              <a:t>	Dam adalah denda bagi seseorang yang melanggar wajib haji atau umrah</a:t>
            </a:r>
          </a:p>
        </p:txBody>
      </p:sp>
      <p:sp>
        <p:nvSpPr>
          <p:cNvPr id="4"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smtClean="0">
                <a:solidFill>
                  <a:schemeClr val="accent3">
                    <a:lumMod val="75000"/>
                  </a:schemeClr>
                </a:solidFill>
                <a:cs typeface="Calibri" pitchFamily="34" charset="0"/>
              </a:rPr>
              <a:t>P</a:t>
            </a:r>
            <a:r>
              <a:rPr lang="id-ID" sz="4000" b="1" dirty="0" smtClean="0">
                <a:solidFill>
                  <a:schemeClr val="accent3">
                    <a:lumMod val="75000"/>
                  </a:schemeClr>
                </a:solidFill>
                <a:cs typeface="Calibri" pitchFamily="34" charset="0"/>
              </a:rPr>
              <a:t>engertian Dam</a:t>
            </a:r>
            <a:endParaRPr lang="en-US" sz="4000" b="1" dirty="0">
              <a:solidFill>
                <a:srgbClr val="FF0000"/>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10153" y="1200150"/>
            <a:ext cx="8568952" cy="3323322"/>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71500" y="1214428"/>
            <a:ext cx="8229600" cy="3262322"/>
          </a:xfrm>
          <a:prstGeom prst="rect">
            <a:avLst/>
          </a:prstGeom>
        </p:spPr>
        <p:txBody>
          <a:bodyPr anchor="ctr">
            <a:noAutofit/>
          </a:bodyPr>
          <a:lstStyle/>
          <a:p>
            <a:pPr lvl="0">
              <a:lnSpc>
                <a:spcPct val="115000"/>
              </a:lnSpc>
              <a:spcBef>
                <a:spcPts val="0"/>
              </a:spcBef>
              <a:spcAft>
                <a:spcPts val="1000"/>
              </a:spcAft>
              <a:buNone/>
              <a:tabLst>
                <a:tab pos="1085850" algn="l"/>
              </a:tabLst>
            </a:pPr>
            <a:r>
              <a:rPr lang="ar-SA" sz="2800" b="1" dirty="0" smtClean="0"/>
              <a:t> </a:t>
            </a:r>
            <a:r>
              <a:rPr lang="id-ID" sz="2800" b="1" dirty="0" smtClean="0"/>
              <a:t>	</a:t>
            </a:r>
            <a:r>
              <a:rPr lang="id-ID" dirty="0" smtClean="0"/>
              <a:t>Umrah adalah mengunjungi Baitullah untuk beribadah. Perbedaan haji dan umrah terletak pada waktu pelaksanaan , dan beberapa ibadah dalam haji yang tidak dilaksanakan dalam umrah</a:t>
            </a:r>
          </a:p>
        </p:txBody>
      </p:sp>
      <p:sp>
        <p:nvSpPr>
          <p:cNvPr id="4"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smtClean="0">
                <a:solidFill>
                  <a:schemeClr val="accent3">
                    <a:lumMod val="75000"/>
                  </a:schemeClr>
                </a:solidFill>
                <a:cs typeface="Calibri" pitchFamily="34" charset="0"/>
              </a:rPr>
              <a:t>P</a:t>
            </a:r>
            <a:r>
              <a:rPr lang="id-ID" sz="4000" b="1" dirty="0" smtClean="0">
                <a:solidFill>
                  <a:schemeClr val="accent3">
                    <a:lumMod val="75000"/>
                  </a:schemeClr>
                </a:solidFill>
                <a:cs typeface="Calibri" pitchFamily="34" charset="0"/>
              </a:rPr>
              <a:t>engertian Umrah</a:t>
            </a:r>
            <a:endParaRPr lang="en-US" sz="4000" b="1" dirty="0">
              <a:solidFill>
                <a:srgbClr val="FF0000"/>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10153" y="843558"/>
            <a:ext cx="8568952" cy="3679914"/>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71500" y="1214428"/>
            <a:ext cx="8229600" cy="3262322"/>
          </a:xfrm>
          <a:prstGeom prst="rect">
            <a:avLst/>
          </a:prstGeom>
        </p:spPr>
        <p:txBody>
          <a:bodyPr anchor="ctr">
            <a:noAutofit/>
          </a:bodyPr>
          <a:lstStyle/>
          <a:p>
            <a:pPr marL="457200" lvl="0" indent="-457200">
              <a:lnSpc>
                <a:spcPct val="115000"/>
              </a:lnSpc>
              <a:spcBef>
                <a:spcPts val="0"/>
              </a:spcBef>
              <a:spcAft>
                <a:spcPts val="1000"/>
              </a:spcAft>
              <a:buFont typeface="+mj-lt"/>
              <a:buAutoNum type="arabicPeriod"/>
              <a:tabLst>
                <a:tab pos="1085850" algn="l"/>
              </a:tabLst>
            </a:pPr>
            <a:r>
              <a:rPr lang="id-ID" sz="1800" dirty="0" smtClean="0">
                <a:latin typeface="+mj-lt"/>
              </a:rPr>
              <a:t>Sebagai bentuk syukur atass rizki yang melimpah</a:t>
            </a:r>
          </a:p>
          <a:p>
            <a:pPr marL="457200" lvl="0" indent="-457200">
              <a:lnSpc>
                <a:spcPct val="115000"/>
              </a:lnSpc>
              <a:spcBef>
                <a:spcPts val="0"/>
              </a:spcBef>
              <a:spcAft>
                <a:spcPts val="1000"/>
              </a:spcAft>
              <a:buFont typeface="+mj-lt"/>
              <a:buAutoNum type="arabicPeriod"/>
              <a:tabLst>
                <a:tab pos="1085850" algn="l"/>
              </a:tabLst>
            </a:pPr>
            <a:r>
              <a:rPr lang="id-ID" sz="1800" dirty="0" smtClean="0">
                <a:latin typeface="+mj-lt"/>
              </a:rPr>
              <a:t>Menciptakan ukhuwah ismiyah tingkat dunia</a:t>
            </a:r>
          </a:p>
          <a:p>
            <a:pPr marL="457200" lvl="0" indent="-457200">
              <a:lnSpc>
                <a:spcPct val="115000"/>
              </a:lnSpc>
              <a:spcBef>
                <a:spcPts val="0"/>
              </a:spcBef>
              <a:spcAft>
                <a:spcPts val="1000"/>
              </a:spcAft>
              <a:buFont typeface="+mj-lt"/>
              <a:buAutoNum type="arabicPeriod"/>
              <a:tabLst>
                <a:tab pos="1085850" algn="l"/>
              </a:tabLst>
            </a:pPr>
            <a:r>
              <a:rPr lang="en-US" sz="1800" dirty="0" smtClean="0">
                <a:latin typeface="+mj-lt"/>
              </a:rPr>
              <a:t>M</a:t>
            </a:r>
            <a:r>
              <a:rPr lang="id-ID" sz="1800" dirty="0" smtClean="0">
                <a:latin typeface="+mj-lt"/>
              </a:rPr>
              <a:t>embebaskan diri dari dosa dan menetramkan jiwa</a:t>
            </a:r>
          </a:p>
          <a:p>
            <a:pPr marL="457200" lvl="0" indent="-457200">
              <a:lnSpc>
                <a:spcPct val="115000"/>
              </a:lnSpc>
              <a:spcBef>
                <a:spcPts val="0"/>
              </a:spcBef>
              <a:spcAft>
                <a:spcPts val="1000"/>
              </a:spcAft>
              <a:buFont typeface="+mj-lt"/>
              <a:buAutoNum type="arabicPeriod"/>
              <a:tabLst>
                <a:tab pos="1085850" algn="l"/>
              </a:tabLst>
            </a:pPr>
            <a:r>
              <a:rPr lang="en-US" sz="1800" dirty="0" smtClean="0">
                <a:latin typeface="+mj-lt"/>
              </a:rPr>
              <a:t>M</a:t>
            </a:r>
            <a:r>
              <a:rPr lang="id-ID" sz="1800" dirty="0" smtClean="0">
                <a:latin typeface="+mj-lt"/>
              </a:rPr>
              <a:t>endidik dan meyadarkan jiwa untuk memenuhi panggilan Allah lebih dari panggilan apapun</a:t>
            </a:r>
          </a:p>
          <a:p>
            <a:pPr marL="457200" lvl="0" indent="-457200">
              <a:lnSpc>
                <a:spcPct val="115000"/>
              </a:lnSpc>
              <a:spcBef>
                <a:spcPts val="0"/>
              </a:spcBef>
              <a:spcAft>
                <a:spcPts val="1000"/>
              </a:spcAft>
              <a:buFont typeface="+mj-lt"/>
              <a:buAutoNum type="arabicPeriod"/>
              <a:tabLst>
                <a:tab pos="1085850" algn="l"/>
              </a:tabLst>
            </a:pPr>
            <a:r>
              <a:rPr lang="en-US" sz="1800" dirty="0" smtClean="0">
                <a:latin typeface="+mj-lt"/>
              </a:rPr>
              <a:t>M</a:t>
            </a:r>
            <a:r>
              <a:rPr lang="id-ID" sz="1800" dirty="0" smtClean="0">
                <a:latin typeface="+mj-lt"/>
              </a:rPr>
              <a:t>enyadarkan manusia bahaya mengikuti bisikan setan</a:t>
            </a:r>
            <a:endParaRPr lang="en-US" sz="1800" dirty="0" smtClean="0">
              <a:latin typeface="+mj-lt"/>
            </a:endParaRPr>
          </a:p>
          <a:p>
            <a:pPr marL="457200" lvl="0" indent="-457200">
              <a:lnSpc>
                <a:spcPct val="115000"/>
              </a:lnSpc>
              <a:spcBef>
                <a:spcPts val="0"/>
              </a:spcBef>
              <a:spcAft>
                <a:spcPts val="1000"/>
              </a:spcAft>
              <a:buFont typeface="+mj-lt"/>
              <a:buAutoNum type="arabicPeriod"/>
              <a:tabLst>
                <a:tab pos="1085850" algn="l"/>
              </a:tabLst>
            </a:pPr>
            <a:r>
              <a:rPr lang="id-ID" sz="1800" dirty="0"/>
              <a:t>Meneladani Nabi Muhammad saw. Dan nabi-nabi </a:t>
            </a:r>
            <a:r>
              <a:rPr lang="id-ID" sz="1800" dirty="0" smtClean="0"/>
              <a:t>sebelumnya</a:t>
            </a:r>
            <a:endParaRPr lang="en-US" sz="1800" dirty="0" smtClean="0"/>
          </a:p>
          <a:p>
            <a:pPr marL="457200" indent="-457200">
              <a:lnSpc>
                <a:spcPct val="115000"/>
              </a:lnSpc>
              <a:spcBef>
                <a:spcPts val="0"/>
              </a:spcBef>
              <a:spcAft>
                <a:spcPts val="1000"/>
              </a:spcAft>
              <a:buFont typeface="+mj-lt"/>
              <a:buAutoNum type="arabicPeriod"/>
              <a:tabLst>
                <a:tab pos="1085850" algn="l"/>
              </a:tabLst>
            </a:pPr>
            <a:r>
              <a:rPr lang="id-ID" sz="1800" dirty="0"/>
              <a:t>Menggalang persatuan umat islam dunia</a:t>
            </a:r>
          </a:p>
          <a:p>
            <a:pPr marL="0" lvl="0" indent="0">
              <a:lnSpc>
                <a:spcPct val="115000"/>
              </a:lnSpc>
              <a:spcBef>
                <a:spcPts val="0"/>
              </a:spcBef>
              <a:spcAft>
                <a:spcPts val="1000"/>
              </a:spcAft>
              <a:buNone/>
              <a:tabLst>
                <a:tab pos="1085850" algn="l"/>
              </a:tabLst>
            </a:pPr>
            <a:endParaRPr lang="id-ID" sz="1800" dirty="0" smtClean="0">
              <a:latin typeface="+mj-lt"/>
            </a:endParaRPr>
          </a:p>
        </p:txBody>
      </p:sp>
      <p:sp>
        <p:nvSpPr>
          <p:cNvPr id="4" name="Title 1"/>
          <p:cNvSpPr txBox="1">
            <a:spLocks/>
          </p:cNvSpPr>
          <p:nvPr/>
        </p:nvSpPr>
        <p:spPr>
          <a:xfrm>
            <a:off x="381000" y="95251"/>
            <a:ext cx="8229600" cy="748307"/>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smtClean="0">
                <a:solidFill>
                  <a:schemeClr val="accent3">
                    <a:lumMod val="75000"/>
                  </a:schemeClr>
                </a:solidFill>
                <a:cs typeface="Calibri" pitchFamily="34" charset="0"/>
              </a:rPr>
              <a:t>H</a:t>
            </a:r>
            <a:r>
              <a:rPr lang="id-ID" sz="4000" b="1" dirty="0" smtClean="0">
                <a:solidFill>
                  <a:schemeClr val="accent3">
                    <a:lumMod val="75000"/>
                  </a:schemeClr>
                </a:solidFill>
                <a:cs typeface="Calibri" pitchFamily="34" charset="0"/>
              </a:rPr>
              <a:t>ikmah Haji dan Umrah</a:t>
            </a:r>
            <a:endParaRPr lang="en-US" sz="4000" b="1" dirty="0">
              <a:solidFill>
                <a:srgbClr val="FF0000"/>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p:cNvGrpSpPr>
          <p:nvPr/>
        </p:nvGrpSpPr>
        <p:grpSpPr bwMode="auto">
          <a:xfrm>
            <a:off x="324453" y="1285866"/>
            <a:ext cx="8568952" cy="3275707"/>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 name="Title 1"/>
          <p:cNvSpPr txBox="1">
            <a:spLocks/>
          </p:cNvSpPr>
          <p:nvPr/>
        </p:nvSpPr>
        <p:spPr>
          <a:xfrm>
            <a:off x="381000" y="209550"/>
            <a:ext cx="8229600" cy="1076316"/>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400" b="1" dirty="0" err="1" smtClean="0">
                <a:solidFill>
                  <a:schemeClr val="accent3">
                    <a:lumMod val="75000"/>
                  </a:schemeClr>
                </a:solidFill>
                <a:cs typeface="Calibri" pitchFamily="34" charset="0"/>
              </a:rPr>
              <a:t>Membaca</a:t>
            </a:r>
            <a:r>
              <a:rPr lang="en-US" sz="2400" b="1" dirty="0" smtClean="0">
                <a:solidFill>
                  <a:schemeClr val="accent3">
                    <a:lumMod val="75000"/>
                  </a:schemeClr>
                </a:solidFill>
                <a:cs typeface="Calibri" pitchFamily="34" charset="0"/>
              </a:rPr>
              <a:t> </a:t>
            </a:r>
            <a:r>
              <a:rPr lang="en-US" sz="2400" b="1" dirty="0" err="1" smtClean="0">
                <a:solidFill>
                  <a:schemeClr val="accent3">
                    <a:lumMod val="75000"/>
                  </a:schemeClr>
                </a:solidFill>
                <a:cs typeface="Calibri" pitchFamily="34" charset="0"/>
              </a:rPr>
              <a:t>Surah</a:t>
            </a:r>
            <a:r>
              <a:rPr lang="id-ID" sz="2400" b="1" dirty="0" smtClean="0">
                <a:solidFill>
                  <a:schemeClr val="accent3">
                    <a:lumMod val="75000"/>
                  </a:schemeClr>
                </a:solidFill>
                <a:cs typeface="Calibri" pitchFamily="34" charset="0"/>
              </a:rPr>
              <a:t> </a:t>
            </a:r>
            <a:r>
              <a:rPr lang="id-ID" sz="2400" b="1" dirty="0" smtClean="0">
                <a:solidFill>
                  <a:schemeClr val="accent3">
                    <a:lumMod val="75000"/>
                  </a:schemeClr>
                </a:solidFill>
                <a:latin typeface="Traditional Arabic"/>
                <a:cs typeface="Traditional Arabic"/>
              </a:rPr>
              <a:t>Ã</a:t>
            </a:r>
            <a:r>
              <a:rPr lang="id-ID" sz="2400" b="1" dirty="0" smtClean="0">
                <a:solidFill>
                  <a:schemeClr val="accent3">
                    <a:lumMod val="75000"/>
                  </a:schemeClr>
                </a:solidFill>
                <a:cs typeface="Calibri" pitchFamily="34" charset="0"/>
              </a:rPr>
              <a:t>li ‘Imr</a:t>
            </a:r>
            <a:r>
              <a:rPr lang="id-ID" sz="2400" b="1" dirty="0" smtClean="0">
                <a:solidFill>
                  <a:schemeClr val="accent3">
                    <a:lumMod val="75000"/>
                  </a:schemeClr>
                </a:solidFill>
                <a:latin typeface="Traditional Arabic"/>
                <a:cs typeface="Traditional Arabic"/>
              </a:rPr>
              <a:t>ãn/ 3 : 97, </a:t>
            </a:r>
            <a:r>
              <a:rPr lang="id-ID" sz="2400" b="1" dirty="0" smtClean="0">
                <a:solidFill>
                  <a:schemeClr val="accent3">
                    <a:lumMod val="75000"/>
                  </a:schemeClr>
                </a:solidFill>
                <a:cs typeface="Calibri" pitchFamily="34" charset="0"/>
              </a:rPr>
              <a:t>Al-Baqarah/2 : 197, </a:t>
            </a:r>
            <a:r>
              <a:rPr lang="id-ID" sz="2400" b="1" dirty="0" smtClean="0">
                <a:solidFill>
                  <a:schemeClr val="accent3">
                    <a:lumMod val="75000"/>
                  </a:schemeClr>
                </a:solidFill>
                <a:latin typeface="Traditional Arabic"/>
                <a:cs typeface="Traditional Arabic"/>
              </a:rPr>
              <a:t>H.R Ahmad dan H.R Bukhari</a:t>
            </a:r>
            <a:r>
              <a:rPr lang="id-ID" sz="2400" b="1" dirty="0" smtClean="0">
                <a:solidFill>
                  <a:schemeClr val="accent3">
                    <a:lumMod val="75000"/>
                  </a:schemeClr>
                </a:solidFill>
                <a:cs typeface="Calibri" pitchFamily="34" charset="0"/>
              </a:rPr>
              <a:t> </a:t>
            </a:r>
            <a:endParaRPr lang="en-US" sz="2400" b="1" dirty="0" smtClean="0">
              <a:solidFill>
                <a:schemeClr val="accent3">
                  <a:lumMod val="75000"/>
                </a:schemeClr>
              </a:solidFill>
              <a:cs typeface="Calibri" pitchFamily="34" charset="0"/>
            </a:endParaRPr>
          </a:p>
          <a:p>
            <a:pPr algn="l"/>
            <a:endParaRPr lang="en-US" sz="2400" b="1" dirty="0" smtClean="0">
              <a:solidFill>
                <a:schemeClr val="accent3">
                  <a:lumMod val="75000"/>
                </a:schemeClr>
              </a:solidFill>
              <a:cs typeface="Calibri" pitchFamily="34" charset="0"/>
            </a:endParaRPr>
          </a:p>
          <a:p>
            <a:endParaRPr lang="en-US" sz="2400" b="1" dirty="0" smtClean="0">
              <a:solidFill>
                <a:schemeClr val="accent3">
                  <a:lumMod val="75000"/>
                </a:schemeClr>
              </a:solidFill>
              <a:cs typeface="Calibri" pitchFamily="34" charset="0"/>
            </a:endParaRPr>
          </a:p>
          <a:p>
            <a:endParaRPr lang="en-US" sz="2400" b="1" dirty="0" smtClean="0">
              <a:solidFill>
                <a:schemeClr val="accent3">
                  <a:lumMod val="75000"/>
                </a:schemeClr>
              </a:solidFill>
              <a:cs typeface="Calibri" pitchFamily="34" charset="0"/>
            </a:endParaRPr>
          </a:p>
          <a:p>
            <a:pPr algn="l"/>
            <a:endParaRPr lang="en-US" sz="2800" b="1" dirty="0">
              <a:solidFill>
                <a:schemeClr val="accent3">
                  <a:lumMod val="75000"/>
                </a:schemeClr>
              </a:solidFill>
              <a:latin typeface="Calibri" pitchFamily="34" charset="0"/>
              <a:cs typeface="Calibri" pitchFamily="34" charset="0"/>
            </a:endParaRPr>
          </a:p>
        </p:txBody>
      </p:sp>
      <p:sp>
        <p:nvSpPr>
          <p:cNvPr id="8" name="Rectangle 7"/>
          <p:cNvSpPr/>
          <p:nvPr/>
        </p:nvSpPr>
        <p:spPr>
          <a:xfrm>
            <a:off x="714348" y="1419622"/>
            <a:ext cx="2396554" cy="369332"/>
          </a:xfrm>
          <a:prstGeom prst="rect">
            <a:avLst/>
          </a:prstGeom>
        </p:spPr>
        <p:txBody>
          <a:bodyPr wrap="none">
            <a:spAutoFit/>
          </a:bodyPr>
          <a:lstStyle/>
          <a:p>
            <a:r>
              <a:rPr lang="en-US" b="1" dirty="0" err="1" smtClean="0">
                <a:solidFill>
                  <a:srgbClr val="FF0000"/>
                </a:solidFill>
                <a:cs typeface="Calibri" pitchFamily="34" charset="0"/>
              </a:rPr>
              <a:t>Surah</a:t>
            </a:r>
            <a:r>
              <a:rPr lang="id-ID" b="1" dirty="0" smtClean="0">
                <a:solidFill>
                  <a:srgbClr val="FF0000"/>
                </a:solidFill>
                <a:cs typeface="Calibri" pitchFamily="34" charset="0"/>
              </a:rPr>
              <a:t> </a:t>
            </a:r>
            <a:r>
              <a:rPr lang="id-ID" b="1" dirty="0" smtClean="0">
                <a:solidFill>
                  <a:srgbClr val="FF0000"/>
                </a:solidFill>
                <a:latin typeface="Traditional Arabic"/>
                <a:cs typeface="Traditional Arabic"/>
              </a:rPr>
              <a:t>Ã</a:t>
            </a:r>
            <a:r>
              <a:rPr lang="id-ID" b="1" dirty="0" smtClean="0">
                <a:solidFill>
                  <a:srgbClr val="FF0000"/>
                </a:solidFill>
                <a:cs typeface="Calibri" pitchFamily="34" charset="0"/>
              </a:rPr>
              <a:t>li ‘Imr</a:t>
            </a:r>
            <a:r>
              <a:rPr lang="id-ID" b="1" dirty="0" smtClean="0">
                <a:solidFill>
                  <a:srgbClr val="FF0000"/>
                </a:solidFill>
                <a:latin typeface="Traditional Arabic"/>
                <a:cs typeface="Traditional Arabic"/>
              </a:rPr>
              <a:t>ãn/ 3 : 97</a:t>
            </a:r>
            <a:endParaRPr lang="id-ID" dirty="0">
              <a:solidFill>
                <a:srgbClr val="FF0000"/>
              </a:solidFill>
            </a:endParaRPr>
          </a:p>
        </p:txBody>
      </p:sp>
      <p:sp>
        <p:nvSpPr>
          <p:cNvPr id="3" name="Content Placeholder 2"/>
          <p:cNvSpPr>
            <a:spLocks noGrp="1"/>
          </p:cNvSpPr>
          <p:nvPr>
            <p:ph idx="4294967295"/>
          </p:nvPr>
        </p:nvSpPr>
        <p:spPr>
          <a:xfrm>
            <a:off x="322763" y="1652074"/>
            <a:ext cx="8458200" cy="2781301"/>
          </a:xfrm>
          <a:prstGeom prst="rect">
            <a:avLst/>
          </a:prstGeom>
        </p:spPr>
        <p:txBody>
          <a:bodyPr anchor="ctr">
            <a:noAutofit/>
          </a:bodyPr>
          <a:lstStyle/>
          <a:p>
            <a:pPr marL="0" indent="0" algn="r" rtl="1">
              <a:spcBef>
                <a:spcPts val="600"/>
              </a:spcBef>
              <a:buNone/>
            </a:pPr>
            <a:r>
              <a:rPr lang="ar-SA" sz="2400" dirty="0" smtClean="0">
                <a:latin typeface="Adobe Naskh Medium" pitchFamily="50" charset="-78"/>
                <a:cs typeface="Adobe Naskh Medium" pitchFamily="50" charset="-78"/>
              </a:rPr>
              <a:t>....</a:t>
            </a:r>
            <a:r>
              <a:rPr lang="en-US" sz="2400" dirty="0" smtClean="0">
                <a:latin typeface="Adobe Naskh Medium" pitchFamily="50" charset="-78"/>
                <a:cs typeface="Adobe Naskh Medium" pitchFamily="50" charset="-78"/>
              </a:rPr>
              <a:t> </a:t>
            </a:r>
            <a:r>
              <a:rPr lang="ar-SA" dirty="0" smtClean="0">
                <a:latin typeface="Adobe Naskh Medium" pitchFamily="50" charset="-78"/>
                <a:cs typeface="Adobe Naskh Medium" pitchFamily="50" charset="-78"/>
              </a:rPr>
              <a:t>وَللهِ عَلَى النَّاسِ حِجُّ الْبَيْتِ مَنِ اسْتَطَاعَ إِلَيْهِ سَبِيلًا ۗ وَمَنْ كَفَرَ فَإِنَّ اللَّهَ غَنِيٌّ عَنِ الْعَلٰمِينَ ﴿ال عمران : ٩٧﴾</a:t>
            </a:r>
          </a:p>
          <a:p>
            <a:pPr marL="174625" indent="0">
              <a:spcBef>
                <a:spcPts val="600"/>
              </a:spcBef>
              <a:buNone/>
            </a:pPr>
            <a:r>
              <a:rPr lang="ar-SA" sz="1800" dirty="0" smtClean="0">
                <a:latin typeface="+mj-lt"/>
              </a:rPr>
              <a:t>”</a:t>
            </a:r>
            <a:r>
              <a:rPr lang="id-ID" sz="1800" dirty="0" smtClean="0">
                <a:latin typeface="+mj-lt"/>
              </a:rPr>
              <a:t> </a:t>
            </a:r>
            <a:r>
              <a:rPr lang="en-US" sz="1800" dirty="0" smtClean="0">
                <a:latin typeface="+mj-lt"/>
              </a:rPr>
              <a:t>… Dan (</a:t>
            </a:r>
            <a:r>
              <a:rPr lang="en-US" sz="1800" dirty="0" err="1" smtClean="0">
                <a:latin typeface="+mj-lt"/>
              </a:rPr>
              <a:t>di</a:t>
            </a:r>
            <a:r>
              <a:rPr lang="en-US" sz="1800" dirty="0" smtClean="0">
                <a:latin typeface="+mj-lt"/>
              </a:rPr>
              <a:t> </a:t>
            </a:r>
            <a:r>
              <a:rPr lang="en-US" sz="1800" dirty="0" err="1" smtClean="0">
                <a:latin typeface="+mj-lt"/>
              </a:rPr>
              <a:t>antara</a:t>
            </a:r>
            <a:r>
              <a:rPr lang="en-US" sz="1800" dirty="0" smtClean="0">
                <a:latin typeface="+mj-lt"/>
              </a:rPr>
              <a:t>) </a:t>
            </a:r>
            <a:r>
              <a:rPr lang="id-ID" sz="1800" dirty="0" smtClean="0">
                <a:latin typeface="+mj-lt"/>
              </a:rPr>
              <a:t>kewajiban manusia terhadap </a:t>
            </a:r>
            <a:r>
              <a:rPr lang="en-US" sz="1800" dirty="0" smtClean="0">
                <a:latin typeface="+mj-lt"/>
              </a:rPr>
              <a:t>Allah </a:t>
            </a:r>
            <a:r>
              <a:rPr lang="en-US" sz="1800" dirty="0" err="1" smtClean="0">
                <a:latin typeface="+mj-lt"/>
              </a:rPr>
              <a:t>adalah</a:t>
            </a:r>
            <a:r>
              <a:rPr lang="en-US" sz="1800" dirty="0" smtClean="0">
                <a:latin typeface="+mj-lt"/>
              </a:rPr>
              <a:t> </a:t>
            </a:r>
            <a:r>
              <a:rPr lang="en-US" sz="1800" dirty="0" err="1" smtClean="0">
                <a:latin typeface="+mj-lt"/>
              </a:rPr>
              <a:t>melaksanakan</a:t>
            </a:r>
            <a:r>
              <a:rPr lang="en-US" sz="1800" dirty="0" smtClean="0">
                <a:latin typeface="+mj-lt"/>
              </a:rPr>
              <a:t> </a:t>
            </a:r>
            <a:r>
              <a:rPr lang="en-US" sz="1800" dirty="0" err="1" smtClean="0">
                <a:latin typeface="+mj-lt"/>
              </a:rPr>
              <a:t>kewajiban</a:t>
            </a:r>
            <a:r>
              <a:rPr lang="id-ID" sz="1800" dirty="0" smtClean="0">
                <a:latin typeface="+mj-lt"/>
              </a:rPr>
              <a:t> haji ke Baitullah</a:t>
            </a:r>
            <a:r>
              <a:rPr lang="en-US" sz="1800" dirty="0" smtClean="0">
                <a:latin typeface="+mj-lt"/>
              </a:rPr>
              <a:t> </a:t>
            </a:r>
            <a:r>
              <a:rPr lang="id-ID" sz="1800" dirty="0" smtClean="0">
                <a:latin typeface="+mj-lt"/>
              </a:rPr>
              <a:t>, yaitu bagi orang yang sanggup mengadakan perjalanan</a:t>
            </a:r>
            <a:r>
              <a:rPr lang="en-US" sz="1800" dirty="0" smtClean="0">
                <a:latin typeface="+mj-lt"/>
              </a:rPr>
              <a:t> </a:t>
            </a:r>
            <a:r>
              <a:rPr lang="en-US" sz="1800" dirty="0" err="1" smtClean="0">
                <a:latin typeface="+mj-lt"/>
              </a:rPr>
              <a:t>ke</a:t>
            </a:r>
            <a:r>
              <a:rPr lang="en-US" sz="1800" dirty="0" smtClean="0">
                <a:latin typeface="+mj-lt"/>
              </a:rPr>
              <a:t> </a:t>
            </a:r>
            <a:r>
              <a:rPr lang="en-US" sz="1800" dirty="0" err="1" smtClean="0">
                <a:latin typeface="+mj-lt"/>
              </a:rPr>
              <a:t>sana</a:t>
            </a:r>
            <a:r>
              <a:rPr lang="id-ID" sz="1800" dirty="0" smtClean="0">
                <a:latin typeface="+mj-lt"/>
              </a:rPr>
              <a:t>. Barangsiapa mengingkari (kewajiban)</a:t>
            </a:r>
            <a:r>
              <a:rPr lang="en-US" sz="1800" dirty="0" smtClean="0">
                <a:latin typeface="+mj-lt"/>
              </a:rPr>
              <a:t> </a:t>
            </a:r>
            <a:r>
              <a:rPr lang="id-ID" sz="1800" dirty="0" smtClean="0">
                <a:latin typeface="+mj-lt"/>
              </a:rPr>
              <a:t>haji, maka </a:t>
            </a:r>
            <a:r>
              <a:rPr lang="en-US" sz="1800" dirty="0" err="1" smtClean="0">
                <a:latin typeface="+mj-lt"/>
              </a:rPr>
              <a:t>ketahuilah</a:t>
            </a:r>
            <a:r>
              <a:rPr lang="id-ID" sz="1800" dirty="0" smtClean="0">
                <a:latin typeface="+mj-lt"/>
              </a:rPr>
              <a:t> Allah Maha Kaya (tidak memerlukan sesuatu) dari semesta alam.</a:t>
            </a:r>
            <a:r>
              <a:rPr lang="en-US" sz="1800" dirty="0" smtClean="0">
                <a:latin typeface="+mj-lt"/>
              </a:rPr>
              <a:t>”</a:t>
            </a:r>
            <a:r>
              <a:rPr lang="id-ID" sz="1800" dirty="0" smtClean="0">
                <a:latin typeface="+mj-lt"/>
              </a:rPr>
              <a:t>.</a:t>
            </a:r>
            <a:r>
              <a:rPr lang="en-US" sz="1800" dirty="0" smtClean="0">
                <a:latin typeface="+mj-lt"/>
              </a:rPr>
              <a:t> </a:t>
            </a:r>
            <a:r>
              <a:rPr lang="en-US" sz="1800" b="1" dirty="0" smtClean="0">
                <a:latin typeface="+mj-lt"/>
              </a:rPr>
              <a:t>(Q.S. </a:t>
            </a:r>
            <a:r>
              <a:rPr lang="id-ID" sz="1800" b="1" dirty="0" smtClean="0">
                <a:latin typeface="+mj-lt"/>
                <a:cs typeface="Traditional Arabic"/>
              </a:rPr>
              <a:t>Ã</a:t>
            </a:r>
            <a:r>
              <a:rPr lang="id-ID" sz="1800" b="1" dirty="0" smtClean="0">
                <a:latin typeface="+mj-lt"/>
                <a:cs typeface="Calibri" pitchFamily="34" charset="0"/>
              </a:rPr>
              <a:t>li ‘Imr</a:t>
            </a:r>
            <a:r>
              <a:rPr lang="id-ID" sz="1800" b="1" dirty="0" smtClean="0">
                <a:latin typeface="+mj-lt"/>
                <a:cs typeface="Traditional Arabic"/>
              </a:rPr>
              <a:t>ãn/ 3 : 97</a:t>
            </a:r>
            <a:r>
              <a:rPr lang="en-US" sz="1800" b="1" dirty="0" smtClean="0">
                <a:latin typeface="+mj-lt"/>
                <a:cs typeface="Calibri" pitchFamily="34" charset="0"/>
              </a:rPr>
              <a:t>)</a:t>
            </a:r>
            <a:endParaRPr lang="en-US" sz="1800" b="1" dirty="0" smtClean="0">
              <a:latin typeface="+mj-lt"/>
              <a:cs typeface="Traditional Arabic" pitchFamily="18" charset="-78"/>
            </a:endParaRPr>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324453" y="1285866"/>
            <a:ext cx="8568952" cy="3275707"/>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 name="Title 1"/>
          <p:cNvSpPr txBox="1">
            <a:spLocks/>
          </p:cNvSpPr>
          <p:nvPr/>
        </p:nvSpPr>
        <p:spPr>
          <a:xfrm>
            <a:off x="381000" y="209550"/>
            <a:ext cx="8229600" cy="1076316"/>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400" b="1" dirty="0" err="1" smtClean="0">
                <a:solidFill>
                  <a:schemeClr val="accent3">
                    <a:lumMod val="75000"/>
                  </a:schemeClr>
                </a:solidFill>
                <a:cs typeface="Calibri" pitchFamily="34" charset="0"/>
              </a:rPr>
              <a:t>Membaca</a:t>
            </a:r>
            <a:r>
              <a:rPr lang="en-US" sz="2400" b="1" dirty="0" smtClean="0">
                <a:solidFill>
                  <a:schemeClr val="accent3">
                    <a:lumMod val="75000"/>
                  </a:schemeClr>
                </a:solidFill>
                <a:cs typeface="Calibri" pitchFamily="34" charset="0"/>
              </a:rPr>
              <a:t> </a:t>
            </a:r>
            <a:r>
              <a:rPr lang="en-US" sz="2400" b="1" dirty="0" err="1" smtClean="0">
                <a:solidFill>
                  <a:schemeClr val="accent3">
                    <a:lumMod val="75000"/>
                  </a:schemeClr>
                </a:solidFill>
                <a:cs typeface="Calibri" pitchFamily="34" charset="0"/>
              </a:rPr>
              <a:t>Surah</a:t>
            </a:r>
            <a:r>
              <a:rPr lang="id-ID" sz="2400" b="1" dirty="0" smtClean="0">
                <a:solidFill>
                  <a:schemeClr val="accent3">
                    <a:lumMod val="75000"/>
                  </a:schemeClr>
                </a:solidFill>
                <a:cs typeface="Calibri" pitchFamily="34" charset="0"/>
              </a:rPr>
              <a:t> </a:t>
            </a:r>
            <a:r>
              <a:rPr lang="id-ID" sz="2400" b="1" dirty="0" smtClean="0">
                <a:solidFill>
                  <a:schemeClr val="accent3">
                    <a:lumMod val="75000"/>
                  </a:schemeClr>
                </a:solidFill>
                <a:latin typeface="Traditional Arabic"/>
                <a:cs typeface="Traditional Arabic"/>
              </a:rPr>
              <a:t>Ã</a:t>
            </a:r>
            <a:r>
              <a:rPr lang="id-ID" sz="2400" b="1" dirty="0" smtClean="0">
                <a:solidFill>
                  <a:schemeClr val="accent3">
                    <a:lumMod val="75000"/>
                  </a:schemeClr>
                </a:solidFill>
                <a:cs typeface="Calibri" pitchFamily="34" charset="0"/>
              </a:rPr>
              <a:t>li ‘Imr</a:t>
            </a:r>
            <a:r>
              <a:rPr lang="id-ID" sz="2400" b="1" dirty="0" smtClean="0">
                <a:solidFill>
                  <a:schemeClr val="accent3">
                    <a:lumMod val="75000"/>
                  </a:schemeClr>
                </a:solidFill>
                <a:latin typeface="Traditional Arabic"/>
                <a:cs typeface="Traditional Arabic"/>
              </a:rPr>
              <a:t>ãn/ 3 : 97, </a:t>
            </a:r>
            <a:r>
              <a:rPr lang="id-ID" sz="2400" b="1" dirty="0" smtClean="0">
                <a:solidFill>
                  <a:schemeClr val="accent3">
                    <a:lumMod val="75000"/>
                  </a:schemeClr>
                </a:solidFill>
                <a:cs typeface="Calibri" pitchFamily="34" charset="0"/>
              </a:rPr>
              <a:t>Al-Baqarah/2 : 197, </a:t>
            </a:r>
            <a:r>
              <a:rPr lang="id-ID" sz="2400" b="1" dirty="0" smtClean="0">
                <a:solidFill>
                  <a:schemeClr val="accent3">
                    <a:lumMod val="75000"/>
                  </a:schemeClr>
                </a:solidFill>
                <a:latin typeface="Traditional Arabic"/>
                <a:cs typeface="Traditional Arabic"/>
              </a:rPr>
              <a:t>H.R Ahmad dan H.R Bukhari</a:t>
            </a:r>
            <a:r>
              <a:rPr lang="id-ID" sz="2400" b="1" dirty="0" smtClean="0">
                <a:solidFill>
                  <a:schemeClr val="accent3">
                    <a:lumMod val="75000"/>
                  </a:schemeClr>
                </a:solidFill>
                <a:cs typeface="Calibri" pitchFamily="34" charset="0"/>
              </a:rPr>
              <a:t> </a:t>
            </a:r>
            <a:endParaRPr lang="en-US" sz="2400" b="1" dirty="0" smtClean="0">
              <a:solidFill>
                <a:schemeClr val="accent3">
                  <a:lumMod val="75000"/>
                </a:schemeClr>
              </a:solidFill>
              <a:cs typeface="Calibri" pitchFamily="34" charset="0"/>
            </a:endParaRPr>
          </a:p>
          <a:p>
            <a:pPr algn="l"/>
            <a:endParaRPr lang="en-US" sz="2400" b="1" dirty="0" smtClean="0">
              <a:solidFill>
                <a:schemeClr val="accent3">
                  <a:lumMod val="75000"/>
                </a:schemeClr>
              </a:solidFill>
              <a:cs typeface="Calibri" pitchFamily="34" charset="0"/>
            </a:endParaRPr>
          </a:p>
          <a:p>
            <a:endParaRPr lang="en-US" sz="2400" b="1" dirty="0" smtClean="0">
              <a:solidFill>
                <a:schemeClr val="accent3">
                  <a:lumMod val="75000"/>
                </a:schemeClr>
              </a:solidFill>
              <a:cs typeface="Calibri" pitchFamily="34" charset="0"/>
            </a:endParaRPr>
          </a:p>
          <a:p>
            <a:endParaRPr lang="en-US" sz="2400" b="1" dirty="0" smtClean="0">
              <a:solidFill>
                <a:schemeClr val="accent3">
                  <a:lumMod val="75000"/>
                </a:schemeClr>
              </a:solidFill>
              <a:cs typeface="Calibri" pitchFamily="34" charset="0"/>
            </a:endParaRPr>
          </a:p>
          <a:p>
            <a:pPr algn="l"/>
            <a:endParaRPr lang="en-US" sz="2800" b="1" dirty="0">
              <a:solidFill>
                <a:schemeClr val="accent3">
                  <a:lumMod val="75000"/>
                </a:schemeClr>
              </a:solidFill>
              <a:latin typeface="Calibri" pitchFamily="34" charset="0"/>
              <a:cs typeface="Calibri" pitchFamily="34" charset="0"/>
            </a:endParaRPr>
          </a:p>
        </p:txBody>
      </p:sp>
      <p:sp>
        <p:nvSpPr>
          <p:cNvPr id="8" name="Rectangle 7"/>
          <p:cNvSpPr/>
          <p:nvPr/>
        </p:nvSpPr>
        <p:spPr>
          <a:xfrm>
            <a:off x="611560" y="1347154"/>
            <a:ext cx="2582245" cy="369332"/>
          </a:xfrm>
          <a:prstGeom prst="rect">
            <a:avLst/>
          </a:prstGeom>
        </p:spPr>
        <p:txBody>
          <a:bodyPr wrap="none">
            <a:spAutoFit/>
          </a:bodyPr>
          <a:lstStyle/>
          <a:p>
            <a:r>
              <a:rPr lang="en-US" b="1" dirty="0" err="1" smtClean="0">
                <a:solidFill>
                  <a:srgbClr val="FF0000"/>
                </a:solidFill>
                <a:cs typeface="Calibri" pitchFamily="34" charset="0"/>
              </a:rPr>
              <a:t>Surah</a:t>
            </a:r>
            <a:r>
              <a:rPr lang="id-ID" b="1" dirty="0" smtClean="0">
                <a:solidFill>
                  <a:srgbClr val="FF0000"/>
                </a:solidFill>
                <a:cs typeface="Calibri" pitchFamily="34" charset="0"/>
              </a:rPr>
              <a:t> Al-Baqarah/2 : 197</a:t>
            </a:r>
            <a:endParaRPr lang="id-ID" dirty="0">
              <a:solidFill>
                <a:srgbClr val="FF0000"/>
              </a:solidFill>
            </a:endParaRPr>
          </a:p>
        </p:txBody>
      </p:sp>
      <p:sp>
        <p:nvSpPr>
          <p:cNvPr id="3" name="Content Placeholder 2"/>
          <p:cNvSpPr>
            <a:spLocks noGrp="1"/>
          </p:cNvSpPr>
          <p:nvPr>
            <p:ph idx="4294967295"/>
          </p:nvPr>
        </p:nvSpPr>
        <p:spPr>
          <a:xfrm>
            <a:off x="462782" y="1652074"/>
            <a:ext cx="8262117" cy="2781301"/>
          </a:xfrm>
          <a:prstGeom prst="rect">
            <a:avLst/>
          </a:prstGeom>
        </p:spPr>
        <p:txBody>
          <a:bodyPr anchor="ctr">
            <a:noAutofit/>
          </a:bodyPr>
          <a:lstStyle/>
          <a:p>
            <a:pPr marL="0" indent="0" algn="r" rtl="1">
              <a:spcBef>
                <a:spcPts val="600"/>
              </a:spcBef>
              <a:buNone/>
            </a:pPr>
            <a:r>
              <a:rPr lang="ar-SA" sz="2800" dirty="0" smtClean="0">
                <a:latin typeface="Adobe Naskh Medium" pitchFamily="50" charset="-78"/>
                <a:cs typeface="Adobe Naskh Medium" pitchFamily="50" charset="-78"/>
              </a:rPr>
              <a:t>الْحَجُّ أَشْهُرٌ مَعْلُومٰتٌ ۚ فَمَنْ فَرَضَ فِيهِنَّ الْحَجَّ فَلَا رَفَثَ وَلَا فُسُوقَ وَلَا جِدَالَ فِي الْحَجِّ ۗ وَمَا تَفْعَلُوا مِنْ خَيْرٍ يَعْلَمْهُ اللهُ ۗ وَتَزَوَّدُوا فَإِنَّ خَيْرَ الزَّادِ التَّقْوٰى ۚ وَاتَّقُونِ يٰٓا أُولِي الْأَلْبَابِ</a:t>
            </a:r>
            <a:r>
              <a:rPr lang="ar-SA" sz="2400" dirty="0" smtClean="0">
                <a:latin typeface="Adobe Naskh Medium" pitchFamily="50" charset="-78"/>
                <a:cs typeface="Adobe Naskh Medium" pitchFamily="50" charset="-78"/>
              </a:rPr>
              <a:t> </a:t>
            </a:r>
            <a:r>
              <a:rPr lang="ar-SA" dirty="0" smtClean="0">
                <a:latin typeface="Adobe Naskh Medium" pitchFamily="50" charset="-78"/>
                <a:cs typeface="Adobe Naskh Medium" pitchFamily="50" charset="-78"/>
              </a:rPr>
              <a:t>﴿البقرة: ۱٩٧﴾</a:t>
            </a:r>
          </a:p>
          <a:p>
            <a:pPr marL="457200" indent="-457200">
              <a:spcBef>
                <a:spcPts val="600"/>
              </a:spcBef>
              <a:buNone/>
            </a:pPr>
            <a:r>
              <a:rPr lang="en-US" sz="1600" dirty="0" smtClean="0"/>
              <a:t>	</a:t>
            </a:r>
            <a:r>
              <a:rPr lang="ar-SA" sz="1400" dirty="0" smtClean="0"/>
              <a:t>”</a:t>
            </a:r>
            <a:r>
              <a:rPr lang="id-ID" sz="1400" dirty="0" smtClean="0"/>
              <a:t> (Musim) haji </a:t>
            </a:r>
            <a:r>
              <a:rPr lang="en-US" sz="1400" dirty="0" err="1" smtClean="0"/>
              <a:t>itu</a:t>
            </a:r>
            <a:r>
              <a:rPr lang="en-US" sz="1400" dirty="0" smtClean="0"/>
              <a:t> </a:t>
            </a:r>
            <a:r>
              <a:rPr lang="en-US" sz="1400" dirty="0" err="1" smtClean="0"/>
              <a:t>pada</a:t>
            </a:r>
            <a:r>
              <a:rPr lang="en-US" sz="1400" dirty="0" smtClean="0"/>
              <a:t> </a:t>
            </a:r>
            <a:r>
              <a:rPr lang="en-US" sz="1400" dirty="0" err="1" smtClean="0"/>
              <a:t>bulan</a:t>
            </a:r>
            <a:r>
              <a:rPr lang="en-US" sz="1400" dirty="0" smtClean="0"/>
              <a:t>-</a:t>
            </a:r>
            <a:r>
              <a:rPr lang="id-ID" sz="1400" dirty="0" smtClean="0"/>
              <a:t>bulan yang </a:t>
            </a:r>
            <a:r>
              <a:rPr lang="en-US" sz="1400" dirty="0" err="1" smtClean="0"/>
              <a:t>telah</a:t>
            </a:r>
            <a:r>
              <a:rPr lang="en-US" sz="1400" dirty="0" smtClean="0"/>
              <a:t> </a:t>
            </a:r>
            <a:r>
              <a:rPr lang="id-ID" sz="1400" dirty="0" smtClean="0"/>
              <a:t>dimaklumi, barangsiapa mengerjakan</a:t>
            </a:r>
            <a:r>
              <a:rPr lang="en-US" sz="1400" dirty="0" smtClean="0"/>
              <a:t> (</a:t>
            </a:r>
            <a:r>
              <a:rPr lang="en-US" sz="1400" dirty="0" err="1" smtClean="0"/>
              <a:t>ibadah</a:t>
            </a:r>
            <a:r>
              <a:rPr lang="en-US" sz="1400" dirty="0" smtClean="0"/>
              <a:t>)</a:t>
            </a:r>
            <a:r>
              <a:rPr lang="id-ID" sz="1400" dirty="0" smtClean="0"/>
              <a:t> haji</a:t>
            </a:r>
            <a:r>
              <a:rPr lang="en-US" sz="1400" dirty="0" smtClean="0"/>
              <a:t> </a:t>
            </a:r>
            <a:r>
              <a:rPr lang="en-US" sz="1400" dirty="0" err="1" smtClean="0"/>
              <a:t>dalam</a:t>
            </a:r>
            <a:r>
              <a:rPr lang="en-US" sz="1400" dirty="0" smtClean="0"/>
              <a:t> (</a:t>
            </a:r>
            <a:r>
              <a:rPr lang="en-US" sz="1400" dirty="0" err="1" smtClean="0"/>
              <a:t>bulan</a:t>
            </a:r>
            <a:r>
              <a:rPr lang="en-US" sz="1400" dirty="0" smtClean="0"/>
              <a:t>) </a:t>
            </a:r>
            <a:r>
              <a:rPr lang="en-US" sz="1400" dirty="0" err="1" smtClean="0"/>
              <a:t>itu</a:t>
            </a:r>
            <a:r>
              <a:rPr lang="id-ID" sz="1400" dirty="0" smtClean="0"/>
              <a:t>, maka </a:t>
            </a:r>
            <a:r>
              <a:rPr lang="en-US" sz="1400" dirty="0" err="1" smtClean="0"/>
              <a:t>janganlah</a:t>
            </a:r>
            <a:r>
              <a:rPr lang="en-US" sz="1400" dirty="0" smtClean="0"/>
              <a:t> </a:t>
            </a:r>
            <a:r>
              <a:rPr lang="en-US" sz="1400" dirty="0" err="1" smtClean="0"/>
              <a:t>berkata</a:t>
            </a:r>
            <a:r>
              <a:rPr lang="en-US" sz="1400" dirty="0" smtClean="0"/>
              <a:t> </a:t>
            </a:r>
            <a:r>
              <a:rPr lang="en-US" sz="1400" dirty="0" err="1" smtClean="0"/>
              <a:t>jorok</a:t>
            </a:r>
            <a:r>
              <a:rPr lang="en-US" sz="1400" dirty="0" smtClean="0"/>
              <a:t> (</a:t>
            </a:r>
            <a:r>
              <a:rPr lang="id-ID" sz="1400" i="1" dirty="0" smtClean="0"/>
              <a:t>rafa</a:t>
            </a:r>
            <a:r>
              <a:rPr lang="en-US" sz="1400" i="1" dirty="0" smtClean="0"/>
              <a:t>s</a:t>
            </a:r>
            <a:r>
              <a:rPr lang="en-US" sz="1400" dirty="0" smtClean="0"/>
              <a:t>)</a:t>
            </a:r>
            <a:r>
              <a:rPr lang="id-ID" sz="1400" dirty="0" smtClean="0"/>
              <a:t>, berbuat </a:t>
            </a:r>
            <a:r>
              <a:rPr lang="en-US" sz="1400" dirty="0" err="1" smtClean="0"/>
              <a:t>maksiat</a:t>
            </a:r>
            <a:r>
              <a:rPr lang="id-ID" sz="1400" dirty="0" smtClean="0"/>
              <a:t> dan </a:t>
            </a:r>
            <a:r>
              <a:rPr lang="en-US" sz="1400" dirty="0" err="1" smtClean="0"/>
              <a:t>bertengkar</a:t>
            </a:r>
            <a:r>
              <a:rPr lang="id-ID" sz="1400" dirty="0" smtClean="0"/>
              <a:t>i dalam </a:t>
            </a:r>
            <a:r>
              <a:rPr lang="en-US" sz="1400" dirty="0" smtClean="0"/>
              <a:t>(</a:t>
            </a:r>
            <a:r>
              <a:rPr lang="en-US" sz="1400" dirty="0" err="1" smtClean="0"/>
              <a:t>melakukan</a:t>
            </a:r>
            <a:r>
              <a:rPr lang="en-US" sz="1400" dirty="0" smtClean="0"/>
              <a:t> </a:t>
            </a:r>
            <a:r>
              <a:rPr lang="en-US" sz="1400" dirty="0" err="1" smtClean="0"/>
              <a:t>ibadah</a:t>
            </a:r>
            <a:r>
              <a:rPr lang="en-US" sz="1400" dirty="0" smtClean="0"/>
              <a:t>) </a:t>
            </a:r>
            <a:r>
              <a:rPr lang="id-ID" sz="1400" dirty="0" smtClean="0"/>
              <a:t>haji. </a:t>
            </a:r>
            <a:r>
              <a:rPr lang="en-US" sz="1400" dirty="0" err="1" smtClean="0"/>
              <a:t>Segala</a:t>
            </a:r>
            <a:r>
              <a:rPr lang="en-US" sz="1400" dirty="0" smtClean="0"/>
              <a:t> yang </a:t>
            </a:r>
            <a:r>
              <a:rPr lang="en-US" sz="1400" dirty="0" err="1" smtClean="0"/>
              <a:t>baik</a:t>
            </a:r>
            <a:r>
              <a:rPr lang="id-ID" sz="1400" dirty="0" smtClean="0"/>
              <a:t> yang kamu kerjakan</a:t>
            </a:r>
            <a:r>
              <a:rPr lang="en-US" sz="1400" dirty="0" smtClean="0"/>
              <a:t>, </a:t>
            </a:r>
            <a:r>
              <a:rPr lang="id-ID" sz="1400" dirty="0" smtClean="0"/>
              <a:t>Allah mengetahuinya. </a:t>
            </a:r>
            <a:r>
              <a:rPr lang="en-US" sz="1400" dirty="0" err="1" smtClean="0"/>
              <a:t>Bawalah</a:t>
            </a:r>
            <a:r>
              <a:rPr lang="en-US" sz="1400" dirty="0" smtClean="0"/>
              <a:t> </a:t>
            </a:r>
            <a:r>
              <a:rPr lang="en-US" sz="1400" dirty="0" err="1" smtClean="0"/>
              <a:t>bekal</a:t>
            </a:r>
            <a:r>
              <a:rPr lang="en-US" sz="1400" dirty="0" smtClean="0"/>
              <a:t>,</a:t>
            </a:r>
            <a:r>
              <a:rPr lang="id-ID" sz="1400" dirty="0" smtClean="0"/>
              <a:t> dan sesungguhnya sebaik-baik bekal adalah t</a:t>
            </a:r>
            <a:r>
              <a:rPr lang="en-US" sz="1400" dirty="0" err="1" smtClean="0"/>
              <a:t>aqw</a:t>
            </a:r>
            <a:r>
              <a:rPr lang="id-ID" sz="1400" dirty="0" smtClean="0"/>
              <a:t>a dan berta</a:t>
            </a:r>
            <a:r>
              <a:rPr lang="en-US" sz="1400" dirty="0" smtClean="0"/>
              <a:t>q</a:t>
            </a:r>
            <a:r>
              <a:rPr lang="id-ID" sz="1400" dirty="0" smtClean="0"/>
              <a:t>walah kepada-Ku </a:t>
            </a:r>
            <a:r>
              <a:rPr lang="en-US" sz="1400" dirty="0" err="1" smtClean="0"/>
              <a:t>wah</a:t>
            </a:r>
            <a:r>
              <a:rPr lang="id-ID" sz="1400" dirty="0" smtClean="0"/>
              <a:t>ai orang-orang yang </a:t>
            </a:r>
            <a:r>
              <a:rPr lang="en-US" sz="1400" dirty="0" err="1" smtClean="0"/>
              <a:t>mempunyai</a:t>
            </a:r>
            <a:r>
              <a:rPr lang="en-US" sz="1400" dirty="0" smtClean="0"/>
              <a:t> </a:t>
            </a:r>
            <a:r>
              <a:rPr lang="en-US" sz="1400" dirty="0" err="1" smtClean="0"/>
              <a:t>akal</a:t>
            </a:r>
            <a:r>
              <a:rPr lang="en-US" sz="1400" dirty="0" smtClean="0"/>
              <a:t> </a:t>
            </a:r>
            <a:r>
              <a:rPr lang="en-US" sz="1400" dirty="0" err="1" smtClean="0"/>
              <a:t>sehat</a:t>
            </a:r>
            <a:r>
              <a:rPr lang="en-US" sz="1400" dirty="0" smtClean="0"/>
              <a:t>”</a:t>
            </a:r>
            <a:r>
              <a:rPr lang="id-ID" sz="1400" dirty="0" smtClean="0"/>
              <a:t>.</a:t>
            </a:r>
            <a:r>
              <a:rPr lang="en-US" sz="1400" dirty="0" smtClean="0"/>
              <a:t> </a:t>
            </a:r>
            <a:r>
              <a:rPr lang="en-US" sz="1600" b="1" dirty="0" smtClean="0"/>
              <a:t>(Q.S </a:t>
            </a:r>
            <a:r>
              <a:rPr lang="id-ID" sz="1600" b="1" dirty="0" smtClean="0">
                <a:cs typeface="Calibri" pitchFamily="34" charset="0"/>
              </a:rPr>
              <a:t>Al-Baqarah/2 : 197</a:t>
            </a:r>
            <a:r>
              <a:rPr lang="en-US" sz="1600" b="1" dirty="0" smtClean="0">
                <a:cs typeface="Calibri" pitchFamily="34" charset="0"/>
              </a:rPr>
              <a:t>)</a:t>
            </a:r>
            <a:endParaRPr lang="en-US" sz="1600" b="1" dirty="0" smtClean="0">
              <a:latin typeface="Traditional Arabic" pitchFamily="18" charset="-78"/>
              <a:cs typeface="Traditional Arabic" pitchFamily="18" charset="-78"/>
            </a:endParaRPr>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09550"/>
            <a:ext cx="8229600" cy="719126"/>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400" b="1" dirty="0" err="1" smtClean="0">
                <a:solidFill>
                  <a:schemeClr val="accent3">
                    <a:lumMod val="75000"/>
                  </a:schemeClr>
                </a:solidFill>
                <a:cs typeface="Calibri" pitchFamily="34" charset="0"/>
              </a:rPr>
              <a:t>Membaca</a:t>
            </a:r>
            <a:r>
              <a:rPr lang="en-US" sz="2400" b="1" dirty="0" smtClean="0">
                <a:solidFill>
                  <a:schemeClr val="accent3">
                    <a:lumMod val="75000"/>
                  </a:schemeClr>
                </a:solidFill>
                <a:cs typeface="Calibri" pitchFamily="34" charset="0"/>
              </a:rPr>
              <a:t> </a:t>
            </a:r>
            <a:r>
              <a:rPr lang="en-US" sz="2400" b="1" dirty="0" err="1" smtClean="0">
                <a:solidFill>
                  <a:schemeClr val="accent3">
                    <a:lumMod val="75000"/>
                  </a:schemeClr>
                </a:solidFill>
                <a:cs typeface="Calibri" pitchFamily="34" charset="0"/>
              </a:rPr>
              <a:t>Surah</a:t>
            </a:r>
            <a:r>
              <a:rPr lang="id-ID" sz="2400" b="1" dirty="0" smtClean="0">
                <a:solidFill>
                  <a:schemeClr val="accent3">
                    <a:lumMod val="75000"/>
                  </a:schemeClr>
                </a:solidFill>
                <a:cs typeface="Calibri" pitchFamily="34" charset="0"/>
              </a:rPr>
              <a:t> </a:t>
            </a:r>
            <a:r>
              <a:rPr lang="id-ID" sz="2400" b="1" dirty="0" smtClean="0">
                <a:solidFill>
                  <a:schemeClr val="accent3">
                    <a:lumMod val="75000"/>
                  </a:schemeClr>
                </a:solidFill>
                <a:latin typeface="Traditional Arabic"/>
                <a:cs typeface="Traditional Arabic"/>
              </a:rPr>
              <a:t>Ã</a:t>
            </a:r>
            <a:r>
              <a:rPr lang="id-ID" sz="2400" b="1" dirty="0" smtClean="0">
                <a:solidFill>
                  <a:schemeClr val="accent3">
                    <a:lumMod val="75000"/>
                  </a:schemeClr>
                </a:solidFill>
                <a:cs typeface="Calibri" pitchFamily="34" charset="0"/>
              </a:rPr>
              <a:t>li ‘Imr</a:t>
            </a:r>
            <a:r>
              <a:rPr lang="id-ID" sz="2400" b="1" dirty="0" smtClean="0">
                <a:solidFill>
                  <a:schemeClr val="accent3">
                    <a:lumMod val="75000"/>
                  </a:schemeClr>
                </a:solidFill>
                <a:latin typeface="Traditional Arabic"/>
                <a:cs typeface="Traditional Arabic"/>
              </a:rPr>
              <a:t>ãn/ 3 : 97, </a:t>
            </a:r>
            <a:r>
              <a:rPr lang="id-ID" sz="2400" b="1" dirty="0" smtClean="0">
                <a:solidFill>
                  <a:schemeClr val="accent3">
                    <a:lumMod val="75000"/>
                  </a:schemeClr>
                </a:solidFill>
                <a:cs typeface="Calibri" pitchFamily="34" charset="0"/>
              </a:rPr>
              <a:t>Al-Baqarah/2 : 197, </a:t>
            </a:r>
            <a:r>
              <a:rPr lang="id-ID" sz="2400" b="1" dirty="0" smtClean="0">
                <a:solidFill>
                  <a:schemeClr val="accent3">
                    <a:lumMod val="75000"/>
                  </a:schemeClr>
                </a:solidFill>
                <a:latin typeface="Traditional Arabic"/>
                <a:cs typeface="Traditional Arabic"/>
              </a:rPr>
              <a:t>H.R Ahmad dan H.R Bukhari</a:t>
            </a:r>
            <a:endParaRPr lang="en-US" sz="2400" b="1" dirty="0" smtClean="0">
              <a:solidFill>
                <a:schemeClr val="accent3">
                  <a:lumMod val="75000"/>
                </a:schemeClr>
              </a:solidFill>
              <a:cs typeface="Calibri" pitchFamily="34" charset="0"/>
            </a:endParaRPr>
          </a:p>
          <a:p>
            <a:pPr algn="l"/>
            <a:endParaRPr lang="en-US" sz="2800" b="1" dirty="0">
              <a:solidFill>
                <a:schemeClr val="accent3">
                  <a:lumMod val="75000"/>
                </a:schemeClr>
              </a:solidFill>
              <a:latin typeface="Calibri" pitchFamily="34" charset="0"/>
              <a:cs typeface="Calibri" pitchFamily="34" charset="0"/>
            </a:endParaRPr>
          </a:p>
        </p:txBody>
      </p:sp>
      <p:grpSp>
        <p:nvGrpSpPr>
          <p:cNvPr id="2" name="Group 4"/>
          <p:cNvGrpSpPr>
            <a:grpSpLocks/>
          </p:cNvGrpSpPr>
          <p:nvPr/>
        </p:nvGrpSpPr>
        <p:grpSpPr bwMode="auto">
          <a:xfrm>
            <a:off x="324453" y="1285866"/>
            <a:ext cx="8568952" cy="3275707"/>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8" name="Rectangle 7"/>
          <p:cNvSpPr/>
          <p:nvPr/>
        </p:nvSpPr>
        <p:spPr>
          <a:xfrm>
            <a:off x="714348" y="1583319"/>
            <a:ext cx="1433406" cy="369332"/>
          </a:xfrm>
          <a:prstGeom prst="rect">
            <a:avLst/>
          </a:prstGeom>
        </p:spPr>
        <p:txBody>
          <a:bodyPr wrap="none">
            <a:spAutoFit/>
          </a:bodyPr>
          <a:lstStyle/>
          <a:p>
            <a:r>
              <a:rPr lang="id-ID" b="1" dirty="0" smtClean="0">
                <a:solidFill>
                  <a:srgbClr val="FF0000"/>
                </a:solidFill>
                <a:latin typeface="Traditional Arabic"/>
                <a:cs typeface="Traditional Arabic"/>
              </a:rPr>
              <a:t>H.R Ahmad</a:t>
            </a:r>
            <a:endParaRPr lang="id-ID" dirty="0">
              <a:solidFill>
                <a:srgbClr val="FF0000"/>
              </a:solidFill>
            </a:endParaRPr>
          </a:p>
        </p:txBody>
      </p:sp>
      <p:sp>
        <p:nvSpPr>
          <p:cNvPr id="3" name="Content Placeholder 2"/>
          <p:cNvSpPr>
            <a:spLocks noGrp="1"/>
          </p:cNvSpPr>
          <p:nvPr>
            <p:ph idx="4294967295"/>
          </p:nvPr>
        </p:nvSpPr>
        <p:spPr>
          <a:xfrm>
            <a:off x="228600" y="1563638"/>
            <a:ext cx="8458200" cy="2781301"/>
          </a:xfrm>
          <a:prstGeom prst="rect">
            <a:avLst/>
          </a:prstGeom>
        </p:spPr>
        <p:txBody>
          <a:bodyPr anchor="ctr">
            <a:noAutofit/>
          </a:bodyPr>
          <a:lstStyle/>
          <a:p>
            <a:pPr marL="0" indent="0" algn="r" rtl="1">
              <a:spcBef>
                <a:spcPts val="600"/>
              </a:spcBef>
              <a:buNone/>
            </a:pPr>
            <a:r>
              <a:rPr lang="ar-SA" sz="2800" dirty="0" smtClean="0">
                <a:latin typeface="Adobe Naskh Medium" pitchFamily="50" charset="-78"/>
                <a:cs typeface="Adobe Naskh Medium" pitchFamily="50" charset="-78"/>
              </a:rPr>
              <a:t>عَنِ ابْنِ عَبَّاسٍ رَضِيَ اللهُ عَنْهُ قَالَ : قَالَ رَسُولُ  اللهِ صَلَّى اللهُ عَلَيْهِ وَسَلَّمَ : " تَعَجَّلُوا إِلَى الْحَجِّ ، يَعْنِي الْفَرِيضَةَ ، فَإِنَّ أَحَدَكُمْ لا يَدْرِي مَا يَعْرِضُ لَهُ </a:t>
            </a:r>
            <a:r>
              <a:rPr lang="ar-SA" dirty="0" smtClean="0">
                <a:latin typeface="Adobe Naskh Medium" pitchFamily="50" charset="-78"/>
                <a:cs typeface="Adobe Naskh Medium" pitchFamily="50" charset="-78"/>
              </a:rPr>
              <a:t>﴿رواه أحمد ﴾</a:t>
            </a:r>
          </a:p>
          <a:p>
            <a:pPr marL="457200" indent="-457200">
              <a:spcBef>
                <a:spcPts val="600"/>
              </a:spcBef>
              <a:buNone/>
            </a:pPr>
            <a:r>
              <a:rPr lang="en-US" sz="1600" dirty="0" smtClean="0"/>
              <a:t>	</a:t>
            </a:r>
            <a:r>
              <a:rPr lang="ar-SA" sz="1800" dirty="0" smtClean="0"/>
              <a:t>”</a:t>
            </a:r>
            <a:r>
              <a:rPr lang="id-ID" sz="1800" dirty="0" smtClean="0"/>
              <a:t> </a:t>
            </a:r>
            <a:r>
              <a:rPr lang="en-US" sz="1800" dirty="0" err="1" smtClean="0"/>
              <a:t>Ibnu</a:t>
            </a:r>
            <a:r>
              <a:rPr lang="en-US" sz="1800" dirty="0" smtClean="0"/>
              <a:t> ‘</a:t>
            </a:r>
            <a:r>
              <a:rPr lang="en-US" sz="1800" dirty="0" err="1" smtClean="0">
                <a:cs typeface="Traditional Arabic"/>
              </a:rPr>
              <a:t>Ãbbas</a:t>
            </a:r>
            <a:r>
              <a:rPr lang="en-US" sz="1800" dirty="0" smtClean="0">
                <a:cs typeface="Traditional Arabic"/>
              </a:rPr>
              <a:t> </a:t>
            </a:r>
            <a:r>
              <a:rPr lang="en-US" sz="1800" dirty="0" err="1" smtClean="0">
                <a:cs typeface="Traditional Arabic"/>
              </a:rPr>
              <a:t>radiyallãhu</a:t>
            </a:r>
            <a:r>
              <a:rPr lang="en-US" sz="1800" dirty="0" smtClean="0">
                <a:cs typeface="Traditional Arabic"/>
              </a:rPr>
              <a:t> ‘</a:t>
            </a:r>
            <a:r>
              <a:rPr lang="en-US" sz="1800" dirty="0" err="1" smtClean="0">
                <a:cs typeface="Traditional Arabic"/>
              </a:rPr>
              <a:t>anhu</a:t>
            </a:r>
            <a:r>
              <a:rPr lang="en-US" sz="1800" dirty="0" smtClean="0">
                <a:cs typeface="Traditional Arabic"/>
              </a:rPr>
              <a:t> </a:t>
            </a:r>
            <a:r>
              <a:rPr lang="en-US" sz="1800" dirty="0" err="1" smtClean="0">
                <a:cs typeface="Traditional Arabic"/>
              </a:rPr>
              <a:t>berkata</a:t>
            </a:r>
            <a:r>
              <a:rPr lang="en-US" sz="1800" dirty="0" smtClean="0">
                <a:cs typeface="Traditional Arabic"/>
              </a:rPr>
              <a:t> : </a:t>
            </a:r>
            <a:r>
              <a:rPr lang="en-US" sz="1800" dirty="0" err="1" smtClean="0">
                <a:cs typeface="Traditional Arabic"/>
              </a:rPr>
              <a:t>Rasullullah</a:t>
            </a:r>
            <a:r>
              <a:rPr lang="en-US" sz="1800" dirty="0" smtClean="0">
                <a:cs typeface="Traditional Arabic"/>
              </a:rPr>
              <a:t> saw. </a:t>
            </a:r>
            <a:r>
              <a:rPr lang="en-US" sz="1800" dirty="0" err="1" smtClean="0">
                <a:cs typeface="Traditional Arabic"/>
              </a:rPr>
              <a:t>Bersabda</a:t>
            </a:r>
            <a:r>
              <a:rPr lang="en-US" sz="1800" dirty="0" smtClean="0">
                <a:cs typeface="Traditional Arabic"/>
              </a:rPr>
              <a:t> “</a:t>
            </a:r>
            <a:r>
              <a:rPr lang="en-US" sz="1800" dirty="0" err="1" smtClean="0">
                <a:cs typeface="Traditional Arabic"/>
              </a:rPr>
              <a:t>Hendaklah</a:t>
            </a:r>
            <a:r>
              <a:rPr lang="en-US" sz="1800" dirty="0" smtClean="0">
                <a:cs typeface="Traditional Arabic"/>
              </a:rPr>
              <a:t> </a:t>
            </a:r>
            <a:r>
              <a:rPr lang="en-US" sz="1800" dirty="0" err="1" smtClean="0">
                <a:cs typeface="Traditional Arabic"/>
              </a:rPr>
              <a:t>kamu</a:t>
            </a:r>
            <a:r>
              <a:rPr lang="en-US" sz="1800" dirty="0" smtClean="0">
                <a:cs typeface="Traditional Arabic"/>
              </a:rPr>
              <a:t> </a:t>
            </a:r>
            <a:r>
              <a:rPr lang="en-US" sz="1800" dirty="0" err="1" smtClean="0">
                <a:cs typeface="Traditional Arabic"/>
              </a:rPr>
              <a:t>segera</a:t>
            </a:r>
            <a:r>
              <a:rPr lang="en-US" sz="1800" dirty="0" smtClean="0">
                <a:cs typeface="Traditional Arabic"/>
              </a:rPr>
              <a:t> </a:t>
            </a:r>
            <a:r>
              <a:rPr lang="en-US" sz="1800" dirty="0" err="1" smtClean="0">
                <a:cs typeface="Traditional Arabic"/>
              </a:rPr>
              <a:t>mengerjakan</a:t>
            </a:r>
            <a:r>
              <a:rPr lang="en-US" sz="1800" dirty="0" smtClean="0">
                <a:cs typeface="Traditional Arabic"/>
              </a:rPr>
              <a:t> </a:t>
            </a:r>
            <a:r>
              <a:rPr lang="en-US" sz="1800" dirty="0" err="1" smtClean="0">
                <a:cs typeface="Traditional Arabic"/>
              </a:rPr>
              <a:t>haji</a:t>
            </a:r>
            <a:r>
              <a:rPr lang="en-US" sz="1800" dirty="0" smtClean="0">
                <a:cs typeface="Traditional Arabic"/>
              </a:rPr>
              <a:t> (yang </a:t>
            </a:r>
            <a:r>
              <a:rPr lang="en-US" sz="1800" dirty="0" err="1" smtClean="0">
                <a:cs typeface="Traditional Arabic"/>
              </a:rPr>
              <a:t>wajib</a:t>
            </a:r>
            <a:r>
              <a:rPr lang="en-US" sz="1800" dirty="0" smtClean="0">
                <a:cs typeface="Traditional Arabic"/>
              </a:rPr>
              <a:t>), </a:t>
            </a:r>
            <a:r>
              <a:rPr lang="en-US" sz="1800" dirty="0" err="1" smtClean="0">
                <a:cs typeface="Traditional Arabic"/>
              </a:rPr>
              <a:t>karena</a:t>
            </a:r>
            <a:r>
              <a:rPr lang="en-US" sz="1800" dirty="0" smtClean="0">
                <a:cs typeface="Traditional Arabic"/>
              </a:rPr>
              <a:t> </a:t>
            </a:r>
            <a:r>
              <a:rPr lang="en-US" sz="1800" dirty="0" err="1" smtClean="0">
                <a:cs typeface="Traditional Arabic"/>
              </a:rPr>
              <a:t>sesungguhnya</a:t>
            </a:r>
            <a:r>
              <a:rPr lang="en-US" sz="1800" dirty="0" smtClean="0">
                <a:cs typeface="Traditional Arabic"/>
              </a:rPr>
              <a:t> </a:t>
            </a:r>
            <a:r>
              <a:rPr lang="en-US" sz="1800" dirty="0" err="1" smtClean="0">
                <a:cs typeface="Traditional Arabic"/>
              </a:rPr>
              <a:t>kamu</a:t>
            </a:r>
            <a:r>
              <a:rPr lang="en-US" sz="1800" dirty="0" smtClean="0">
                <a:cs typeface="Traditional Arabic"/>
              </a:rPr>
              <a:t> </a:t>
            </a:r>
            <a:r>
              <a:rPr lang="en-US" sz="1800" dirty="0" err="1" smtClean="0">
                <a:cs typeface="Traditional Arabic"/>
              </a:rPr>
              <a:t>tidak</a:t>
            </a:r>
            <a:r>
              <a:rPr lang="en-US" sz="1800" dirty="0" smtClean="0">
                <a:cs typeface="Traditional Arabic"/>
              </a:rPr>
              <a:t> </a:t>
            </a:r>
            <a:r>
              <a:rPr lang="en-US" sz="1800" dirty="0" err="1" smtClean="0">
                <a:cs typeface="Traditional Arabic"/>
              </a:rPr>
              <a:t>akan</a:t>
            </a:r>
            <a:r>
              <a:rPr lang="en-US" sz="1800" dirty="0" smtClean="0">
                <a:cs typeface="Traditional Arabic"/>
              </a:rPr>
              <a:t> </a:t>
            </a:r>
            <a:r>
              <a:rPr lang="en-US" sz="1800" dirty="0" err="1" smtClean="0">
                <a:cs typeface="Traditional Arabic"/>
              </a:rPr>
              <a:t>menyadari</a:t>
            </a:r>
            <a:r>
              <a:rPr lang="en-US" sz="1800" dirty="0" smtClean="0">
                <a:cs typeface="Traditional Arabic"/>
              </a:rPr>
              <a:t> </a:t>
            </a:r>
            <a:r>
              <a:rPr lang="en-US" sz="1800" dirty="0" err="1" smtClean="0">
                <a:cs typeface="Traditional Arabic"/>
              </a:rPr>
              <a:t>suatu</a:t>
            </a:r>
            <a:r>
              <a:rPr lang="en-US" sz="1800" dirty="0" smtClean="0">
                <a:cs typeface="Traditional Arabic"/>
              </a:rPr>
              <a:t> </a:t>
            </a:r>
            <a:r>
              <a:rPr lang="en-US" sz="1800" dirty="0" err="1" smtClean="0">
                <a:cs typeface="Traditional Arabic"/>
              </a:rPr>
              <a:t>halangan</a:t>
            </a:r>
            <a:r>
              <a:rPr lang="en-US" sz="1800" dirty="0" smtClean="0">
                <a:cs typeface="Traditional Arabic"/>
              </a:rPr>
              <a:t> yang </a:t>
            </a:r>
            <a:r>
              <a:rPr lang="en-US" sz="1800" dirty="0" err="1" smtClean="0">
                <a:cs typeface="Traditional Arabic"/>
              </a:rPr>
              <a:t>merintanginya</a:t>
            </a:r>
            <a:r>
              <a:rPr lang="en-US" sz="1800" dirty="0" smtClean="0"/>
              <a:t>”</a:t>
            </a:r>
            <a:r>
              <a:rPr lang="id-ID" sz="1800" dirty="0" smtClean="0"/>
              <a:t>.</a:t>
            </a:r>
            <a:r>
              <a:rPr lang="en-US" sz="1800" dirty="0" smtClean="0"/>
              <a:t> </a:t>
            </a:r>
            <a:r>
              <a:rPr lang="en-US" sz="1800" b="1" dirty="0" smtClean="0"/>
              <a:t>(</a:t>
            </a:r>
            <a:r>
              <a:rPr lang="id-ID" sz="1800" b="1" dirty="0" smtClean="0">
                <a:cs typeface="Traditional Arabic"/>
              </a:rPr>
              <a:t>H.R Ahmad</a:t>
            </a:r>
            <a:r>
              <a:rPr lang="en-US" sz="1800" b="1" dirty="0" smtClean="0">
                <a:cs typeface="Calibri" pitchFamily="34" charset="0"/>
              </a:rPr>
              <a:t>)</a:t>
            </a:r>
            <a:endParaRPr lang="id-ID" sz="1800" dirty="0" smtClean="0"/>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324453" y="1285866"/>
            <a:ext cx="8568952" cy="3275707"/>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 name="Title 1"/>
          <p:cNvSpPr txBox="1">
            <a:spLocks/>
          </p:cNvSpPr>
          <p:nvPr/>
        </p:nvSpPr>
        <p:spPr>
          <a:xfrm>
            <a:off x="381000" y="209550"/>
            <a:ext cx="8229600" cy="1076316"/>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400" b="1" dirty="0" err="1" smtClean="0">
                <a:solidFill>
                  <a:schemeClr val="accent3">
                    <a:lumMod val="75000"/>
                  </a:schemeClr>
                </a:solidFill>
                <a:cs typeface="Calibri" pitchFamily="34" charset="0"/>
              </a:rPr>
              <a:t>Membaca</a:t>
            </a:r>
            <a:r>
              <a:rPr lang="en-US" sz="2400" b="1" dirty="0" smtClean="0">
                <a:solidFill>
                  <a:schemeClr val="accent3">
                    <a:lumMod val="75000"/>
                  </a:schemeClr>
                </a:solidFill>
                <a:cs typeface="Calibri" pitchFamily="34" charset="0"/>
              </a:rPr>
              <a:t> </a:t>
            </a:r>
            <a:r>
              <a:rPr lang="en-US" sz="2400" b="1" dirty="0" err="1" smtClean="0">
                <a:solidFill>
                  <a:schemeClr val="accent3">
                    <a:lumMod val="75000"/>
                  </a:schemeClr>
                </a:solidFill>
                <a:cs typeface="Calibri" pitchFamily="34" charset="0"/>
              </a:rPr>
              <a:t>Surah</a:t>
            </a:r>
            <a:r>
              <a:rPr lang="id-ID" sz="2400" b="1" dirty="0" smtClean="0">
                <a:solidFill>
                  <a:schemeClr val="accent3">
                    <a:lumMod val="75000"/>
                  </a:schemeClr>
                </a:solidFill>
                <a:cs typeface="Calibri" pitchFamily="34" charset="0"/>
              </a:rPr>
              <a:t> </a:t>
            </a:r>
            <a:r>
              <a:rPr lang="id-ID" sz="2400" b="1" dirty="0" smtClean="0">
                <a:solidFill>
                  <a:schemeClr val="accent3">
                    <a:lumMod val="75000"/>
                  </a:schemeClr>
                </a:solidFill>
                <a:latin typeface="Traditional Arabic"/>
                <a:cs typeface="Traditional Arabic"/>
              </a:rPr>
              <a:t>Ã</a:t>
            </a:r>
            <a:r>
              <a:rPr lang="id-ID" sz="2400" b="1" dirty="0" smtClean="0">
                <a:solidFill>
                  <a:schemeClr val="accent3">
                    <a:lumMod val="75000"/>
                  </a:schemeClr>
                </a:solidFill>
                <a:cs typeface="Calibri" pitchFamily="34" charset="0"/>
              </a:rPr>
              <a:t>li ‘Imr</a:t>
            </a:r>
            <a:r>
              <a:rPr lang="id-ID" sz="2400" b="1" dirty="0" smtClean="0">
                <a:solidFill>
                  <a:schemeClr val="accent3">
                    <a:lumMod val="75000"/>
                  </a:schemeClr>
                </a:solidFill>
                <a:latin typeface="Traditional Arabic"/>
                <a:cs typeface="Traditional Arabic"/>
              </a:rPr>
              <a:t>ãn/ 3 : 97, </a:t>
            </a:r>
            <a:r>
              <a:rPr lang="id-ID" sz="2400" b="1" dirty="0" smtClean="0">
                <a:solidFill>
                  <a:schemeClr val="accent3">
                    <a:lumMod val="75000"/>
                  </a:schemeClr>
                </a:solidFill>
                <a:cs typeface="Calibri" pitchFamily="34" charset="0"/>
              </a:rPr>
              <a:t>Al-Baqarah/2 : 197, </a:t>
            </a:r>
            <a:r>
              <a:rPr lang="id-ID" sz="2400" b="1" dirty="0" smtClean="0">
                <a:solidFill>
                  <a:schemeClr val="accent3">
                    <a:lumMod val="75000"/>
                  </a:schemeClr>
                </a:solidFill>
                <a:latin typeface="Traditional Arabic"/>
                <a:cs typeface="Traditional Arabic"/>
              </a:rPr>
              <a:t>H.R Ahmad dan H.R Bukhari</a:t>
            </a:r>
            <a:r>
              <a:rPr lang="id-ID" sz="2400" b="1" dirty="0" smtClean="0">
                <a:solidFill>
                  <a:schemeClr val="accent3">
                    <a:lumMod val="75000"/>
                  </a:schemeClr>
                </a:solidFill>
                <a:cs typeface="Calibri" pitchFamily="34" charset="0"/>
              </a:rPr>
              <a:t> </a:t>
            </a:r>
            <a:endParaRPr lang="en-US" sz="2400" b="1" dirty="0" smtClean="0">
              <a:solidFill>
                <a:schemeClr val="accent3">
                  <a:lumMod val="75000"/>
                </a:schemeClr>
              </a:solidFill>
              <a:cs typeface="Calibri" pitchFamily="34" charset="0"/>
            </a:endParaRPr>
          </a:p>
          <a:p>
            <a:pPr algn="l"/>
            <a:endParaRPr lang="en-US" sz="2400" b="1" dirty="0" smtClean="0">
              <a:solidFill>
                <a:schemeClr val="accent3">
                  <a:lumMod val="75000"/>
                </a:schemeClr>
              </a:solidFill>
              <a:cs typeface="Calibri" pitchFamily="34" charset="0"/>
            </a:endParaRPr>
          </a:p>
          <a:p>
            <a:endParaRPr lang="en-US" sz="2400" b="1" dirty="0" smtClean="0">
              <a:solidFill>
                <a:schemeClr val="accent3">
                  <a:lumMod val="75000"/>
                </a:schemeClr>
              </a:solidFill>
              <a:cs typeface="Calibri" pitchFamily="34" charset="0"/>
            </a:endParaRPr>
          </a:p>
          <a:p>
            <a:endParaRPr lang="en-US" sz="2400" b="1" dirty="0" smtClean="0">
              <a:solidFill>
                <a:schemeClr val="accent3">
                  <a:lumMod val="75000"/>
                </a:schemeClr>
              </a:solidFill>
              <a:cs typeface="Calibri" pitchFamily="34" charset="0"/>
            </a:endParaRPr>
          </a:p>
          <a:p>
            <a:pPr algn="l"/>
            <a:endParaRPr lang="en-US" sz="2800" b="1" dirty="0">
              <a:solidFill>
                <a:schemeClr val="accent3">
                  <a:lumMod val="75000"/>
                </a:schemeClr>
              </a:solidFill>
              <a:latin typeface="Calibri" pitchFamily="34" charset="0"/>
              <a:cs typeface="Calibri" pitchFamily="34" charset="0"/>
            </a:endParaRPr>
          </a:p>
        </p:txBody>
      </p:sp>
      <p:sp>
        <p:nvSpPr>
          <p:cNvPr id="8" name="Rectangle 7"/>
          <p:cNvSpPr/>
          <p:nvPr/>
        </p:nvSpPr>
        <p:spPr>
          <a:xfrm>
            <a:off x="714348" y="1419622"/>
            <a:ext cx="1313180" cy="369332"/>
          </a:xfrm>
          <a:prstGeom prst="rect">
            <a:avLst/>
          </a:prstGeom>
        </p:spPr>
        <p:txBody>
          <a:bodyPr wrap="none">
            <a:spAutoFit/>
          </a:bodyPr>
          <a:lstStyle/>
          <a:p>
            <a:r>
              <a:rPr lang="id-ID" b="1" dirty="0" smtClean="0">
                <a:solidFill>
                  <a:srgbClr val="FF0000"/>
                </a:solidFill>
                <a:latin typeface="+mj-lt"/>
                <a:cs typeface="Traditional Arabic"/>
              </a:rPr>
              <a:t>H.R Bukhari</a:t>
            </a:r>
            <a:endParaRPr lang="id-ID" dirty="0">
              <a:solidFill>
                <a:srgbClr val="FF0000"/>
              </a:solidFill>
              <a:latin typeface="+mj-lt"/>
            </a:endParaRPr>
          </a:p>
        </p:txBody>
      </p:sp>
      <p:sp>
        <p:nvSpPr>
          <p:cNvPr id="3" name="Content Placeholder 2"/>
          <p:cNvSpPr>
            <a:spLocks noGrp="1"/>
          </p:cNvSpPr>
          <p:nvPr>
            <p:ph idx="4294967295"/>
          </p:nvPr>
        </p:nvSpPr>
        <p:spPr>
          <a:xfrm>
            <a:off x="462782" y="1486240"/>
            <a:ext cx="8224017" cy="3042726"/>
          </a:xfrm>
          <a:prstGeom prst="rect">
            <a:avLst/>
          </a:prstGeom>
        </p:spPr>
        <p:txBody>
          <a:bodyPr anchor="ctr">
            <a:noAutofit/>
          </a:bodyPr>
          <a:lstStyle/>
          <a:p>
            <a:pPr marL="0" indent="0" algn="r" rtl="1">
              <a:spcBef>
                <a:spcPts val="600"/>
              </a:spcBef>
              <a:buNone/>
            </a:pPr>
            <a:r>
              <a:rPr lang="ar-SA" sz="2400" dirty="0" smtClean="0">
                <a:latin typeface="Adobe Naskh Medium" pitchFamily="50" charset="-78"/>
                <a:cs typeface="Adobe Naskh Medium" pitchFamily="50" charset="-78"/>
              </a:rPr>
              <a:t>عَنْ عَبْدِ اللهِ بْنِ عُمَرَ رَضِيَ اللهُ عَنْهُمَا : أَنَّ رَسُولَ اللهِ صَلَّى اللهُ عَلَيْهِ وَسَلَّمَ قَالَ: يُهِلُّ أَهْلُ المَدِينَةِ مِنْ ذِي الحُلَيْفَةِ، وَيُهِلُّ أَهْلُ الشَّامِ مِنَ الجُحْفَةِ، وَأَهْلُ نَجْدٍ مِنْ قَرْنٍ، قَالَ عَبْدُ اللَّهِ وَبَلَغَنِي أَنَّ رَسُولَ اللهِ صَلَّى  اللهُ عَلَيْهِ وَسَلَّمَ قَالَ: وَيُهِلُّ أَهْلُ اليَمَنِ مِنْ يَلَمْلَمَ</a:t>
            </a:r>
            <a:r>
              <a:rPr lang="en-US" sz="2400" dirty="0" smtClean="0">
                <a:latin typeface="Adobe Naskh Medium" pitchFamily="50" charset="-78"/>
                <a:cs typeface="Adobe Naskh Medium" pitchFamily="50" charset="-78"/>
              </a:rPr>
              <a:t> </a:t>
            </a:r>
            <a:r>
              <a:rPr lang="ar-SA" sz="2400" dirty="0" smtClean="0">
                <a:latin typeface="Adobe Naskh Medium" pitchFamily="50" charset="-78"/>
                <a:cs typeface="Adobe Naskh Medium" pitchFamily="50" charset="-78"/>
              </a:rPr>
              <a:t>﴿رواه البخاري﴾</a:t>
            </a:r>
          </a:p>
          <a:p>
            <a:pPr marL="174625" indent="0">
              <a:buNone/>
            </a:pPr>
            <a:r>
              <a:rPr lang="id-ID" sz="1600" dirty="0" smtClean="0"/>
              <a:t>Dari ‘Abdullah bin ‘Umar </a:t>
            </a:r>
            <a:r>
              <a:rPr lang="id-ID" sz="1600" i="1" dirty="0" smtClean="0"/>
              <a:t>radhiyall</a:t>
            </a:r>
            <a:r>
              <a:rPr lang="id-ID" sz="1600" i="1" dirty="0" smtClean="0">
                <a:latin typeface="Traditional Arabic"/>
                <a:cs typeface="Traditional Arabic"/>
              </a:rPr>
              <a:t>ã</a:t>
            </a:r>
            <a:r>
              <a:rPr lang="id-ID" sz="1600" i="1" dirty="0" smtClean="0"/>
              <a:t>hu ‘anhum</a:t>
            </a:r>
            <a:r>
              <a:rPr lang="id-ID" sz="1600" i="1" dirty="0" smtClean="0">
                <a:latin typeface="Traditional Arabic"/>
                <a:cs typeface="Traditional Arabic"/>
              </a:rPr>
              <a:t>ã</a:t>
            </a:r>
            <a:r>
              <a:rPr lang="id-ID" sz="1600" dirty="0" smtClean="0"/>
              <a:t>,</a:t>
            </a:r>
            <a:r>
              <a:rPr lang="en-US" sz="1600" dirty="0" smtClean="0"/>
              <a:t> </a:t>
            </a:r>
            <a:r>
              <a:rPr lang="id-ID" sz="1600" dirty="0" smtClean="0"/>
              <a:t>Rasulullah </a:t>
            </a:r>
            <a:r>
              <a:rPr lang="id-ID" sz="1600" i="1" dirty="0" smtClean="0"/>
              <a:t>shallallahu ‘alaihi wa</a:t>
            </a:r>
            <a:r>
              <a:rPr lang="en-US" sz="1600" i="1" dirty="0" smtClean="0"/>
              <a:t> </a:t>
            </a:r>
            <a:r>
              <a:rPr lang="id-ID" sz="1600" i="1" dirty="0" smtClean="0"/>
              <a:t>sallam</a:t>
            </a:r>
            <a:r>
              <a:rPr lang="id-ID" sz="1600" dirty="0" smtClean="0"/>
              <a:t> bersabda,</a:t>
            </a:r>
            <a:r>
              <a:rPr lang="ar-SA" sz="1600" dirty="0" smtClean="0">
                <a:latin typeface="+mj-lt"/>
              </a:rPr>
              <a:t>”</a:t>
            </a:r>
            <a:r>
              <a:rPr lang="id-ID" sz="1600" i="1" dirty="0" smtClean="0">
                <a:latin typeface="+mj-lt"/>
              </a:rPr>
              <a:t>Penduduk Madinah hendaknya </a:t>
            </a:r>
            <a:r>
              <a:rPr lang="en-US" sz="1600" i="1" dirty="0" err="1" smtClean="0">
                <a:latin typeface="+mj-lt"/>
              </a:rPr>
              <a:t>bertalbiyyah</a:t>
            </a:r>
            <a:r>
              <a:rPr lang="en-US" sz="1600" i="1" dirty="0" smtClean="0">
                <a:latin typeface="+mj-lt"/>
              </a:rPr>
              <a:t> (</a:t>
            </a:r>
            <a:r>
              <a:rPr lang="id-ID" sz="1600" i="1" dirty="0" smtClean="0">
                <a:latin typeface="+mj-lt"/>
              </a:rPr>
              <a:t>memulai </a:t>
            </a:r>
            <a:r>
              <a:rPr lang="en-US" sz="1600" i="1" dirty="0" err="1" smtClean="0">
                <a:latin typeface="+mj-lt"/>
              </a:rPr>
              <a:t>haji</a:t>
            </a:r>
            <a:r>
              <a:rPr lang="en-US" sz="1600" i="1" dirty="0" smtClean="0">
                <a:latin typeface="+mj-lt"/>
              </a:rPr>
              <a:t>) </a:t>
            </a:r>
            <a:r>
              <a:rPr lang="id-ID" sz="1600" i="1" dirty="0" smtClean="0">
                <a:latin typeface="+mj-lt"/>
              </a:rPr>
              <a:t> d</a:t>
            </a:r>
            <a:r>
              <a:rPr lang="en-US" sz="1600" i="1" dirty="0" err="1" smtClean="0">
                <a:latin typeface="+mj-lt"/>
              </a:rPr>
              <a:t>i</a:t>
            </a:r>
            <a:r>
              <a:rPr lang="id-ID" sz="1600" i="1" dirty="0" smtClean="0">
                <a:latin typeface="+mj-lt"/>
              </a:rPr>
              <a:t> </a:t>
            </a:r>
            <a:r>
              <a:rPr lang="en-US" sz="1600" i="1" dirty="0" smtClean="0">
                <a:latin typeface="+mj-lt"/>
              </a:rPr>
              <a:t>Z</a:t>
            </a:r>
            <a:r>
              <a:rPr lang="id-ID" sz="1600" i="1" dirty="0" smtClean="0">
                <a:latin typeface="+mj-lt"/>
              </a:rPr>
              <a:t>ul</a:t>
            </a:r>
            <a:r>
              <a:rPr lang="en-US" sz="1600" i="1" dirty="0" smtClean="0">
                <a:latin typeface="+mj-lt"/>
              </a:rPr>
              <a:t>h</a:t>
            </a:r>
            <a:r>
              <a:rPr lang="id-ID" sz="1600" i="1" dirty="0" smtClean="0">
                <a:latin typeface="+mj-lt"/>
              </a:rPr>
              <a:t>ulaifah, penduduk</a:t>
            </a:r>
            <a:r>
              <a:rPr lang="en-US" sz="1600" i="1" dirty="0" smtClean="0">
                <a:latin typeface="+mj-lt"/>
              </a:rPr>
              <a:t>  </a:t>
            </a:r>
            <a:r>
              <a:rPr lang="id-ID" sz="1600" i="1" dirty="0" smtClean="0">
                <a:latin typeface="+mj-lt"/>
              </a:rPr>
              <a:t>Syam </a:t>
            </a:r>
            <a:r>
              <a:rPr lang="en-US" sz="1600" i="1" dirty="0" err="1" smtClean="0"/>
              <a:t>bertalbiyyah</a:t>
            </a:r>
            <a:r>
              <a:rPr lang="en-US" sz="1600" i="1" dirty="0" smtClean="0"/>
              <a:t>  </a:t>
            </a:r>
            <a:r>
              <a:rPr lang="id-ID" sz="1600" i="1" dirty="0" smtClean="0">
                <a:latin typeface="+mj-lt"/>
              </a:rPr>
              <a:t>di Juhfah, dan penduduk N</a:t>
            </a:r>
            <a:r>
              <a:rPr lang="en-US" sz="1600" i="1" dirty="0" smtClean="0">
                <a:latin typeface="+mj-lt"/>
              </a:rPr>
              <a:t>a</a:t>
            </a:r>
            <a:r>
              <a:rPr lang="id-ID" sz="1600" i="1" dirty="0" smtClean="0">
                <a:latin typeface="+mj-lt"/>
              </a:rPr>
              <a:t>j</a:t>
            </a:r>
            <a:r>
              <a:rPr lang="en-US" sz="1600" i="1" dirty="0" smtClean="0">
                <a:latin typeface="+mj-lt"/>
              </a:rPr>
              <a:t>e</a:t>
            </a:r>
            <a:r>
              <a:rPr lang="id-ID" sz="1600" i="1" dirty="0" smtClean="0">
                <a:latin typeface="+mj-lt"/>
              </a:rPr>
              <a:t>d </a:t>
            </a:r>
            <a:r>
              <a:rPr lang="en-US" sz="1600" i="1" dirty="0" err="1" smtClean="0"/>
              <a:t>bertalbiyyah</a:t>
            </a:r>
            <a:r>
              <a:rPr lang="en-US" sz="1600" i="1" dirty="0" smtClean="0"/>
              <a:t> </a:t>
            </a:r>
            <a:r>
              <a:rPr lang="en-US" sz="1600" i="1" dirty="0" err="1" smtClean="0">
                <a:latin typeface="+mj-lt"/>
              </a:rPr>
              <a:t>di</a:t>
            </a:r>
            <a:r>
              <a:rPr lang="en-US" sz="1600" i="1" dirty="0" smtClean="0">
                <a:latin typeface="+mj-lt"/>
              </a:rPr>
              <a:t> </a:t>
            </a:r>
            <a:r>
              <a:rPr lang="id-ID" sz="1600" i="1" dirty="0" smtClean="0">
                <a:latin typeface="+mj-lt"/>
              </a:rPr>
              <a:t>Qarnul Manazil.”</a:t>
            </a:r>
            <a:r>
              <a:rPr lang="en-US" sz="1600" i="1" dirty="0" smtClean="0">
                <a:latin typeface="+mj-lt"/>
              </a:rPr>
              <a:t> </a:t>
            </a:r>
            <a:r>
              <a:rPr lang="id-ID" sz="1600" i="1" dirty="0" smtClean="0">
                <a:latin typeface="+mj-lt"/>
              </a:rPr>
              <a:t>Abdullah </a:t>
            </a:r>
            <a:r>
              <a:rPr lang="en-US" sz="1600" i="1" dirty="0" smtClean="0">
                <a:latin typeface="+mj-lt"/>
              </a:rPr>
              <a:t>bin </a:t>
            </a:r>
            <a:r>
              <a:rPr lang="en-US" sz="1600" i="1" dirty="0" err="1" smtClean="0">
                <a:latin typeface="+mj-lt"/>
              </a:rPr>
              <a:t>Umar</a:t>
            </a:r>
            <a:r>
              <a:rPr lang="en-US" sz="1600" i="1" dirty="0" smtClean="0">
                <a:latin typeface="+mj-lt"/>
              </a:rPr>
              <a:t> </a:t>
            </a:r>
            <a:r>
              <a:rPr lang="en-US" sz="1600" i="1" dirty="0" err="1" smtClean="0">
                <a:latin typeface="+mj-lt"/>
              </a:rPr>
              <a:t>berkata</a:t>
            </a:r>
            <a:r>
              <a:rPr lang="en-US" sz="1600" i="1" dirty="0" smtClean="0">
                <a:latin typeface="+mj-lt"/>
              </a:rPr>
              <a:t> </a:t>
            </a:r>
            <a:r>
              <a:rPr lang="id-ID" sz="1600" i="1" dirty="0" smtClean="0">
                <a:latin typeface="+mj-lt"/>
              </a:rPr>
              <a:t>telah sampai </a:t>
            </a:r>
            <a:r>
              <a:rPr lang="en-US" sz="1600" i="1" dirty="0" err="1" smtClean="0">
                <a:latin typeface="+mj-lt"/>
              </a:rPr>
              <a:t>ke</a:t>
            </a:r>
            <a:r>
              <a:rPr lang="id-ID" sz="1600" i="1" dirty="0" smtClean="0">
                <a:latin typeface="+mj-lt"/>
              </a:rPr>
              <a:t>pada </a:t>
            </a:r>
            <a:r>
              <a:rPr lang="en-US" sz="1600" i="1" dirty="0" err="1" smtClean="0">
                <a:latin typeface="+mj-lt"/>
              </a:rPr>
              <a:t>saya</a:t>
            </a:r>
            <a:r>
              <a:rPr lang="en-US" sz="1600" i="1" dirty="0" smtClean="0">
                <a:latin typeface="+mj-lt"/>
              </a:rPr>
              <a:t> </a:t>
            </a:r>
            <a:r>
              <a:rPr lang="id-ID" sz="1600" i="1" dirty="0" smtClean="0">
                <a:latin typeface="+mj-lt"/>
              </a:rPr>
              <a:t>bahwa Rasulullah </a:t>
            </a:r>
            <a:r>
              <a:rPr lang="en-US" sz="1600" i="1" dirty="0" err="1" smtClean="0">
                <a:latin typeface="+mj-lt"/>
              </a:rPr>
              <a:t>sa</a:t>
            </a:r>
            <a:r>
              <a:rPr lang="id-ID" sz="1600" i="1" dirty="0" smtClean="0">
                <a:latin typeface="+mj-lt"/>
              </a:rPr>
              <a:t>w</a:t>
            </a:r>
            <a:r>
              <a:rPr lang="en-US" sz="1600" i="1" dirty="0" smtClean="0">
                <a:latin typeface="+mj-lt"/>
              </a:rPr>
              <a:t> </a:t>
            </a:r>
            <a:r>
              <a:rPr lang="id-ID" sz="1600" i="1" dirty="0" smtClean="0">
                <a:latin typeface="+mj-lt"/>
              </a:rPr>
              <a:t>bersabda, “Penduduk Yaman memulai ihram dari Yalamlam</a:t>
            </a:r>
            <a:r>
              <a:rPr lang="id-ID" sz="1600" dirty="0" smtClean="0">
                <a:latin typeface="+mj-lt"/>
              </a:rPr>
              <a:t>.</a:t>
            </a:r>
            <a:r>
              <a:rPr lang="en-US" sz="1600" dirty="0" smtClean="0">
                <a:latin typeface="+mj-lt"/>
              </a:rPr>
              <a:t>”</a:t>
            </a:r>
            <a:r>
              <a:rPr lang="id-ID" sz="1600" dirty="0" smtClean="0">
                <a:latin typeface="+mj-lt"/>
              </a:rPr>
              <a:t>.</a:t>
            </a:r>
            <a:r>
              <a:rPr lang="en-US" sz="1600" dirty="0" smtClean="0">
                <a:latin typeface="+mj-lt"/>
              </a:rPr>
              <a:t> </a:t>
            </a:r>
            <a:r>
              <a:rPr lang="en-US" sz="1600" b="1" dirty="0" smtClean="0">
                <a:latin typeface="+mj-lt"/>
              </a:rPr>
              <a:t>(</a:t>
            </a:r>
            <a:r>
              <a:rPr lang="id-ID" sz="1600" b="1" dirty="0" smtClean="0">
                <a:latin typeface="+mj-lt"/>
                <a:cs typeface="Traditional Arabic"/>
              </a:rPr>
              <a:t>H.R </a:t>
            </a:r>
            <a:r>
              <a:rPr lang="en-US" sz="1600" b="1" dirty="0" err="1" smtClean="0">
                <a:latin typeface="+mj-lt"/>
                <a:cs typeface="Traditional Arabic"/>
              </a:rPr>
              <a:t>Bukhari</a:t>
            </a:r>
            <a:r>
              <a:rPr lang="en-US" sz="1600" b="1" dirty="0" smtClean="0">
                <a:latin typeface="+mj-lt"/>
                <a:cs typeface="Calibri" pitchFamily="34" charset="0"/>
              </a:rPr>
              <a:t>)</a:t>
            </a:r>
            <a:endParaRPr lang="id-ID" sz="1600" dirty="0" smtClean="0">
              <a:latin typeface="+mj-lt"/>
            </a:endParaRPr>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37048" y="133350"/>
            <a:ext cx="4267200" cy="685800"/>
          </a:xfrm>
          <a:prstGeom prst="rect">
            <a:avLst/>
          </a:prstGeom>
        </p:spPr>
        <p:txBody>
          <a:bodyPr/>
          <a:lstStyle/>
          <a:p>
            <a:r>
              <a:rPr lang="id-ID" sz="3200" b="1" dirty="0" smtClean="0">
                <a:solidFill>
                  <a:srgbClr val="00B050"/>
                </a:solidFill>
              </a:rPr>
              <a:t>PETA KONSEP </a:t>
            </a:r>
            <a:endParaRPr lang="en-US" sz="3200" b="1" dirty="0">
              <a:solidFill>
                <a:srgbClr val="00B050"/>
              </a:solidFill>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034309985"/>
              </p:ext>
            </p:extLst>
          </p:nvPr>
        </p:nvGraphicFramePr>
        <p:xfrm>
          <a:off x="552450" y="514350"/>
          <a:ext cx="82296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2786050" y="801760"/>
            <a:ext cx="3786214" cy="714380"/>
          </a:xfrm>
          <a:prstGeom prst="rect">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Rounded MT Bold" pitchFamily="34" charset="0"/>
              </a:rPr>
              <a:t>HAJI DAN UMRAH</a:t>
            </a:r>
            <a:endParaRPr lang="id-ID" dirty="0" smtClean="0">
              <a:solidFill>
                <a:schemeClr val="tx1"/>
              </a:solidFill>
              <a:latin typeface="Arial Rounded MT Bold" pitchFamily="34" charset="0"/>
            </a:endParaRPr>
          </a:p>
        </p:txBody>
      </p:sp>
      <p:cxnSp>
        <p:nvCxnSpPr>
          <p:cNvPr id="7" name="Straight Connector 6"/>
          <p:cNvCxnSpPr/>
          <p:nvPr/>
        </p:nvCxnSpPr>
        <p:spPr>
          <a:xfrm rot="5400000">
            <a:off x="4572794" y="1713700"/>
            <a:ext cx="142876"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143240" y="1659016"/>
            <a:ext cx="3000396" cy="571504"/>
          </a:xfrm>
          <a:prstGeom prst="rect">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Ibadah</a:t>
            </a:r>
            <a:r>
              <a:rPr lang="en-US" dirty="0" smtClean="0">
                <a:solidFill>
                  <a:schemeClr val="tx1"/>
                </a:solidFill>
              </a:rPr>
              <a:t> </a:t>
            </a:r>
            <a:r>
              <a:rPr lang="en-US" dirty="0" err="1" smtClean="0">
                <a:solidFill>
                  <a:schemeClr val="tx1"/>
                </a:solidFill>
              </a:rPr>
              <a:t>Haji</a:t>
            </a:r>
            <a:endParaRPr lang="id-ID" dirty="0">
              <a:solidFill>
                <a:schemeClr val="tx1"/>
              </a:solidFill>
            </a:endParaRPr>
          </a:p>
        </p:txBody>
      </p:sp>
      <p:cxnSp>
        <p:nvCxnSpPr>
          <p:cNvPr id="21" name="Straight Connector 20"/>
          <p:cNvCxnSpPr>
            <a:stCxn id="13" idx="2"/>
          </p:cNvCxnSpPr>
          <p:nvPr/>
        </p:nvCxnSpPr>
        <p:spPr>
          <a:xfrm rot="5400000">
            <a:off x="4536281" y="2337677"/>
            <a:ext cx="214314"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143240" y="2444834"/>
            <a:ext cx="3000396" cy="571504"/>
          </a:xfrm>
          <a:prstGeom prst="rect">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Ibadah</a:t>
            </a:r>
            <a:r>
              <a:rPr lang="en-US" dirty="0" smtClean="0">
                <a:solidFill>
                  <a:schemeClr val="tx1"/>
                </a:solidFill>
              </a:rPr>
              <a:t> </a:t>
            </a:r>
            <a:r>
              <a:rPr lang="en-US" dirty="0" err="1" smtClean="0">
                <a:solidFill>
                  <a:schemeClr val="tx1"/>
                </a:solidFill>
              </a:rPr>
              <a:t>Umrah</a:t>
            </a:r>
            <a:endParaRPr lang="id-ID" dirty="0">
              <a:solidFill>
                <a:schemeClr val="tx1"/>
              </a:solidFill>
            </a:endParaRPr>
          </a:p>
        </p:txBody>
      </p:sp>
      <p:sp>
        <p:nvSpPr>
          <p:cNvPr id="25" name="Rectangle 24"/>
          <p:cNvSpPr/>
          <p:nvPr/>
        </p:nvSpPr>
        <p:spPr>
          <a:xfrm>
            <a:off x="3143240" y="3230652"/>
            <a:ext cx="3000396" cy="571504"/>
          </a:xfrm>
          <a:prstGeom prst="rect">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P</a:t>
            </a:r>
            <a:r>
              <a:rPr lang="en-US" dirty="0" err="1" smtClean="0">
                <a:solidFill>
                  <a:schemeClr val="tx1"/>
                </a:solidFill>
              </a:rPr>
              <a:t>raktik</a:t>
            </a:r>
            <a:r>
              <a:rPr lang="en-US" dirty="0" smtClean="0">
                <a:solidFill>
                  <a:schemeClr val="tx1"/>
                </a:solidFill>
              </a:rPr>
              <a:t> </a:t>
            </a:r>
            <a:r>
              <a:rPr lang="en-US" dirty="0" err="1" smtClean="0">
                <a:solidFill>
                  <a:schemeClr val="tx1"/>
                </a:solidFill>
              </a:rPr>
              <a:t>Ibadah</a:t>
            </a:r>
            <a:r>
              <a:rPr lang="en-US" dirty="0" smtClean="0">
                <a:solidFill>
                  <a:schemeClr val="tx1"/>
                </a:solidFill>
              </a:rPr>
              <a:t> </a:t>
            </a:r>
            <a:r>
              <a:rPr lang="en-US" dirty="0" err="1" smtClean="0">
                <a:solidFill>
                  <a:schemeClr val="tx1"/>
                </a:solidFill>
              </a:rPr>
              <a:t>Haji</a:t>
            </a:r>
            <a:r>
              <a:rPr lang="en-US" dirty="0" smtClean="0">
                <a:solidFill>
                  <a:schemeClr val="tx1"/>
                </a:solidFill>
              </a:rPr>
              <a:t> </a:t>
            </a:r>
            <a:r>
              <a:rPr lang="en-US" dirty="0" err="1" smtClean="0">
                <a:solidFill>
                  <a:schemeClr val="tx1"/>
                </a:solidFill>
              </a:rPr>
              <a:t>dan</a:t>
            </a:r>
            <a:r>
              <a:rPr lang="en-US" dirty="0" smtClean="0">
                <a:solidFill>
                  <a:schemeClr val="tx1"/>
                </a:solidFill>
              </a:rPr>
              <a:t> </a:t>
            </a:r>
            <a:r>
              <a:rPr lang="en-US" dirty="0" err="1" smtClean="0">
                <a:solidFill>
                  <a:schemeClr val="tx1"/>
                </a:solidFill>
              </a:rPr>
              <a:t>Umrah</a:t>
            </a:r>
            <a:endParaRPr lang="id-ID" dirty="0">
              <a:solidFill>
                <a:schemeClr val="tx1"/>
              </a:solidFill>
            </a:endParaRPr>
          </a:p>
        </p:txBody>
      </p:sp>
      <p:cxnSp>
        <p:nvCxnSpPr>
          <p:cNvPr id="33" name="Straight Connector 32"/>
          <p:cNvCxnSpPr/>
          <p:nvPr/>
        </p:nvCxnSpPr>
        <p:spPr>
          <a:xfrm rot="5400000">
            <a:off x="4537075" y="3249617"/>
            <a:ext cx="214314"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143240" y="4016470"/>
            <a:ext cx="3000396" cy="571504"/>
          </a:xfrm>
          <a:prstGeom prst="rect">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Hikmah</a:t>
            </a:r>
            <a:r>
              <a:rPr lang="en-US" dirty="0" smtClean="0">
                <a:solidFill>
                  <a:schemeClr val="tx1"/>
                </a:solidFill>
              </a:rPr>
              <a:t> </a:t>
            </a:r>
            <a:r>
              <a:rPr lang="en-US" dirty="0" err="1" smtClean="0">
                <a:solidFill>
                  <a:schemeClr val="tx1"/>
                </a:solidFill>
              </a:rPr>
              <a:t>Ibadah</a:t>
            </a:r>
            <a:r>
              <a:rPr lang="en-US" dirty="0" smtClean="0">
                <a:solidFill>
                  <a:schemeClr val="tx1"/>
                </a:solidFill>
              </a:rPr>
              <a:t> </a:t>
            </a:r>
            <a:r>
              <a:rPr lang="en-US" dirty="0" err="1" smtClean="0">
                <a:solidFill>
                  <a:schemeClr val="tx1"/>
                </a:solidFill>
              </a:rPr>
              <a:t>Haji</a:t>
            </a:r>
            <a:r>
              <a:rPr lang="en-US" dirty="0" smtClean="0">
                <a:solidFill>
                  <a:schemeClr val="tx1"/>
                </a:solidFill>
              </a:rPr>
              <a:t> </a:t>
            </a:r>
            <a:r>
              <a:rPr lang="en-US" dirty="0" err="1" smtClean="0">
                <a:solidFill>
                  <a:schemeClr val="tx1"/>
                </a:solidFill>
              </a:rPr>
              <a:t>dan</a:t>
            </a:r>
            <a:r>
              <a:rPr lang="en-US" dirty="0" smtClean="0">
                <a:solidFill>
                  <a:schemeClr val="tx1"/>
                </a:solidFill>
              </a:rPr>
              <a:t> </a:t>
            </a:r>
            <a:r>
              <a:rPr lang="en-US" dirty="0" err="1" smtClean="0">
                <a:solidFill>
                  <a:schemeClr val="tx1"/>
                </a:solidFill>
              </a:rPr>
              <a:t>Umrah</a:t>
            </a:r>
            <a:endParaRPr lang="id-ID" dirty="0">
              <a:solidFill>
                <a:schemeClr val="tx1"/>
              </a:solidFill>
            </a:endParaRPr>
          </a:p>
        </p:txBody>
      </p:sp>
      <p:cxnSp>
        <p:nvCxnSpPr>
          <p:cNvPr id="31" name="Straight Connector 30"/>
          <p:cNvCxnSpPr/>
          <p:nvPr/>
        </p:nvCxnSpPr>
        <p:spPr>
          <a:xfrm rot="5400000">
            <a:off x="4537075" y="4035435"/>
            <a:ext cx="214314" cy="1588"/>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p:cNvGrpSpPr>
          <p:nvPr/>
        </p:nvGrpSpPr>
        <p:grpSpPr bwMode="auto">
          <a:xfrm>
            <a:off x="324453" y="1257300"/>
            <a:ext cx="4751603" cy="3247122"/>
            <a:chOff x="239132" y="1293405"/>
            <a:chExt cx="7162109" cy="5234333"/>
          </a:xfrm>
        </p:grpSpPr>
        <p:sp>
          <p:nvSpPr>
            <p:cNvPr id="7" name="Rounded Rectangle 6"/>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7"/>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495300" y="1200150"/>
            <a:ext cx="4292724" cy="3200400"/>
          </a:xfrm>
          <a:prstGeom prst="rect">
            <a:avLst/>
          </a:prstGeom>
        </p:spPr>
        <p:txBody>
          <a:bodyPr anchor="ctr">
            <a:normAutofit fontScale="92500"/>
          </a:bodyPr>
          <a:lstStyle/>
          <a:p>
            <a:pPr marL="4763" marR="0" indent="-4763">
              <a:lnSpc>
                <a:spcPct val="115000"/>
              </a:lnSpc>
              <a:spcBef>
                <a:spcPts val="0"/>
              </a:spcBef>
              <a:spcAft>
                <a:spcPts val="1000"/>
              </a:spcAft>
              <a:buNone/>
              <a:tabLst>
                <a:tab pos="0" algn="r"/>
              </a:tabLst>
            </a:pPr>
            <a:r>
              <a:rPr lang="id-ID" sz="2400" b="1" dirty="0" smtClean="0">
                <a:solidFill>
                  <a:srgbClr val="FF0000"/>
                </a:solidFill>
                <a:latin typeface="+mj-lt"/>
                <a:ea typeface="Calibri"/>
                <a:cs typeface="Arial"/>
              </a:rPr>
              <a:t>	</a:t>
            </a:r>
            <a:r>
              <a:rPr lang="en-US" sz="2400" dirty="0" err="1" smtClean="0">
                <a:latin typeface="+mj-lt"/>
                <a:ea typeface="Calibri"/>
                <a:cs typeface="Arial"/>
              </a:rPr>
              <a:t>Haji</a:t>
            </a:r>
            <a:r>
              <a:rPr lang="en-US" sz="2400" dirty="0" smtClean="0">
                <a:latin typeface="+mj-lt"/>
                <a:ea typeface="Calibri"/>
                <a:cs typeface="Arial"/>
              </a:rPr>
              <a:t> </a:t>
            </a:r>
            <a:r>
              <a:rPr lang="en-US" sz="2400" dirty="0" err="1" smtClean="0">
                <a:latin typeface="+mj-lt"/>
                <a:ea typeface="Calibri"/>
                <a:cs typeface="Arial"/>
              </a:rPr>
              <a:t>yaitu</a:t>
            </a:r>
            <a:r>
              <a:rPr lang="en-US" sz="2400" dirty="0" smtClean="0">
                <a:latin typeface="+mj-lt"/>
                <a:ea typeface="Calibri"/>
                <a:cs typeface="Arial"/>
              </a:rPr>
              <a:t> </a:t>
            </a:r>
            <a:r>
              <a:rPr lang="en-US" sz="2400" dirty="0" err="1" smtClean="0">
                <a:latin typeface="+mj-lt"/>
                <a:ea typeface="Calibri"/>
                <a:cs typeface="Arial"/>
              </a:rPr>
              <a:t>mengunjungi</a:t>
            </a:r>
            <a:r>
              <a:rPr lang="en-US" sz="2400" dirty="0" smtClean="0">
                <a:latin typeface="+mj-lt"/>
                <a:ea typeface="Calibri"/>
                <a:cs typeface="Arial"/>
              </a:rPr>
              <a:t> </a:t>
            </a:r>
            <a:r>
              <a:rPr lang="en-US" sz="2400" dirty="0" err="1" smtClean="0">
                <a:latin typeface="+mj-lt"/>
                <a:ea typeface="Calibri"/>
                <a:cs typeface="Arial"/>
              </a:rPr>
              <a:t>Baitullah</a:t>
            </a:r>
            <a:r>
              <a:rPr lang="en-US" sz="2400" dirty="0" smtClean="0">
                <a:latin typeface="+mj-lt"/>
                <a:ea typeface="Calibri"/>
                <a:cs typeface="Arial"/>
              </a:rPr>
              <a:t> </a:t>
            </a:r>
            <a:r>
              <a:rPr lang="en-US" sz="2400" dirty="0" err="1" smtClean="0">
                <a:latin typeface="+mj-lt"/>
                <a:ea typeface="Calibri"/>
                <a:cs typeface="Arial"/>
              </a:rPr>
              <a:t>untuk</a:t>
            </a:r>
            <a:r>
              <a:rPr lang="en-US" sz="2400" dirty="0" smtClean="0">
                <a:latin typeface="+mj-lt"/>
                <a:ea typeface="Calibri"/>
                <a:cs typeface="Arial"/>
              </a:rPr>
              <a:t> </a:t>
            </a:r>
            <a:r>
              <a:rPr lang="en-US" sz="2400" dirty="0" err="1" smtClean="0">
                <a:latin typeface="+mj-lt"/>
                <a:ea typeface="Calibri"/>
                <a:cs typeface="Arial"/>
              </a:rPr>
              <a:t>melakukan</a:t>
            </a:r>
            <a:r>
              <a:rPr lang="en-US" sz="2400" dirty="0" smtClean="0">
                <a:latin typeface="+mj-lt"/>
                <a:ea typeface="Calibri"/>
                <a:cs typeface="Arial"/>
              </a:rPr>
              <a:t> </a:t>
            </a:r>
            <a:r>
              <a:rPr lang="en-US" sz="2400" dirty="0" err="1" smtClean="0">
                <a:latin typeface="+mj-lt"/>
                <a:ea typeface="Calibri"/>
                <a:cs typeface="Arial"/>
              </a:rPr>
              <a:t>ibadah</a:t>
            </a:r>
            <a:r>
              <a:rPr lang="en-US" sz="2400" dirty="0" smtClean="0">
                <a:latin typeface="+mj-lt"/>
                <a:ea typeface="Calibri"/>
                <a:cs typeface="Arial"/>
              </a:rPr>
              <a:t> </a:t>
            </a:r>
            <a:r>
              <a:rPr lang="en-US" sz="2400" dirty="0" err="1" smtClean="0">
                <a:latin typeface="+mj-lt"/>
                <a:ea typeface="Calibri"/>
                <a:cs typeface="Arial"/>
              </a:rPr>
              <a:t>dengan</a:t>
            </a:r>
            <a:r>
              <a:rPr lang="en-US" sz="2400" dirty="0" smtClean="0">
                <a:latin typeface="+mj-lt"/>
                <a:ea typeface="Calibri"/>
                <a:cs typeface="Arial"/>
              </a:rPr>
              <a:t> </a:t>
            </a:r>
            <a:r>
              <a:rPr lang="en-US" sz="2400" dirty="0" err="1" smtClean="0">
                <a:latin typeface="+mj-lt"/>
                <a:ea typeface="Calibri"/>
                <a:cs typeface="Arial"/>
              </a:rPr>
              <a:t>ketentuan</a:t>
            </a:r>
            <a:r>
              <a:rPr lang="en-US" sz="2400" dirty="0" smtClean="0">
                <a:latin typeface="+mj-lt"/>
                <a:ea typeface="Calibri"/>
                <a:cs typeface="Arial"/>
              </a:rPr>
              <a:t> </a:t>
            </a:r>
            <a:r>
              <a:rPr lang="en-US" sz="2400" dirty="0" err="1" smtClean="0">
                <a:latin typeface="+mj-lt"/>
                <a:ea typeface="Calibri"/>
                <a:cs typeface="Arial"/>
              </a:rPr>
              <a:t>tata</a:t>
            </a:r>
            <a:r>
              <a:rPr lang="en-US" sz="2400" dirty="0" smtClean="0">
                <a:latin typeface="+mj-lt"/>
                <a:ea typeface="Calibri"/>
                <a:cs typeface="Arial"/>
              </a:rPr>
              <a:t> </a:t>
            </a:r>
            <a:r>
              <a:rPr lang="en-US" sz="2400" dirty="0" err="1" smtClean="0">
                <a:latin typeface="+mj-lt"/>
                <a:ea typeface="Calibri"/>
                <a:cs typeface="Arial"/>
              </a:rPr>
              <a:t>cara</a:t>
            </a:r>
            <a:r>
              <a:rPr lang="en-US" sz="2400" dirty="0" smtClean="0">
                <a:latin typeface="+mj-lt"/>
                <a:ea typeface="Calibri"/>
                <a:cs typeface="Arial"/>
              </a:rPr>
              <a:t>, </a:t>
            </a:r>
            <a:r>
              <a:rPr lang="en-US" sz="2400" dirty="0" err="1" smtClean="0">
                <a:latin typeface="+mj-lt"/>
                <a:ea typeface="Calibri"/>
                <a:cs typeface="Arial"/>
              </a:rPr>
              <a:t>syarat</a:t>
            </a:r>
            <a:r>
              <a:rPr lang="en-US" sz="2400" dirty="0" smtClean="0">
                <a:latin typeface="+mj-lt"/>
                <a:ea typeface="Calibri"/>
                <a:cs typeface="Arial"/>
              </a:rPr>
              <a:t>, </a:t>
            </a:r>
            <a:r>
              <a:rPr lang="en-US" sz="2400" dirty="0" err="1" smtClean="0">
                <a:latin typeface="+mj-lt"/>
                <a:ea typeface="Calibri"/>
                <a:cs typeface="Arial"/>
              </a:rPr>
              <a:t>dan</a:t>
            </a:r>
            <a:r>
              <a:rPr lang="en-US" sz="2400" dirty="0" smtClean="0">
                <a:latin typeface="+mj-lt"/>
                <a:ea typeface="Calibri"/>
                <a:cs typeface="Arial"/>
              </a:rPr>
              <a:t> </a:t>
            </a:r>
            <a:r>
              <a:rPr lang="en-US" sz="2400" dirty="0" err="1" smtClean="0">
                <a:latin typeface="+mj-lt"/>
                <a:ea typeface="Calibri"/>
                <a:cs typeface="Arial"/>
              </a:rPr>
              <a:t>waktu</a:t>
            </a:r>
            <a:r>
              <a:rPr lang="en-US" sz="2400" dirty="0" smtClean="0">
                <a:latin typeface="+mj-lt"/>
                <a:ea typeface="Calibri"/>
                <a:cs typeface="Arial"/>
              </a:rPr>
              <a:t> </a:t>
            </a:r>
            <a:r>
              <a:rPr lang="en-US" sz="2400" dirty="0" err="1" smtClean="0">
                <a:latin typeface="+mj-lt"/>
                <a:ea typeface="Calibri"/>
                <a:cs typeface="Arial"/>
              </a:rPr>
              <a:t>pelaksanaan</a:t>
            </a:r>
            <a:r>
              <a:rPr lang="en-US" sz="2400" dirty="0" smtClean="0">
                <a:latin typeface="+mj-lt"/>
                <a:ea typeface="Calibri"/>
                <a:cs typeface="Arial"/>
              </a:rPr>
              <a:t> </a:t>
            </a:r>
            <a:r>
              <a:rPr lang="en-US" sz="2400" dirty="0" err="1" smtClean="0">
                <a:latin typeface="+mj-lt"/>
                <a:ea typeface="Calibri"/>
                <a:cs typeface="Arial"/>
              </a:rPr>
              <a:t>tertentu</a:t>
            </a:r>
            <a:endParaRPr lang="en-US" sz="2400" dirty="0" smtClean="0">
              <a:latin typeface="+mj-lt"/>
              <a:ea typeface="Calibri"/>
              <a:cs typeface="Arial"/>
            </a:endParaRPr>
          </a:p>
          <a:p>
            <a:pPr marL="4763" marR="0" indent="-4763">
              <a:lnSpc>
                <a:spcPct val="115000"/>
              </a:lnSpc>
              <a:spcBef>
                <a:spcPts val="0"/>
              </a:spcBef>
              <a:spcAft>
                <a:spcPts val="1000"/>
              </a:spcAft>
              <a:buNone/>
              <a:tabLst>
                <a:tab pos="0" algn="r"/>
              </a:tabLst>
            </a:pPr>
            <a:r>
              <a:rPr lang="en-US" sz="2400" dirty="0" smtClean="0">
                <a:latin typeface="+mj-lt"/>
                <a:ea typeface="Calibri"/>
                <a:cs typeface="Arial"/>
              </a:rPr>
              <a:t>	</a:t>
            </a:r>
            <a:r>
              <a:rPr lang="en-US" sz="2400" dirty="0" err="1" smtClean="0">
                <a:latin typeface="+mj-lt"/>
                <a:ea typeface="Calibri"/>
                <a:cs typeface="Arial"/>
              </a:rPr>
              <a:t>hukum</a:t>
            </a:r>
            <a:r>
              <a:rPr lang="en-US" sz="2400" dirty="0" smtClean="0">
                <a:latin typeface="+mj-lt"/>
                <a:ea typeface="Calibri"/>
                <a:cs typeface="Arial"/>
              </a:rPr>
              <a:t> </a:t>
            </a:r>
            <a:r>
              <a:rPr lang="en-US" sz="2400" dirty="0" err="1" smtClean="0">
                <a:latin typeface="+mj-lt"/>
                <a:ea typeface="Calibri"/>
                <a:cs typeface="Arial"/>
              </a:rPr>
              <a:t>haji</a:t>
            </a:r>
            <a:r>
              <a:rPr lang="en-US" sz="2400" dirty="0" smtClean="0">
                <a:latin typeface="+mj-lt"/>
                <a:ea typeface="Calibri"/>
                <a:cs typeface="Arial"/>
              </a:rPr>
              <a:t> </a:t>
            </a:r>
            <a:r>
              <a:rPr lang="en-US" sz="2400" dirty="0" err="1" smtClean="0">
                <a:latin typeface="+mj-lt"/>
                <a:ea typeface="Calibri"/>
                <a:cs typeface="Arial"/>
              </a:rPr>
              <a:t>wajib</a:t>
            </a:r>
            <a:r>
              <a:rPr lang="en-US" sz="2400" dirty="0" smtClean="0">
                <a:latin typeface="+mj-lt"/>
                <a:ea typeface="Calibri"/>
                <a:cs typeface="Arial"/>
              </a:rPr>
              <a:t> </a:t>
            </a:r>
            <a:r>
              <a:rPr lang="en-US" sz="2400" dirty="0" err="1" smtClean="0">
                <a:latin typeface="+mj-lt"/>
                <a:ea typeface="Calibri"/>
                <a:cs typeface="Arial"/>
              </a:rPr>
              <a:t>bagi</a:t>
            </a:r>
            <a:r>
              <a:rPr lang="en-US" sz="2400" dirty="0" smtClean="0">
                <a:latin typeface="+mj-lt"/>
                <a:ea typeface="Calibri"/>
                <a:cs typeface="Arial"/>
              </a:rPr>
              <a:t> yang </a:t>
            </a:r>
            <a:r>
              <a:rPr lang="en-US" sz="2400" dirty="0" err="1" smtClean="0">
                <a:latin typeface="+mj-lt"/>
                <a:ea typeface="Calibri"/>
                <a:cs typeface="Arial"/>
              </a:rPr>
              <a:t>mampu</a:t>
            </a:r>
            <a:r>
              <a:rPr lang="en-US" sz="2400" dirty="0" smtClean="0">
                <a:latin typeface="+mj-lt"/>
                <a:ea typeface="Calibri"/>
                <a:cs typeface="Arial"/>
              </a:rPr>
              <a:t>, </a:t>
            </a:r>
            <a:r>
              <a:rPr lang="en-US" sz="2400" dirty="0" err="1" smtClean="0">
                <a:latin typeface="+mj-lt"/>
                <a:ea typeface="Calibri"/>
                <a:cs typeface="Arial"/>
              </a:rPr>
              <a:t>dan</a:t>
            </a:r>
            <a:r>
              <a:rPr lang="en-US" sz="2400" dirty="0" smtClean="0">
                <a:latin typeface="+mj-lt"/>
                <a:ea typeface="Calibri"/>
                <a:cs typeface="Arial"/>
              </a:rPr>
              <a:t> </a:t>
            </a:r>
            <a:r>
              <a:rPr lang="en-US" sz="2400" dirty="0" err="1" smtClean="0">
                <a:latin typeface="+mj-lt"/>
                <a:ea typeface="Calibri"/>
                <a:cs typeface="Arial"/>
              </a:rPr>
              <a:t>hukum</a:t>
            </a:r>
            <a:r>
              <a:rPr lang="en-US" sz="2400" dirty="0" smtClean="0">
                <a:latin typeface="+mj-lt"/>
                <a:ea typeface="Calibri"/>
                <a:cs typeface="Arial"/>
              </a:rPr>
              <a:t> </a:t>
            </a:r>
            <a:r>
              <a:rPr lang="en-US" sz="2400" dirty="0" err="1" smtClean="0">
                <a:latin typeface="+mj-lt"/>
                <a:ea typeface="Calibri"/>
                <a:cs typeface="Arial"/>
              </a:rPr>
              <a:t>wajib</a:t>
            </a:r>
            <a:r>
              <a:rPr lang="en-US" sz="2400" dirty="0" smtClean="0">
                <a:latin typeface="+mj-lt"/>
                <a:ea typeface="Calibri"/>
                <a:cs typeface="Arial"/>
              </a:rPr>
              <a:t> </a:t>
            </a:r>
            <a:r>
              <a:rPr lang="en-US" sz="2400" dirty="0" err="1" smtClean="0">
                <a:latin typeface="+mj-lt"/>
                <a:ea typeface="Calibri"/>
                <a:cs typeface="Arial"/>
              </a:rPr>
              <a:t>haji</a:t>
            </a:r>
            <a:r>
              <a:rPr lang="en-US" sz="2400" dirty="0" smtClean="0">
                <a:latin typeface="+mj-lt"/>
                <a:ea typeface="Calibri"/>
                <a:cs typeface="Arial"/>
              </a:rPr>
              <a:t> </a:t>
            </a:r>
            <a:r>
              <a:rPr lang="en-US" sz="2400" dirty="0" err="1" smtClean="0">
                <a:latin typeface="+mj-lt"/>
                <a:ea typeface="Calibri"/>
                <a:cs typeface="Arial"/>
              </a:rPr>
              <a:t>hanya</a:t>
            </a:r>
            <a:r>
              <a:rPr lang="en-US" sz="2400" dirty="0" smtClean="0">
                <a:latin typeface="+mj-lt"/>
                <a:ea typeface="Calibri"/>
                <a:cs typeface="Arial"/>
              </a:rPr>
              <a:t> </a:t>
            </a:r>
            <a:r>
              <a:rPr lang="en-US" sz="2400" dirty="0" err="1" smtClean="0">
                <a:latin typeface="+mj-lt"/>
                <a:ea typeface="Calibri"/>
                <a:cs typeface="Arial"/>
              </a:rPr>
              <a:t>berlaku</a:t>
            </a:r>
            <a:r>
              <a:rPr lang="en-US" sz="2400" dirty="0" smtClean="0">
                <a:latin typeface="+mj-lt"/>
                <a:ea typeface="Calibri"/>
                <a:cs typeface="Arial"/>
              </a:rPr>
              <a:t> </a:t>
            </a:r>
            <a:r>
              <a:rPr lang="en-US" sz="2400" dirty="0" err="1" smtClean="0">
                <a:latin typeface="+mj-lt"/>
                <a:ea typeface="Calibri"/>
                <a:cs typeface="Arial"/>
              </a:rPr>
              <a:t>sekali</a:t>
            </a:r>
            <a:r>
              <a:rPr lang="en-US" sz="2400" dirty="0" smtClean="0">
                <a:latin typeface="+mj-lt"/>
                <a:ea typeface="Calibri"/>
                <a:cs typeface="Arial"/>
              </a:rPr>
              <a:t> </a:t>
            </a:r>
            <a:r>
              <a:rPr lang="en-US" sz="2400" dirty="0" err="1" smtClean="0">
                <a:latin typeface="+mj-lt"/>
                <a:ea typeface="Calibri"/>
                <a:cs typeface="Arial"/>
              </a:rPr>
              <a:t>seumur</a:t>
            </a:r>
            <a:r>
              <a:rPr lang="en-US" sz="2400" dirty="0" smtClean="0">
                <a:latin typeface="+mj-lt"/>
                <a:ea typeface="Calibri"/>
                <a:cs typeface="Arial"/>
              </a:rPr>
              <a:t> </a:t>
            </a:r>
            <a:r>
              <a:rPr lang="en-US" sz="2400" dirty="0" err="1" smtClean="0">
                <a:latin typeface="+mj-lt"/>
                <a:ea typeface="Calibri"/>
                <a:cs typeface="Arial"/>
              </a:rPr>
              <a:t>hidup</a:t>
            </a:r>
            <a:endParaRPr lang="en-US" sz="2400" dirty="0" smtClean="0">
              <a:latin typeface="+mj-lt"/>
              <a:ea typeface="Calibri"/>
              <a:cs typeface="Arial"/>
            </a:endParaRPr>
          </a:p>
        </p:txBody>
      </p:sp>
      <p:sp>
        <p:nvSpPr>
          <p:cNvPr id="4"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600" b="1" dirty="0" err="1" smtClean="0">
                <a:solidFill>
                  <a:schemeClr val="accent3">
                    <a:lumMod val="75000"/>
                  </a:schemeClr>
                </a:solidFill>
                <a:latin typeface="Calibri" pitchFamily="34" charset="0"/>
                <a:cs typeface="Calibri" pitchFamily="34" charset="0"/>
              </a:rPr>
              <a:t>Ibadah</a:t>
            </a:r>
            <a:r>
              <a:rPr lang="en-US" sz="3600" b="1" dirty="0" smtClean="0">
                <a:solidFill>
                  <a:schemeClr val="accent3">
                    <a:lumMod val="75000"/>
                  </a:schemeClr>
                </a:solidFill>
                <a:latin typeface="Calibri" pitchFamily="34" charset="0"/>
                <a:cs typeface="Calibri" pitchFamily="34" charset="0"/>
              </a:rPr>
              <a:t> </a:t>
            </a:r>
            <a:r>
              <a:rPr lang="en-US" sz="3600" b="1" dirty="0" err="1" smtClean="0">
                <a:solidFill>
                  <a:schemeClr val="accent3">
                    <a:lumMod val="75000"/>
                  </a:schemeClr>
                </a:solidFill>
                <a:latin typeface="Calibri" pitchFamily="34" charset="0"/>
                <a:cs typeface="Calibri" pitchFamily="34" charset="0"/>
              </a:rPr>
              <a:t>Haji</a:t>
            </a:r>
            <a:endParaRPr lang="en-US" sz="3600" b="1" dirty="0">
              <a:solidFill>
                <a:schemeClr val="accent3">
                  <a:lumMod val="75000"/>
                </a:schemeClr>
              </a:solidFill>
              <a:latin typeface="Calibri" pitchFamily="34" charset="0"/>
              <a:cs typeface="Calibri" pitchFamily="34" charset="0"/>
            </a:endParaRPr>
          </a:p>
        </p:txBody>
      </p:sp>
      <p:pic>
        <p:nvPicPr>
          <p:cNvPr id="1026" name="Picture 2" descr="I:\ESPS PAI\Links 9\10.1 A_packed_house_-_Flickr_-_Al_Jazeera_English en.wikipedia.org by Al Jazeera English.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1454193"/>
            <a:ext cx="3634206" cy="27262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p:cNvGrpSpPr>
          <p:nvPr/>
        </p:nvGrpSpPr>
        <p:grpSpPr bwMode="auto">
          <a:xfrm>
            <a:off x="286353" y="915566"/>
            <a:ext cx="4501671" cy="3695700"/>
            <a:chOff x="239132" y="1293405"/>
            <a:chExt cx="7162109" cy="5234333"/>
          </a:xfrm>
        </p:grpSpPr>
        <p:sp>
          <p:nvSpPr>
            <p:cNvPr id="10" name="Rounded Rectangle 9"/>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ounded Rectangle 10"/>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39552" y="1062647"/>
            <a:ext cx="3811910" cy="3546872"/>
          </a:xfrm>
          <a:prstGeom prst="rect">
            <a:avLst/>
          </a:prstGeom>
        </p:spPr>
        <p:txBody>
          <a:bodyPr>
            <a:normAutofit fontScale="92500"/>
          </a:bodyPr>
          <a:lstStyle/>
          <a:p>
            <a:pPr marL="185738" lvl="0" indent="0" rtl="1">
              <a:lnSpc>
                <a:spcPct val="115000"/>
              </a:lnSpc>
              <a:spcBef>
                <a:spcPts val="0"/>
              </a:spcBef>
              <a:spcAft>
                <a:spcPts val="1000"/>
              </a:spcAft>
              <a:buNone/>
              <a:tabLst>
                <a:tab pos="0" algn="r"/>
              </a:tabLst>
            </a:pPr>
            <a:r>
              <a:rPr lang="en-US" sz="2800" b="1" dirty="0" err="1" smtClean="0">
                <a:latin typeface="+mj-lt"/>
                <a:cs typeface="Traditional Arabic" pitchFamily="18" charset="-78"/>
              </a:rPr>
              <a:t>Syarat-syarat</a:t>
            </a:r>
            <a:r>
              <a:rPr lang="en-US" sz="2800" b="1" dirty="0" smtClean="0">
                <a:latin typeface="+mj-lt"/>
                <a:cs typeface="Traditional Arabic" pitchFamily="18" charset="-78"/>
              </a:rPr>
              <a:t> </a:t>
            </a:r>
            <a:r>
              <a:rPr lang="en-US" sz="2800" b="1" dirty="0" err="1" smtClean="0">
                <a:latin typeface="+mj-lt"/>
                <a:cs typeface="Traditional Arabic" pitchFamily="18" charset="-78"/>
              </a:rPr>
              <a:t>Wajib</a:t>
            </a:r>
            <a:r>
              <a:rPr lang="en-US" sz="2800" b="1" dirty="0" smtClean="0">
                <a:latin typeface="+mj-lt"/>
                <a:cs typeface="Traditional Arabic" pitchFamily="18" charset="-78"/>
              </a:rPr>
              <a:t> </a:t>
            </a:r>
            <a:r>
              <a:rPr lang="en-US" sz="2800" b="1" dirty="0" err="1" smtClean="0">
                <a:latin typeface="+mj-lt"/>
                <a:cs typeface="Traditional Arabic" pitchFamily="18" charset="-78"/>
              </a:rPr>
              <a:t>Haji</a:t>
            </a:r>
            <a:endParaRPr lang="en-US" sz="2800" b="1" dirty="0" smtClean="0">
              <a:latin typeface="+mj-lt"/>
              <a:cs typeface="Traditional Arabic" pitchFamily="18" charset="-78"/>
            </a:endParaRPr>
          </a:p>
          <a:p>
            <a:pPr marL="185738" lvl="0" indent="0" rtl="1">
              <a:lnSpc>
                <a:spcPct val="115000"/>
              </a:lnSpc>
              <a:spcBef>
                <a:spcPts val="0"/>
              </a:spcBef>
              <a:spcAft>
                <a:spcPts val="1000"/>
              </a:spcAft>
              <a:buNone/>
              <a:tabLst>
                <a:tab pos="0" algn="r"/>
              </a:tabLst>
            </a:pPr>
            <a:r>
              <a:rPr lang="en-US" sz="2800" dirty="0" smtClean="0">
                <a:latin typeface="+mj-lt"/>
                <a:cs typeface="Traditional Arabic" pitchFamily="18" charset="-78"/>
              </a:rPr>
              <a:t>1. Islam</a:t>
            </a:r>
          </a:p>
          <a:p>
            <a:pPr marL="185738" lvl="0" indent="0" rtl="1">
              <a:lnSpc>
                <a:spcPct val="115000"/>
              </a:lnSpc>
              <a:spcBef>
                <a:spcPts val="0"/>
              </a:spcBef>
              <a:spcAft>
                <a:spcPts val="1000"/>
              </a:spcAft>
              <a:buNone/>
              <a:tabLst>
                <a:tab pos="0" algn="r"/>
              </a:tabLst>
            </a:pPr>
            <a:r>
              <a:rPr lang="en-US" sz="2800" dirty="0" smtClean="0">
                <a:latin typeface="+mj-lt"/>
                <a:cs typeface="Traditional Arabic" pitchFamily="18" charset="-78"/>
              </a:rPr>
              <a:t>2. </a:t>
            </a:r>
            <a:r>
              <a:rPr lang="en-US" sz="2800" dirty="0" err="1" smtClean="0">
                <a:latin typeface="+mj-lt"/>
                <a:cs typeface="Traditional Arabic" pitchFamily="18" charset="-78"/>
              </a:rPr>
              <a:t>Berakal</a:t>
            </a:r>
            <a:endParaRPr lang="en-US" sz="2800" dirty="0" smtClean="0">
              <a:latin typeface="+mj-lt"/>
              <a:cs typeface="Traditional Arabic" pitchFamily="18" charset="-78"/>
            </a:endParaRPr>
          </a:p>
          <a:p>
            <a:pPr marL="185738" lvl="0" indent="0" rtl="1">
              <a:lnSpc>
                <a:spcPct val="115000"/>
              </a:lnSpc>
              <a:spcBef>
                <a:spcPts val="0"/>
              </a:spcBef>
              <a:spcAft>
                <a:spcPts val="1000"/>
              </a:spcAft>
              <a:buNone/>
              <a:tabLst>
                <a:tab pos="0" algn="r"/>
              </a:tabLst>
            </a:pPr>
            <a:r>
              <a:rPr lang="en-US" sz="2800" dirty="0" smtClean="0">
                <a:latin typeface="+mj-lt"/>
                <a:cs typeface="Traditional Arabic" pitchFamily="18" charset="-78"/>
              </a:rPr>
              <a:t>3. </a:t>
            </a:r>
            <a:r>
              <a:rPr lang="en-US" sz="2800" dirty="0" err="1" smtClean="0">
                <a:latin typeface="+mj-lt"/>
                <a:cs typeface="Traditional Arabic" pitchFamily="18" charset="-78"/>
              </a:rPr>
              <a:t>Merdeka</a:t>
            </a:r>
            <a:r>
              <a:rPr lang="en-US" sz="2800" dirty="0" smtClean="0">
                <a:latin typeface="+mj-lt"/>
                <a:cs typeface="Traditional Arabic" pitchFamily="18" charset="-78"/>
              </a:rPr>
              <a:t> </a:t>
            </a:r>
          </a:p>
          <a:p>
            <a:pPr marL="185738" lvl="0" indent="0" rtl="1">
              <a:lnSpc>
                <a:spcPct val="115000"/>
              </a:lnSpc>
              <a:spcBef>
                <a:spcPts val="0"/>
              </a:spcBef>
              <a:spcAft>
                <a:spcPts val="1000"/>
              </a:spcAft>
              <a:buNone/>
              <a:tabLst>
                <a:tab pos="0" algn="r"/>
              </a:tabLst>
            </a:pPr>
            <a:r>
              <a:rPr lang="en-US" sz="2800" dirty="0" smtClean="0">
                <a:latin typeface="+mj-lt"/>
                <a:cs typeface="Traditional Arabic" pitchFamily="18" charset="-78"/>
              </a:rPr>
              <a:t>4. </a:t>
            </a:r>
            <a:r>
              <a:rPr lang="en-US" sz="2800" dirty="0" err="1" smtClean="0">
                <a:latin typeface="+mj-lt"/>
                <a:cs typeface="Traditional Arabic" pitchFamily="18" charset="-78"/>
              </a:rPr>
              <a:t>Balig</a:t>
            </a:r>
            <a:endParaRPr lang="en-US" sz="2800" dirty="0" smtClean="0">
              <a:latin typeface="+mj-lt"/>
              <a:cs typeface="Traditional Arabic" pitchFamily="18" charset="-78"/>
            </a:endParaRPr>
          </a:p>
          <a:p>
            <a:pPr marL="185738" lvl="0" indent="0" rtl="1">
              <a:lnSpc>
                <a:spcPct val="115000"/>
              </a:lnSpc>
              <a:spcBef>
                <a:spcPts val="0"/>
              </a:spcBef>
              <a:spcAft>
                <a:spcPts val="1000"/>
              </a:spcAft>
              <a:buNone/>
              <a:tabLst>
                <a:tab pos="0" algn="r"/>
              </a:tabLst>
            </a:pPr>
            <a:r>
              <a:rPr lang="en-US" sz="2800" dirty="0" smtClean="0">
                <a:latin typeface="+mj-lt"/>
                <a:cs typeface="Traditional Arabic" pitchFamily="18" charset="-78"/>
              </a:rPr>
              <a:t>5. </a:t>
            </a:r>
            <a:r>
              <a:rPr lang="en-US" sz="2800" dirty="0" err="1" smtClean="0">
                <a:latin typeface="+mj-lt"/>
                <a:cs typeface="Traditional Arabic" pitchFamily="18" charset="-78"/>
              </a:rPr>
              <a:t>Mampu</a:t>
            </a:r>
            <a:endParaRPr lang="en-US" sz="2800" dirty="0" smtClean="0">
              <a:latin typeface="+mj-lt"/>
              <a:cs typeface="Traditional Arabic" pitchFamily="18" charset="-78"/>
            </a:endParaRPr>
          </a:p>
        </p:txBody>
      </p:sp>
      <p:sp>
        <p:nvSpPr>
          <p:cNvPr id="7"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smtClean="0">
                <a:solidFill>
                  <a:schemeClr val="accent3">
                    <a:lumMod val="75000"/>
                  </a:schemeClr>
                </a:solidFill>
                <a:latin typeface="+mj-lt"/>
                <a:cs typeface="Calibri" pitchFamily="34" charset="0"/>
              </a:rPr>
              <a:t>Syarat</a:t>
            </a:r>
            <a:r>
              <a:rPr lang="en-US" sz="4000" b="1" dirty="0" smtClean="0">
                <a:solidFill>
                  <a:schemeClr val="accent3">
                    <a:lumMod val="75000"/>
                  </a:schemeClr>
                </a:solidFill>
                <a:latin typeface="+mj-lt"/>
                <a:cs typeface="Calibri" pitchFamily="34" charset="0"/>
              </a:rPr>
              <a:t> </a:t>
            </a:r>
            <a:r>
              <a:rPr lang="en-US" sz="4000" b="1" dirty="0" err="1" smtClean="0">
                <a:solidFill>
                  <a:schemeClr val="accent3">
                    <a:lumMod val="75000"/>
                  </a:schemeClr>
                </a:solidFill>
                <a:latin typeface="+mj-lt"/>
                <a:cs typeface="Calibri" pitchFamily="34" charset="0"/>
              </a:rPr>
              <a:t>Haji</a:t>
            </a:r>
            <a:endParaRPr lang="en-US" sz="4000" b="1" dirty="0">
              <a:solidFill>
                <a:schemeClr val="accent3">
                  <a:lumMod val="75000"/>
                </a:schemeClr>
              </a:solidFill>
              <a:latin typeface="+mj-lt"/>
              <a:cs typeface="Calibri" pitchFamily="34" charset="0"/>
            </a:endParaRPr>
          </a:p>
        </p:txBody>
      </p:sp>
      <p:pic>
        <p:nvPicPr>
          <p:cNvPr id="2050" name="Picture 2" descr="I:\ESPS PAI\Links 9\10.2 Gb Jamaah Haji sedang antri menaiki pesawat- bandara.web.id.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4347" y="1738536"/>
            <a:ext cx="3701762" cy="19853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286353" y="915566"/>
            <a:ext cx="3853599" cy="3695700"/>
            <a:chOff x="239132" y="1293405"/>
            <a:chExt cx="7162109" cy="5234333"/>
          </a:xfrm>
        </p:grpSpPr>
        <p:sp>
          <p:nvSpPr>
            <p:cNvPr id="10" name="Rounded Rectangle 9"/>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ounded Rectangle 10"/>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683568" y="1213444"/>
            <a:ext cx="4095750" cy="3546872"/>
          </a:xfrm>
          <a:prstGeom prst="rect">
            <a:avLst/>
          </a:prstGeom>
        </p:spPr>
        <p:txBody>
          <a:bodyPr>
            <a:noAutofit/>
          </a:bodyPr>
          <a:lstStyle/>
          <a:p>
            <a:pPr marL="185738" lvl="0" indent="0" rtl="1">
              <a:spcBef>
                <a:spcPts val="0"/>
              </a:spcBef>
              <a:spcAft>
                <a:spcPts val="1000"/>
              </a:spcAft>
              <a:buNone/>
              <a:tabLst>
                <a:tab pos="0" algn="r"/>
              </a:tabLst>
            </a:pPr>
            <a:r>
              <a:rPr lang="en-US" sz="2400" b="1" dirty="0" err="1" smtClean="0">
                <a:latin typeface="+mj-lt"/>
                <a:cs typeface="Adobe Naskh Medium" pitchFamily="50" charset="-78"/>
              </a:rPr>
              <a:t>Rukun</a:t>
            </a:r>
            <a:r>
              <a:rPr lang="en-US" sz="2400" b="1" dirty="0" smtClean="0">
                <a:latin typeface="+mj-lt"/>
                <a:cs typeface="Adobe Naskh Medium" pitchFamily="50" charset="-78"/>
              </a:rPr>
              <a:t> </a:t>
            </a:r>
            <a:r>
              <a:rPr lang="en-US" sz="2400" b="1" dirty="0" err="1" smtClean="0">
                <a:latin typeface="+mj-lt"/>
                <a:cs typeface="Adobe Naskh Medium" pitchFamily="50" charset="-78"/>
              </a:rPr>
              <a:t>Haji</a:t>
            </a:r>
            <a:endParaRPr lang="en-US" sz="2400" b="1" dirty="0" smtClean="0">
              <a:latin typeface="+mj-lt"/>
              <a:cs typeface="Adobe Naskh Medium" pitchFamily="50" charset="-78"/>
            </a:endParaRPr>
          </a:p>
          <a:p>
            <a:pPr marL="185738" lvl="0" indent="0" rtl="1">
              <a:spcBef>
                <a:spcPts val="0"/>
              </a:spcBef>
              <a:spcAft>
                <a:spcPts val="1000"/>
              </a:spcAft>
              <a:buNone/>
              <a:tabLst>
                <a:tab pos="0" algn="r"/>
              </a:tabLst>
            </a:pPr>
            <a:r>
              <a:rPr lang="en-US" sz="2000" dirty="0" smtClean="0">
                <a:latin typeface="+mj-lt"/>
                <a:cs typeface="Adobe Naskh Medium" pitchFamily="50" charset="-78"/>
              </a:rPr>
              <a:t>			1. Ihram</a:t>
            </a:r>
          </a:p>
          <a:p>
            <a:pPr marL="185738" lvl="0" indent="0" rtl="1">
              <a:spcBef>
                <a:spcPts val="0"/>
              </a:spcBef>
              <a:spcAft>
                <a:spcPts val="1000"/>
              </a:spcAft>
              <a:buNone/>
              <a:tabLst>
                <a:tab pos="0" algn="r"/>
              </a:tabLst>
            </a:pPr>
            <a:r>
              <a:rPr lang="en-US" sz="2000" dirty="0" smtClean="0">
                <a:latin typeface="+mj-lt"/>
                <a:cs typeface="Adobe Naskh Medium" pitchFamily="50" charset="-78"/>
              </a:rPr>
              <a:t>2. </a:t>
            </a:r>
            <a:r>
              <a:rPr lang="en-US" sz="2000" dirty="0" err="1" smtClean="0">
                <a:latin typeface="+mj-lt"/>
                <a:cs typeface="Adobe Naskh Medium" pitchFamily="50" charset="-78"/>
              </a:rPr>
              <a:t>Wukuf</a:t>
            </a:r>
            <a:r>
              <a:rPr lang="en-US" sz="2000" dirty="0" smtClean="0">
                <a:latin typeface="+mj-lt"/>
                <a:cs typeface="Adobe Naskh Medium" pitchFamily="50" charset="-78"/>
              </a:rPr>
              <a:t> </a:t>
            </a:r>
            <a:r>
              <a:rPr lang="en-US" sz="2000" dirty="0" err="1" smtClean="0">
                <a:latin typeface="+mj-lt"/>
                <a:cs typeface="Adobe Naskh Medium" pitchFamily="50" charset="-78"/>
              </a:rPr>
              <a:t>di</a:t>
            </a:r>
            <a:r>
              <a:rPr lang="en-US" sz="2000" dirty="0" smtClean="0">
                <a:latin typeface="+mj-lt"/>
                <a:cs typeface="Adobe Naskh Medium" pitchFamily="50" charset="-78"/>
              </a:rPr>
              <a:t> Padang </a:t>
            </a:r>
            <a:r>
              <a:rPr lang="en-US" sz="2000" dirty="0" err="1" smtClean="0">
                <a:latin typeface="+mj-lt"/>
                <a:cs typeface="Adobe Naskh Medium" pitchFamily="50" charset="-78"/>
              </a:rPr>
              <a:t>Arafah</a:t>
            </a:r>
            <a:endParaRPr lang="en-US" sz="2000" dirty="0" smtClean="0">
              <a:latin typeface="+mj-lt"/>
              <a:cs typeface="Adobe Naskh Medium" pitchFamily="50" charset="-78"/>
            </a:endParaRPr>
          </a:p>
          <a:p>
            <a:pPr marL="185738" lvl="0" indent="0" rtl="1">
              <a:spcBef>
                <a:spcPts val="0"/>
              </a:spcBef>
              <a:spcAft>
                <a:spcPts val="1000"/>
              </a:spcAft>
              <a:buNone/>
              <a:tabLst>
                <a:tab pos="0" algn="r"/>
              </a:tabLst>
            </a:pPr>
            <a:r>
              <a:rPr lang="en-US" sz="2000" dirty="0" smtClean="0">
                <a:latin typeface="+mj-lt"/>
                <a:cs typeface="Adobe Naskh Medium" pitchFamily="50" charset="-78"/>
              </a:rPr>
              <a:t>3. </a:t>
            </a:r>
            <a:r>
              <a:rPr lang="en-US" sz="2000" dirty="0" err="1" smtClean="0">
                <a:latin typeface="+mj-lt"/>
                <a:cs typeface="Adobe Naskh Medium" pitchFamily="50" charset="-78"/>
              </a:rPr>
              <a:t>Tawaf</a:t>
            </a:r>
            <a:r>
              <a:rPr lang="en-US" sz="2000" dirty="0" smtClean="0">
                <a:latin typeface="+mj-lt"/>
                <a:cs typeface="Adobe Naskh Medium" pitchFamily="50" charset="-78"/>
              </a:rPr>
              <a:t> </a:t>
            </a:r>
            <a:r>
              <a:rPr lang="en-US" sz="2000" dirty="0" err="1" smtClean="0">
                <a:latin typeface="+mj-lt"/>
                <a:cs typeface="Adobe Naskh Medium" pitchFamily="50" charset="-78"/>
              </a:rPr>
              <a:t>Ifãdah</a:t>
            </a:r>
            <a:endParaRPr lang="en-US" sz="2000" dirty="0" smtClean="0">
              <a:latin typeface="+mj-lt"/>
              <a:cs typeface="Adobe Naskh Medium" pitchFamily="50" charset="-78"/>
            </a:endParaRPr>
          </a:p>
          <a:p>
            <a:pPr marL="185738" lvl="0" indent="0" rtl="1">
              <a:spcBef>
                <a:spcPts val="0"/>
              </a:spcBef>
              <a:spcAft>
                <a:spcPts val="1000"/>
              </a:spcAft>
              <a:buNone/>
              <a:tabLst>
                <a:tab pos="0" algn="r"/>
              </a:tabLst>
            </a:pPr>
            <a:r>
              <a:rPr lang="en-US" sz="2000" dirty="0" smtClean="0">
                <a:latin typeface="+mj-lt"/>
                <a:cs typeface="Adobe Naskh Medium" pitchFamily="50" charset="-78"/>
              </a:rPr>
              <a:t>4. </a:t>
            </a:r>
            <a:r>
              <a:rPr lang="en-US" sz="2000" dirty="0" err="1" smtClean="0">
                <a:latin typeface="+mj-lt"/>
                <a:cs typeface="Adobe Naskh Medium" pitchFamily="50" charset="-78"/>
              </a:rPr>
              <a:t>Sa’i</a:t>
            </a:r>
            <a:endParaRPr lang="en-US" sz="2000" dirty="0" smtClean="0">
              <a:latin typeface="+mj-lt"/>
              <a:cs typeface="Adobe Naskh Medium" pitchFamily="50" charset="-78"/>
            </a:endParaRPr>
          </a:p>
          <a:p>
            <a:pPr marL="185738" lvl="0" indent="0" rtl="1">
              <a:spcBef>
                <a:spcPts val="0"/>
              </a:spcBef>
              <a:spcAft>
                <a:spcPts val="1000"/>
              </a:spcAft>
              <a:buNone/>
              <a:tabLst>
                <a:tab pos="0" algn="r"/>
              </a:tabLst>
            </a:pPr>
            <a:r>
              <a:rPr lang="en-US" sz="2000" dirty="0" smtClean="0">
                <a:latin typeface="+mj-lt"/>
                <a:cs typeface="Adobe Naskh Medium" pitchFamily="50" charset="-78"/>
              </a:rPr>
              <a:t>5. </a:t>
            </a:r>
            <a:r>
              <a:rPr lang="en-US" sz="2000" dirty="0" err="1" smtClean="0">
                <a:latin typeface="+mj-lt"/>
                <a:cs typeface="Adobe Naskh Medium" pitchFamily="50" charset="-78"/>
              </a:rPr>
              <a:t>Tahallul</a:t>
            </a:r>
            <a:endParaRPr lang="en-US" sz="2000" dirty="0" smtClean="0">
              <a:latin typeface="+mj-lt"/>
              <a:cs typeface="Adobe Naskh Medium" pitchFamily="50" charset="-78"/>
            </a:endParaRPr>
          </a:p>
          <a:p>
            <a:pPr marL="185738" lvl="0" indent="0" rtl="1">
              <a:spcBef>
                <a:spcPts val="0"/>
              </a:spcBef>
              <a:spcAft>
                <a:spcPts val="1000"/>
              </a:spcAft>
              <a:buNone/>
              <a:tabLst>
                <a:tab pos="0" algn="r"/>
              </a:tabLst>
            </a:pPr>
            <a:r>
              <a:rPr lang="en-US" sz="2000" dirty="0" smtClean="0">
                <a:latin typeface="+mj-lt"/>
                <a:cs typeface="Adobe Naskh Medium" pitchFamily="50" charset="-78"/>
              </a:rPr>
              <a:t>6. </a:t>
            </a:r>
            <a:r>
              <a:rPr lang="en-US" sz="2000" dirty="0" err="1" smtClean="0">
                <a:latin typeface="+mj-lt"/>
                <a:cs typeface="Adobe Naskh Medium" pitchFamily="50" charset="-78"/>
              </a:rPr>
              <a:t>Tertib</a:t>
            </a:r>
            <a:endParaRPr lang="en-US" sz="2000" dirty="0" smtClean="0">
              <a:latin typeface="+mj-lt"/>
              <a:cs typeface="Adobe Naskh Medium" pitchFamily="50" charset="-78"/>
            </a:endParaRPr>
          </a:p>
          <a:p>
            <a:pPr marL="185738" lvl="0" indent="0" rtl="1">
              <a:spcBef>
                <a:spcPts val="0"/>
              </a:spcBef>
              <a:spcAft>
                <a:spcPts val="1000"/>
              </a:spcAft>
              <a:buNone/>
              <a:tabLst>
                <a:tab pos="0" algn="r"/>
              </a:tabLst>
            </a:pPr>
            <a:endParaRPr lang="en-US" sz="2000" dirty="0" smtClean="0">
              <a:latin typeface="+mj-lt"/>
              <a:cs typeface="Adobe Naskh Medium" pitchFamily="50" charset="-78"/>
            </a:endParaRPr>
          </a:p>
        </p:txBody>
      </p:sp>
      <p:sp>
        <p:nvSpPr>
          <p:cNvPr id="7"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smtClean="0">
                <a:solidFill>
                  <a:schemeClr val="accent3">
                    <a:lumMod val="75000"/>
                  </a:schemeClr>
                </a:solidFill>
                <a:latin typeface="+mj-lt"/>
                <a:cs typeface="Calibri" pitchFamily="34" charset="0"/>
              </a:rPr>
              <a:t>Rukun</a:t>
            </a:r>
            <a:r>
              <a:rPr lang="en-US" sz="4000" b="1" dirty="0" smtClean="0">
                <a:solidFill>
                  <a:schemeClr val="accent3">
                    <a:lumMod val="75000"/>
                  </a:schemeClr>
                </a:solidFill>
                <a:latin typeface="+mj-lt"/>
                <a:cs typeface="Calibri" pitchFamily="34" charset="0"/>
              </a:rPr>
              <a:t> </a:t>
            </a:r>
            <a:r>
              <a:rPr lang="en-US" sz="4000" b="1" dirty="0" err="1" smtClean="0">
                <a:solidFill>
                  <a:schemeClr val="accent3">
                    <a:lumMod val="75000"/>
                  </a:schemeClr>
                </a:solidFill>
                <a:latin typeface="+mj-lt"/>
                <a:cs typeface="Calibri" pitchFamily="34" charset="0"/>
              </a:rPr>
              <a:t>Haji</a:t>
            </a:r>
            <a:endParaRPr lang="en-US" sz="4000" b="1" dirty="0">
              <a:solidFill>
                <a:schemeClr val="accent3">
                  <a:lumMod val="75000"/>
                </a:schemeClr>
              </a:solidFill>
              <a:latin typeface="+mj-lt"/>
              <a:cs typeface="Calibri" pitchFamily="34" charset="0"/>
            </a:endParaRPr>
          </a:p>
        </p:txBody>
      </p:sp>
      <p:pic>
        <p:nvPicPr>
          <p:cNvPr id="3074" name="Picture 2" descr="I:\ESPS PAI\Links 9\10.3 WUKUF ARAFAH.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4056" y="1131590"/>
            <a:ext cx="4150960" cy="31139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p:cNvGrpSpPr>
          <p:nvPr/>
        </p:nvGrpSpPr>
        <p:grpSpPr bwMode="auto">
          <a:xfrm>
            <a:off x="210153" y="1200150"/>
            <a:ext cx="8568952" cy="3323322"/>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71500" y="1047750"/>
            <a:ext cx="8229600" cy="3429000"/>
          </a:xfrm>
          <a:prstGeom prst="rect">
            <a:avLst/>
          </a:prstGeom>
        </p:spPr>
        <p:txBody>
          <a:bodyPr anchor="ctr">
            <a:noAutofit/>
          </a:bodyPr>
          <a:lstStyle/>
          <a:p>
            <a:pPr>
              <a:lnSpc>
                <a:spcPct val="115000"/>
              </a:lnSpc>
              <a:spcBef>
                <a:spcPts val="0"/>
              </a:spcBef>
              <a:spcAft>
                <a:spcPts val="1000"/>
              </a:spcAft>
              <a:buAutoNum type="arabicPeriod"/>
              <a:tabLst>
                <a:tab pos="1085850" algn="l"/>
              </a:tabLst>
            </a:pPr>
            <a:r>
              <a:rPr lang="id-ID" sz="2800" dirty="0" smtClean="0">
                <a:latin typeface="+mj-lt"/>
                <a:ea typeface="Calibri"/>
                <a:cs typeface="Traditional Arabic" pitchFamily="18" charset="-78"/>
              </a:rPr>
              <a:t>Beragama Islam</a:t>
            </a:r>
          </a:p>
          <a:p>
            <a:pPr>
              <a:lnSpc>
                <a:spcPct val="115000"/>
              </a:lnSpc>
              <a:spcBef>
                <a:spcPts val="0"/>
              </a:spcBef>
              <a:spcAft>
                <a:spcPts val="1000"/>
              </a:spcAft>
              <a:buAutoNum type="arabicPeriod"/>
              <a:tabLst>
                <a:tab pos="1085850" algn="l"/>
              </a:tabLst>
            </a:pPr>
            <a:r>
              <a:rPr lang="id-ID" sz="2800" dirty="0" smtClean="0">
                <a:latin typeface="+mj-lt"/>
                <a:ea typeface="Calibri"/>
                <a:cs typeface="Traditional Arabic" pitchFamily="18" charset="-78"/>
              </a:rPr>
              <a:t>Lahir sebelum waktu Magrib di akhir Ramadhan</a:t>
            </a:r>
          </a:p>
          <a:p>
            <a:pPr>
              <a:lnSpc>
                <a:spcPct val="115000"/>
              </a:lnSpc>
              <a:spcBef>
                <a:spcPts val="0"/>
              </a:spcBef>
              <a:spcAft>
                <a:spcPts val="1000"/>
              </a:spcAft>
              <a:buAutoNum type="arabicPeriod"/>
              <a:tabLst>
                <a:tab pos="1085850" algn="l"/>
              </a:tabLst>
            </a:pPr>
            <a:r>
              <a:rPr lang="id-ID" sz="2800" dirty="0" smtClean="0">
                <a:latin typeface="+mj-lt"/>
                <a:ea typeface="Calibri"/>
                <a:cs typeface="Traditional Arabic" pitchFamily="18" charset="-78"/>
              </a:rPr>
              <a:t>Mempunyai kelebihan harta dari kebutuhan pokoknya</a:t>
            </a:r>
          </a:p>
        </p:txBody>
      </p:sp>
      <p:sp>
        <p:nvSpPr>
          <p:cNvPr id="4"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000" b="1" dirty="0" smtClean="0">
                <a:solidFill>
                  <a:schemeClr val="accent3">
                    <a:lumMod val="75000"/>
                  </a:schemeClr>
                </a:solidFill>
                <a:cs typeface="Calibri" pitchFamily="34" charset="0"/>
              </a:rPr>
              <a:t> </a:t>
            </a:r>
            <a:r>
              <a:rPr lang="id-ID" sz="3200" b="1" dirty="0" smtClean="0">
                <a:solidFill>
                  <a:schemeClr val="accent3">
                    <a:lumMod val="75000"/>
                  </a:schemeClr>
                </a:solidFill>
                <a:cs typeface="Calibri" pitchFamily="34" charset="0"/>
              </a:rPr>
              <a:t>Syarat Wajib Zakat Fitrah</a:t>
            </a:r>
            <a:endParaRPr lang="en-US" sz="3200" b="1" dirty="0" smtClean="0">
              <a:solidFill>
                <a:schemeClr val="accent3">
                  <a:lumMod val="75000"/>
                </a:schemeClr>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10153" y="771550"/>
            <a:ext cx="8568952" cy="3751922"/>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49505" y="965612"/>
            <a:ext cx="8229600" cy="3262322"/>
          </a:xfrm>
          <a:prstGeom prst="rect">
            <a:avLst/>
          </a:prstGeom>
        </p:spPr>
        <p:txBody>
          <a:bodyPr anchor="ctr">
            <a:noAutofit/>
          </a:bodyPr>
          <a:lstStyle/>
          <a:p>
            <a:pPr marL="457200" lvl="0" indent="-457200">
              <a:lnSpc>
                <a:spcPct val="115000"/>
              </a:lnSpc>
              <a:spcBef>
                <a:spcPts val="0"/>
              </a:spcBef>
              <a:spcAft>
                <a:spcPts val="1000"/>
              </a:spcAft>
              <a:buFont typeface="+mj-lt"/>
              <a:buAutoNum type="arabicPeriod"/>
              <a:tabLst>
                <a:tab pos="1085850" algn="l"/>
              </a:tabLst>
            </a:pPr>
            <a:r>
              <a:rPr lang="en-US" sz="1900" dirty="0" smtClean="0"/>
              <a:t>Ihram </a:t>
            </a:r>
            <a:r>
              <a:rPr lang="en-US" sz="1900" dirty="0" err="1" smtClean="0"/>
              <a:t>dari</a:t>
            </a:r>
            <a:r>
              <a:rPr lang="en-US" sz="1900" dirty="0" smtClean="0"/>
              <a:t> </a:t>
            </a:r>
            <a:r>
              <a:rPr lang="en-US" sz="1900" dirty="0" err="1" smtClean="0"/>
              <a:t>miqat</a:t>
            </a:r>
            <a:endParaRPr lang="en-US" sz="1900" dirty="0" smtClean="0"/>
          </a:p>
          <a:p>
            <a:pPr marL="457200" lvl="0" indent="-457200">
              <a:lnSpc>
                <a:spcPct val="115000"/>
              </a:lnSpc>
              <a:spcBef>
                <a:spcPts val="0"/>
              </a:spcBef>
              <a:spcAft>
                <a:spcPts val="1000"/>
              </a:spcAft>
              <a:buFont typeface="+mj-lt"/>
              <a:buAutoNum type="arabicPeriod"/>
              <a:tabLst>
                <a:tab pos="1085850" algn="l"/>
              </a:tabLst>
            </a:pPr>
            <a:r>
              <a:rPr lang="en-US" sz="1900" dirty="0" err="1" smtClean="0">
                <a:ea typeface="Calibri"/>
                <a:cs typeface="Traditional Arabic" pitchFamily="18" charset="-78"/>
              </a:rPr>
              <a:t>Mabit</a:t>
            </a:r>
            <a:r>
              <a:rPr lang="en-US" sz="1900" dirty="0" smtClean="0">
                <a:ea typeface="Calibri"/>
                <a:cs typeface="Traditional Arabic" pitchFamily="18" charset="-78"/>
              </a:rPr>
              <a:t> di </a:t>
            </a:r>
            <a:r>
              <a:rPr lang="en-US" sz="1900" dirty="0" err="1" smtClean="0">
                <a:ea typeface="Calibri"/>
                <a:cs typeface="Traditional Arabic" pitchFamily="18" charset="-78"/>
              </a:rPr>
              <a:t>Muzdalifah</a:t>
            </a:r>
            <a:r>
              <a:rPr lang="en-US" sz="1900" dirty="0" smtClean="0">
                <a:ea typeface="Calibri"/>
                <a:cs typeface="Traditional Arabic" pitchFamily="18" charset="-78"/>
              </a:rPr>
              <a:t> </a:t>
            </a:r>
            <a:r>
              <a:rPr lang="en-US" sz="1900" dirty="0" err="1" smtClean="0">
                <a:ea typeface="Calibri"/>
                <a:cs typeface="Traditional Arabic" pitchFamily="18" charset="-78"/>
              </a:rPr>
              <a:t>pada</a:t>
            </a:r>
            <a:r>
              <a:rPr lang="en-US" sz="1900" dirty="0" smtClean="0">
                <a:ea typeface="Calibri"/>
                <a:cs typeface="Traditional Arabic" pitchFamily="18" charset="-78"/>
              </a:rPr>
              <a:t> </a:t>
            </a:r>
            <a:r>
              <a:rPr lang="en-US" sz="1900" dirty="0" err="1" smtClean="0">
                <a:ea typeface="Calibri"/>
                <a:cs typeface="Traditional Arabic" pitchFamily="18" charset="-78"/>
              </a:rPr>
              <a:t>Malam</a:t>
            </a:r>
            <a:r>
              <a:rPr lang="en-US" sz="1900" dirty="0" smtClean="0">
                <a:ea typeface="Calibri"/>
                <a:cs typeface="Traditional Arabic" pitchFamily="18" charset="-78"/>
              </a:rPr>
              <a:t> </a:t>
            </a:r>
            <a:r>
              <a:rPr lang="en-US" sz="1900" dirty="0" err="1" smtClean="0">
                <a:ea typeface="Calibri"/>
                <a:cs typeface="Traditional Arabic" pitchFamily="18" charset="-78"/>
              </a:rPr>
              <a:t>Idul</a:t>
            </a:r>
            <a:r>
              <a:rPr lang="en-US" sz="1900" dirty="0" smtClean="0">
                <a:ea typeface="Calibri"/>
                <a:cs typeface="Traditional Arabic" pitchFamily="18" charset="-78"/>
              </a:rPr>
              <a:t> </a:t>
            </a:r>
            <a:r>
              <a:rPr lang="en-US" sz="1900" dirty="0" err="1" smtClean="0">
                <a:ea typeface="Calibri"/>
                <a:cs typeface="Traditional Arabic" pitchFamily="18" charset="-78"/>
              </a:rPr>
              <a:t>Adha</a:t>
            </a:r>
            <a:endParaRPr lang="en-US" sz="1900" dirty="0" smtClean="0">
              <a:ea typeface="Calibri"/>
              <a:cs typeface="Traditional Arabic" pitchFamily="18" charset="-78"/>
            </a:endParaRPr>
          </a:p>
          <a:p>
            <a:pPr marL="457200" lvl="0" indent="-457200">
              <a:lnSpc>
                <a:spcPct val="115000"/>
              </a:lnSpc>
              <a:spcBef>
                <a:spcPts val="0"/>
              </a:spcBef>
              <a:spcAft>
                <a:spcPts val="1000"/>
              </a:spcAft>
              <a:buFont typeface="+mj-lt"/>
              <a:buAutoNum type="arabicPeriod"/>
              <a:tabLst>
                <a:tab pos="1085850" algn="l"/>
              </a:tabLst>
            </a:pPr>
            <a:r>
              <a:rPr lang="en-US" sz="1900" dirty="0" err="1" smtClean="0">
                <a:ea typeface="Calibri"/>
                <a:cs typeface="Traditional Arabic" pitchFamily="18" charset="-78"/>
              </a:rPr>
              <a:t>Melempar</a:t>
            </a:r>
            <a:r>
              <a:rPr lang="en-US" sz="1900" dirty="0" smtClean="0">
                <a:ea typeface="Calibri"/>
                <a:cs typeface="Traditional Arabic" pitchFamily="18" charset="-78"/>
              </a:rPr>
              <a:t> </a:t>
            </a:r>
            <a:r>
              <a:rPr lang="en-US" sz="1900" dirty="0" err="1" smtClean="0">
                <a:ea typeface="Calibri"/>
                <a:cs typeface="Traditional Arabic" pitchFamily="18" charset="-78"/>
              </a:rPr>
              <a:t>Jumrah</a:t>
            </a:r>
            <a:r>
              <a:rPr lang="en-US" sz="1900" dirty="0" smtClean="0">
                <a:ea typeface="Calibri"/>
                <a:cs typeface="Traditional Arabic" pitchFamily="18" charset="-78"/>
              </a:rPr>
              <a:t> ‘</a:t>
            </a:r>
            <a:r>
              <a:rPr lang="en-US" sz="1900" dirty="0" err="1" smtClean="0">
                <a:ea typeface="Calibri"/>
                <a:cs typeface="Traditional Arabic" pitchFamily="18" charset="-78"/>
              </a:rPr>
              <a:t>Aqabah</a:t>
            </a:r>
            <a:r>
              <a:rPr lang="en-US" sz="1900" dirty="0" smtClean="0">
                <a:ea typeface="Calibri"/>
                <a:cs typeface="Traditional Arabic" pitchFamily="18" charset="-78"/>
              </a:rPr>
              <a:t> </a:t>
            </a:r>
            <a:r>
              <a:rPr lang="en-US" sz="1900" dirty="0" err="1" smtClean="0">
                <a:ea typeface="Calibri"/>
                <a:cs typeface="Traditional Arabic" pitchFamily="18" charset="-78"/>
              </a:rPr>
              <a:t>pada</a:t>
            </a:r>
            <a:r>
              <a:rPr lang="en-US" sz="1900" dirty="0" smtClean="0">
                <a:ea typeface="Calibri"/>
                <a:cs typeface="Traditional Arabic" pitchFamily="18" charset="-78"/>
              </a:rPr>
              <a:t> </a:t>
            </a:r>
            <a:r>
              <a:rPr lang="en-US" sz="1900" dirty="0" err="1" smtClean="0">
                <a:ea typeface="Calibri"/>
                <a:cs typeface="Traditional Arabic" pitchFamily="18" charset="-78"/>
              </a:rPr>
              <a:t>hari</a:t>
            </a:r>
            <a:r>
              <a:rPr lang="en-US" sz="1900" dirty="0" smtClean="0">
                <a:ea typeface="Calibri"/>
                <a:cs typeface="Traditional Arabic" pitchFamily="18" charset="-78"/>
              </a:rPr>
              <a:t> </a:t>
            </a:r>
            <a:r>
              <a:rPr lang="en-US" sz="1900" dirty="0" err="1" smtClean="0">
                <a:ea typeface="Calibri"/>
                <a:cs typeface="Traditional Arabic" pitchFamily="18" charset="-78"/>
              </a:rPr>
              <a:t>raya</a:t>
            </a:r>
            <a:r>
              <a:rPr lang="en-US" sz="1900" dirty="0" smtClean="0">
                <a:ea typeface="Calibri"/>
                <a:cs typeface="Traditional Arabic" pitchFamily="18" charset="-78"/>
              </a:rPr>
              <a:t> </a:t>
            </a:r>
            <a:r>
              <a:rPr lang="en-US" sz="1900" dirty="0" err="1" smtClean="0">
                <a:ea typeface="Calibri"/>
                <a:cs typeface="Traditional Arabic" pitchFamily="18" charset="-78"/>
              </a:rPr>
              <a:t>Idul</a:t>
            </a:r>
            <a:r>
              <a:rPr lang="en-US" sz="1900" dirty="0" smtClean="0">
                <a:ea typeface="Calibri"/>
                <a:cs typeface="Traditional Arabic" pitchFamily="18" charset="-78"/>
              </a:rPr>
              <a:t> </a:t>
            </a:r>
            <a:r>
              <a:rPr lang="en-US" sz="1900" dirty="0" err="1" smtClean="0">
                <a:ea typeface="Calibri"/>
                <a:cs typeface="Traditional Arabic" pitchFamily="18" charset="-78"/>
              </a:rPr>
              <a:t>Adha</a:t>
            </a:r>
            <a:endParaRPr lang="en-US" sz="1900" dirty="0" smtClean="0">
              <a:ea typeface="Calibri"/>
              <a:cs typeface="Traditional Arabic" pitchFamily="18" charset="-78"/>
            </a:endParaRPr>
          </a:p>
          <a:p>
            <a:pPr marL="457200" lvl="0" indent="-457200">
              <a:lnSpc>
                <a:spcPct val="115000"/>
              </a:lnSpc>
              <a:spcBef>
                <a:spcPts val="0"/>
              </a:spcBef>
              <a:spcAft>
                <a:spcPts val="1000"/>
              </a:spcAft>
              <a:buFont typeface="+mj-lt"/>
              <a:buAutoNum type="arabicPeriod"/>
              <a:tabLst>
                <a:tab pos="1085850" algn="l"/>
              </a:tabLst>
            </a:pPr>
            <a:r>
              <a:rPr lang="en-US" sz="1900" dirty="0" err="1" smtClean="0">
                <a:ea typeface="Calibri"/>
                <a:cs typeface="Traditional Arabic" pitchFamily="18" charset="-78"/>
              </a:rPr>
              <a:t>Melempar</a:t>
            </a:r>
            <a:r>
              <a:rPr lang="en-US" sz="1900" dirty="0" smtClean="0">
                <a:ea typeface="Calibri"/>
                <a:cs typeface="Traditional Arabic" pitchFamily="18" charset="-78"/>
              </a:rPr>
              <a:t> </a:t>
            </a:r>
            <a:r>
              <a:rPr lang="en-US" sz="1900" dirty="0" err="1" smtClean="0">
                <a:ea typeface="Calibri"/>
                <a:cs typeface="Traditional Arabic" pitchFamily="18" charset="-78"/>
              </a:rPr>
              <a:t>tiga</a:t>
            </a:r>
            <a:r>
              <a:rPr lang="en-US" sz="1900" dirty="0" smtClean="0">
                <a:ea typeface="Calibri"/>
                <a:cs typeface="Traditional Arabic" pitchFamily="18" charset="-78"/>
              </a:rPr>
              <a:t> </a:t>
            </a:r>
            <a:r>
              <a:rPr lang="en-US" sz="1900" dirty="0" err="1" smtClean="0">
                <a:ea typeface="Calibri"/>
                <a:cs typeface="Traditional Arabic" pitchFamily="18" charset="-78"/>
              </a:rPr>
              <a:t>Jumrah</a:t>
            </a:r>
            <a:r>
              <a:rPr lang="en-US" sz="1900" dirty="0" smtClean="0">
                <a:ea typeface="Calibri"/>
                <a:cs typeface="Traditional Arabic" pitchFamily="18" charset="-78"/>
              </a:rPr>
              <a:t> (‘</a:t>
            </a:r>
            <a:r>
              <a:rPr lang="en-US" sz="1900" dirty="0" err="1" smtClean="0">
                <a:ea typeface="Calibri"/>
                <a:cs typeface="Traditional Arabic" pitchFamily="18" charset="-78"/>
              </a:rPr>
              <a:t>Ula</a:t>
            </a:r>
            <a:r>
              <a:rPr lang="en-US" sz="1900" dirty="0" smtClean="0">
                <a:ea typeface="Calibri"/>
                <a:cs typeface="Traditional Arabic" pitchFamily="18" charset="-78"/>
              </a:rPr>
              <a:t>, </a:t>
            </a:r>
            <a:r>
              <a:rPr lang="en-US" sz="1900" dirty="0" err="1" smtClean="0">
                <a:ea typeface="Calibri"/>
                <a:cs typeface="Traditional Arabic" pitchFamily="18" charset="-78"/>
              </a:rPr>
              <a:t>Wustha</a:t>
            </a:r>
            <a:r>
              <a:rPr lang="en-US" sz="1900" dirty="0" smtClean="0">
                <a:ea typeface="Calibri"/>
                <a:cs typeface="Traditional Arabic" pitchFamily="18" charset="-78"/>
              </a:rPr>
              <a:t>, </a:t>
            </a:r>
            <a:r>
              <a:rPr lang="en-US" sz="1900" dirty="0" err="1" smtClean="0">
                <a:ea typeface="Calibri"/>
                <a:cs typeface="Traditional Arabic" pitchFamily="18" charset="-78"/>
              </a:rPr>
              <a:t>dan</a:t>
            </a:r>
            <a:r>
              <a:rPr lang="en-US" sz="1900" dirty="0" smtClean="0">
                <a:ea typeface="Calibri"/>
                <a:cs typeface="Traditional Arabic" pitchFamily="18" charset="-78"/>
              </a:rPr>
              <a:t> ‘</a:t>
            </a:r>
            <a:r>
              <a:rPr lang="en-US" sz="1900" dirty="0" err="1" smtClean="0">
                <a:ea typeface="Calibri"/>
                <a:cs typeface="Traditional Arabic" pitchFamily="18" charset="-78"/>
              </a:rPr>
              <a:t>Aqabah</a:t>
            </a:r>
            <a:r>
              <a:rPr lang="en-US" sz="1900" dirty="0" smtClean="0">
                <a:ea typeface="Calibri"/>
                <a:cs typeface="Traditional Arabic" pitchFamily="18" charset="-78"/>
              </a:rPr>
              <a:t> di Mina </a:t>
            </a:r>
            <a:r>
              <a:rPr lang="en-US" sz="1900" dirty="0" err="1" smtClean="0">
                <a:ea typeface="Calibri"/>
                <a:cs typeface="Traditional Arabic" pitchFamily="18" charset="-78"/>
              </a:rPr>
              <a:t>selama</a:t>
            </a:r>
            <a:r>
              <a:rPr lang="en-US" sz="1900" dirty="0" smtClean="0">
                <a:ea typeface="Calibri"/>
                <a:cs typeface="Traditional Arabic" pitchFamily="18" charset="-78"/>
              </a:rPr>
              <a:t> </a:t>
            </a:r>
            <a:r>
              <a:rPr lang="en-US" sz="1900" dirty="0" err="1" smtClean="0">
                <a:ea typeface="Calibri"/>
                <a:cs typeface="Traditional Arabic" pitchFamily="18" charset="-78"/>
              </a:rPr>
              <a:t>hari</a:t>
            </a:r>
            <a:r>
              <a:rPr lang="en-US" sz="1900" dirty="0" smtClean="0">
                <a:ea typeface="Calibri"/>
                <a:cs typeface="Traditional Arabic" pitchFamily="18" charset="-78"/>
              </a:rPr>
              <a:t> </a:t>
            </a:r>
            <a:r>
              <a:rPr lang="en-US" sz="1900" dirty="0" err="1" smtClean="0">
                <a:ea typeface="Calibri"/>
                <a:cs typeface="Traditional Arabic" pitchFamily="18" charset="-78"/>
              </a:rPr>
              <a:t>Tasyriq</a:t>
            </a:r>
            <a:r>
              <a:rPr lang="en-US" sz="1900" dirty="0" smtClean="0">
                <a:ea typeface="Calibri"/>
                <a:cs typeface="Traditional Arabic" pitchFamily="18" charset="-78"/>
              </a:rPr>
              <a:t> (11, 12, 13 </a:t>
            </a:r>
            <a:r>
              <a:rPr lang="en-US" sz="1900" dirty="0" err="1" smtClean="0">
                <a:ea typeface="Calibri"/>
                <a:cs typeface="Traditional Arabic" pitchFamily="18" charset="-78"/>
              </a:rPr>
              <a:t>Zulhijjah</a:t>
            </a:r>
            <a:r>
              <a:rPr lang="en-US" sz="1900" dirty="0" smtClean="0">
                <a:ea typeface="Calibri"/>
                <a:cs typeface="Traditional Arabic" pitchFamily="18" charset="-78"/>
              </a:rPr>
              <a:t>)</a:t>
            </a:r>
          </a:p>
          <a:p>
            <a:pPr marL="457200" lvl="0" indent="-457200">
              <a:lnSpc>
                <a:spcPct val="115000"/>
              </a:lnSpc>
              <a:spcBef>
                <a:spcPts val="0"/>
              </a:spcBef>
              <a:spcAft>
                <a:spcPts val="1000"/>
              </a:spcAft>
              <a:buFont typeface="+mj-lt"/>
              <a:buAutoNum type="arabicPeriod"/>
              <a:tabLst>
                <a:tab pos="1085850" algn="l"/>
              </a:tabLst>
            </a:pPr>
            <a:r>
              <a:rPr lang="en-US" sz="1900" dirty="0" err="1" smtClean="0">
                <a:ea typeface="Calibri"/>
                <a:cs typeface="Traditional Arabic" pitchFamily="18" charset="-78"/>
              </a:rPr>
              <a:t>Bermalam</a:t>
            </a:r>
            <a:r>
              <a:rPr lang="en-US" sz="1900" dirty="0" smtClean="0">
                <a:ea typeface="Calibri"/>
                <a:cs typeface="Traditional Arabic" pitchFamily="18" charset="-78"/>
              </a:rPr>
              <a:t> di Mina</a:t>
            </a:r>
          </a:p>
          <a:p>
            <a:pPr marL="457200" lvl="0" indent="-457200">
              <a:lnSpc>
                <a:spcPct val="115000"/>
              </a:lnSpc>
              <a:spcBef>
                <a:spcPts val="0"/>
              </a:spcBef>
              <a:spcAft>
                <a:spcPts val="1000"/>
              </a:spcAft>
              <a:buFont typeface="+mj-lt"/>
              <a:buAutoNum type="arabicPeriod"/>
              <a:tabLst>
                <a:tab pos="1085850" algn="l"/>
              </a:tabLst>
            </a:pPr>
            <a:r>
              <a:rPr lang="en-US" sz="1900" dirty="0" err="1"/>
              <a:t>Tawaf</a:t>
            </a:r>
            <a:r>
              <a:rPr lang="en-US" sz="1900" dirty="0"/>
              <a:t> </a:t>
            </a:r>
            <a:r>
              <a:rPr lang="en-US" sz="1900" dirty="0" err="1"/>
              <a:t>Wad</a:t>
            </a:r>
            <a:r>
              <a:rPr lang="en-US" sz="1900" dirty="0" err="1">
                <a:cs typeface="Traditional Arabic"/>
              </a:rPr>
              <a:t>ã</a:t>
            </a:r>
            <a:r>
              <a:rPr lang="en-US" sz="1900" dirty="0" smtClean="0"/>
              <a:t>’</a:t>
            </a:r>
          </a:p>
          <a:p>
            <a:pPr marL="457200" lvl="0" indent="-457200">
              <a:lnSpc>
                <a:spcPct val="115000"/>
              </a:lnSpc>
              <a:spcBef>
                <a:spcPts val="0"/>
              </a:spcBef>
              <a:spcAft>
                <a:spcPts val="1000"/>
              </a:spcAft>
              <a:buFont typeface="+mj-lt"/>
              <a:buAutoNum type="arabicPeriod"/>
              <a:tabLst>
                <a:tab pos="1085850" algn="l"/>
              </a:tabLst>
            </a:pPr>
            <a:r>
              <a:rPr lang="en-US" sz="1900" dirty="0" err="1" smtClean="0"/>
              <a:t>Menjauhkan</a:t>
            </a:r>
            <a:r>
              <a:rPr lang="en-US" sz="1900" dirty="0" smtClean="0"/>
              <a:t> </a:t>
            </a:r>
            <a:r>
              <a:rPr lang="en-US" sz="1900" dirty="0" err="1"/>
              <a:t>diri</a:t>
            </a:r>
            <a:r>
              <a:rPr lang="en-US" sz="1900" dirty="0"/>
              <a:t> </a:t>
            </a:r>
            <a:r>
              <a:rPr lang="en-US" sz="1900" dirty="0" err="1"/>
              <a:t>dari</a:t>
            </a:r>
            <a:r>
              <a:rPr lang="en-US" sz="1900" dirty="0"/>
              <a:t> </a:t>
            </a:r>
            <a:r>
              <a:rPr lang="en-US" sz="1900" dirty="0" err="1"/>
              <a:t>larangan</a:t>
            </a:r>
            <a:r>
              <a:rPr lang="en-US" sz="1900" dirty="0"/>
              <a:t> </a:t>
            </a:r>
            <a:r>
              <a:rPr lang="en-US" sz="1900" dirty="0" err="1"/>
              <a:t>dan</a:t>
            </a:r>
            <a:r>
              <a:rPr lang="en-US" sz="1900" dirty="0"/>
              <a:t> </a:t>
            </a:r>
            <a:r>
              <a:rPr lang="en-US" sz="1900" dirty="0" err="1"/>
              <a:t>segala</a:t>
            </a:r>
            <a:r>
              <a:rPr lang="en-US" sz="1900" dirty="0"/>
              <a:t> yang </a:t>
            </a:r>
            <a:r>
              <a:rPr lang="en-US" sz="1900" dirty="0" err="1"/>
              <a:t>diharamkan</a:t>
            </a:r>
            <a:endParaRPr lang="id-ID" sz="1900" dirty="0" smtClean="0">
              <a:ea typeface="Calibri"/>
              <a:cs typeface="Traditional Arabic" pitchFamily="18" charset="-78"/>
            </a:endParaRPr>
          </a:p>
        </p:txBody>
      </p:sp>
      <p:sp>
        <p:nvSpPr>
          <p:cNvPr id="4" name="Title 1"/>
          <p:cNvSpPr txBox="1">
            <a:spLocks/>
          </p:cNvSpPr>
          <p:nvPr/>
        </p:nvSpPr>
        <p:spPr>
          <a:xfrm>
            <a:off x="381000" y="95251"/>
            <a:ext cx="8229600" cy="6762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smtClean="0">
                <a:solidFill>
                  <a:schemeClr val="accent3">
                    <a:lumMod val="75000"/>
                  </a:schemeClr>
                </a:solidFill>
                <a:cs typeface="Calibri" pitchFamily="34" charset="0"/>
              </a:rPr>
              <a:t>Wajib</a:t>
            </a:r>
            <a:r>
              <a:rPr lang="en-US" sz="4000" b="1" dirty="0" smtClean="0">
                <a:solidFill>
                  <a:schemeClr val="accent3">
                    <a:lumMod val="75000"/>
                  </a:schemeClr>
                </a:solidFill>
                <a:cs typeface="Calibri" pitchFamily="34" charset="0"/>
              </a:rPr>
              <a:t> </a:t>
            </a:r>
            <a:r>
              <a:rPr lang="en-US" sz="4000" b="1" dirty="0" err="1" smtClean="0">
                <a:solidFill>
                  <a:schemeClr val="accent3">
                    <a:lumMod val="75000"/>
                  </a:schemeClr>
                </a:solidFill>
                <a:cs typeface="Calibri" pitchFamily="34" charset="0"/>
              </a:rPr>
              <a:t>Haji</a:t>
            </a:r>
            <a:endParaRPr lang="en-US" sz="4000" b="1" dirty="0">
              <a:solidFill>
                <a:schemeClr val="accent3">
                  <a:lumMod val="75000"/>
                </a:schemeClr>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10153" y="1200150"/>
            <a:ext cx="8568952" cy="3323322"/>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549505" y="1419622"/>
            <a:ext cx="8229600" cy="3262322"/>
          </a:xfrm>
          <a:prstGeom prst="rect">
            <a:avLst/>
          </a:prstGeom>
        </p:spPr>
        <p:txBody>
          <a:bodyPr anchor="ctr">
            <a:noAutofit/>
          </a:bodyPr>
          <a:lstStyle/>
          <a:p>
            <a:pPr marL="457200" lvl="0" indent="-457200">
              <a:lnSpc>
                <a:spcPct val="115000"/>
              </a:lnSpc>
              <a:spcBef>
                <a:spcPts val="0"/>
              </a:spcBef>
              <a:spcAft>
                <a:spcPts val="1000"/>
              </a:spcAft>
              <a:buFont typeface="+mj-lt"/>
              <a:buAutoNum type="arabicPeriod"/>
              <a:tabLst>
                <a:tab pos="1085850" algn="l"/>
              </a:tabLst>
            </a:pPr>
            <a:r>
              <a:rPr lang="en-US" sz="2000" dirty="0" err="1" smtClean="0">
                <a:latin typeface="+mj-lt"/>
              </a:rPr>
              <a:t>Melakukan</a:t>
            </a:r>
            <a:r>
              <a:rPr lang="en-US" sz="2000" dirty="0" smtClean="0">
                <a:latin typeface="+mj-lt"/>
              </a:rPr>
              <a:t> haji </a:t>
            </a:r>
            <a:r>
              <a:rPr lang="en-US" sz="2000" i="1" dirty="0" err="1" smtClean="0">
                <a:latin typeface="+mj-lt"/>
              </a:rPr>
              <a:t>ifrad</a:t>
            </a:r>
            <a:endParaRPr lang="en-US" sz="2000" i="1" dirty="0" smtClean="0">
              <a:latin typeface="+mj-lt"/>
            </a:endParaRPr>
          </a:p>
          <a:p>
            <a:pPr marL="457200" lvl="0" indent="-457200">
              <a:lnSpc>
                <a:spcPct val="115000"/>
              </a:lnSpc>
              <a:spcBef>
                <a:spcPts val="0"/>
              </a:spcBef>
              <a:spcAft>
                <a:spcPts val="1000"/>
              </a:spcAft>
              <a:buFont typeface="+mj-lt"/>
              <a:buAutoNum type="arabicPeriod"/>
              <a:tabLst>
                <a:tab pos="1085850" algn="l"/>
              </a:tabLst>
            </a:pPr>
            <a:r>
              <a:rPr lang="en-US" sz="2000" dirty="0" err="1" smtClean="0">
                <a:latin typeface="+mj-lt"/>
              </a:rPr>
              <a:t>Membaca</a:t>
            </a:r>
            <a:r>
              <a:rPr lang="en-US" sz="2000" dirty="0" smtClean="0">
                <a:latin typeface="+mj-lt"/>
              </a:rPr>
              <a:t> </a:t>
            </a:r>
            <a:r>
              <a:rPr lang="en-US" sz="2000" i="1" dirty="0" err="1" smtClean="0">
                <a:latin typeface="+mj-lt"/>
              </a:rPr>
              <a:t>talbiyyah</a:t>
            </a:r>
            <a:endParaRPr lang="en-US" sz="2000" i="1" dirty="0" smtClean="0">
              <a:latin typeface="+mj-lt"/>
            </a:endParaRPr>
          </a:p>
          <a:p>
            <a:pPr marL="457200" lvl="0" indent="-457200">
              <a:lnSpc>
                <a:spcPct val="115000"/>
              </a:lnSpc>
              <a:spcBef>
                <a:spcPts val="0"/>
              </a:spcBef>
              <a:spcAft>
                <a:spcPts val="1000"/>
              </a:spcAft>
              <a:buFont typeface="+mj-lt"/>
              <a:buAutoNum type="arabicPeriod"/>
              <a:tabLst>
                <a:tab pos="1085850" algn="l"/>
              </a:tabLst>
            </a:pPr>
            <a:r>
              <a:rPr lang="en-US" sz="2000" dirty="0" err="1" smtClean="0">
                <a:latin typeface="+mj-lt"/>
              </a:rPr>
              <a:t>Membaca</a:t>
            </a:r>
            <a:r>
              <a:rPr lang="en-US" sz="2000" dirty="0" smtClean="0">
                <a:latin typeface="+mj-lt"/>
              </a:rPr>
              <a:t> </a:t>
            </a:r>
            <a:r>
              <a:rPr lang="en-US" sz="2000" dirty="0" err="1" smtClean="0">
                <a:latin typeface="+mj-lt"/>
              </a:rPr>
              <a:t>doa</a:t>
            </a:r>
            <a:r>
              <a:rPr lang="en-US" sz="2000" dirty="0" smtClean="0">
                <a:latin typeface="+mj-lt"/>
              </a:rPr>
              <a:t> </a:t>
            </a:r>
            <a:r>
              <a:rPr lang="en-US" sz="2000" dirty="0" err="1" smtClean="0">
                <a:latin typeface="+mj-lt"/>
              </a:rPr>
              <a:t>seusai</a:t>
            </a:r>
            <a:r>
              <a:rPr lang="en-US" sz="2000" dirty="0" smtClean="0">
                <a:latin typeface="+mj-lt"/>
              </a:rPr>
              <a:t> </a:t>
            </a:r>
            <a:r>
              <a:rPr lang="en-US" sz="2000" dirty="0" err="1" smtClean="0">
                <a:latin typeface="+mj-lt"/>
              </a:rPr>
              <a:t>membaca</a:t>
            </a:r>
            <a:r>
              <a:rPr lang="en-US" sz="2000" dirty="0" smtClean="0">
                <a:latin typeface="+mj-lt"/>
              </a:rPr>
              <a:t> </a:t>
            </a:r>
            <a:r>
              <a:rPr lang="en-US" sz="2000" i="1" dirty="0" err="1" smtClean="0">
                <a:latin typeface="+mj-lt"/>
              </a:rPr>
              <a:t>talbiyyah</a:t>
            </a:r>
            <a:endParaRPr lang="en-US" sz="2000" i="1" dirty="0" smtClean="0">
              <a:latin typeface="+mj-lt"/>
            </a:endParaRPr>
          </a:p>
          <a:p>
            <a:pPr marL="457200" lvl="0" indent="-457200">
              <a:lnSpc>
                <a:spcPct val="115000"/>
              </a:lnSpc>
              <a:spcBef>
                <a:spcPts val="0"/>
              </a:spcBef>
              <a:spcAft>
                <a:spcPts val="1000"/>
              </a:spcAft>
              <a:buFont typeface="+mj-lt"/>
              <a:buAutoNum type="arabicPeriod"/>
              <a:tabLst>
                <a:tab pos="1085850" algn="l"/>
              </a:tabLst>
            </a:pPr>
            <a:r>
              <a:rPr lang="en-US" sz="2000" dirty="0" err="1" smtClean="0">
                <a:latin typeface="+mj-lt"/>
              </a:rPr>
              <a:t>Membaca</a:t>
            </a:r>
            <a:r>
              <a:rPr lang="en-US" sz="2000" dirty="0" smtClean="0">
                <a:latin typeface="+mj-lt"/>
              </a:rPr>
              <a:t> </a:t>
            </a:r>
            <a:r>
              <a:rPr lang="en-US" sz="2000" dirty="0" err="1" smtClean="0">
                <a:latin typeface="+mj-lt"/>
              </a:rPr>
              <a:t>zikir</a:t>
            </a:r>
            <a:r>
              <a:rPr lang="en-US" sz="2000" dirty="0" smtClean="0">
                <a:latin typeface="+mj-lt"/>
              </a:rPr>
              <a:t> </a:t>
            </a:r>
            <a:r>
              <a:rPr lang="en-US" sz="2000" dirty="0" err="1" smtClean="0">
                <a:latin typeface="+mj-lt"/>
              </a:rPr>
              <a:t>sewaktu</a:t>
            </a:r>
            <a:r>
              <a:rPr lang="en-US" sz="2000" dirty="0" smtClean="0">
                <a:latin typeface="+mj-lt"/>
              </a:rPr>
              <a:t> </a:t>
            </a:r>
            <a:r>
              <a:rPr lang="en-US" sz="2000" dirty="0" err="1" smtClean="0">
                <a:latin typeface="+mj-lt"/>
              </a:rPr>
              <a:t>thawaf</a:t>
            </a:r>
            <a:endParaRPr lang="en-US" sz="2000" dirty="0" smtClean="0">
              <a:latin typeface="+mj-lt"/>
            </a:endParaRPr>
          </a:p>
          <a:p>
            <a:pPr marL="457200" lvl="0" indent="-457200">
              <a:lnSpc>
                <a:spcPct val="115000"/>
              </a:lnSpc>
              <a:spcBef>
                <a:spcPts val="0"/>
              </a:spcBef>
              <a:spcAft>
                <a:spcPts val="1000"/>
              </a:spcAft>
              <a:buFont typeface="+mj-lt"/>
              <a:buAutoNum type="arabicPeriod"/>
              <a:tabLst>
                <a:tab pos="1085850" algn="l"/>
              </a:tabLst>
            </a:pPr>
            <a:r>
              <a:rPr lang="en-US" sz="2000" dirty="0" err="1" smtClean="0">
                <a:latin typeface="+mj-lt"/>
              </a:rPr>
              <a:t>Shalat</a:t>
            </a:r>
            <a:r>
              <a:rPr lang="en-US" sz="2000" dirty="0" smtClean="0">
                <a:latin typeface="+mj-lt"/>
              </a:rPr>
              <a:t> </a:t>
            </a:r>
            <a:r>
              <a:rPr lang="en-US" sz="2000" dirty="0" err="1" smtClean="0">
                <a:latin typeface="+mj-lt"/>
              </a:rPr>
              <a:t>dua</a:t>
            </a:r>
            <a:r>
              <a:rPr lang="en-US" sz="2000" dirty="0" smtClean="0">
                <a:latin typeface="+mj-lt"/>
              </a:rPr>
              <a:t> </a:t>
            </a:r>
            <a:r>
              <a:rPr lang="en-US" sz="2000" dirty="0" err="1" smtClean="0">
                <a:latin typeface="+mj-lt"/>
              </a:rPr>
              <a:t>raka’at</a:t>
            </a:r>
            <a:r>
              <a:rPr lang="en-US" sz="2000" dirty="0" smtClean="0">
                <a:latin typeface="+mj-lt"/>
              </a:rPr>
              <a:t> </a:t>
            </a:r>
            <a:r>
              <a:rPr lang="en-US" sz="2000" dirty="0" err="1" smtClean="0">
                <a:latin typeface="+mj-lt"/>
              </a:rPr>
              <a:t>sesudah</a:t>
            </a:r>
            <a:r>
              <a:rPr lang="en-US" sz="2000" dirty="0" smtClean="0">
                <a:latin typeface="+mj-lt"/>
              </a:rPr>
              <a:t> </a:t>
            </a:r>
            <a:r>
              <a:rPr lang="en-US" sz="2000" dirty="0" err="1" smtClean="0">
                <a:latin typeface="+mj-lt"/>
              </a:rPr>
              <a:t>thawaf</a:t>
            </a:r>
            <a:endParaRPr lang="en-US" sz="2000" dirty="0" smtClean="0">
              <a:latin typeface="+mj-lt"/>
            </a:endParaRPr>
          </a:p>
          <a:p>
            <a:pPr marL="457200" lvl="0" indent="-457200">
              <a:lnSpc>
                <a:spcPct val="115000"/>
              </a:lnSpc>
              <a:spcBef>
                <a:spcPts val="0"/>
              </a:spcBef>
              <a:spcAft>
                <a:spcPts val="1000"/>
              </a:spcAft>
              <a:buFont typeface="+mj-lt"/>
              <a:buAutoNum type="arabicPeriod"/>
              <a:tabLst>
                <a:tab pos="1085850" algn="l"/>
              </a:tabLst>
            </a:pPr>
            <a:r>
              <a:rPr lang="en-US" sz="2000" dirty="0" err="1" smtClean="0">
                <a:latin typeface="+mj-lt"/>
              </a:rPr>
              <a:t>Mencium</a:t>
            </a:r>
            <a:r>
              <a:rPr lang="en-US" sz="2000" dirty="0" smtClean="0">
                <a:latin typeface="+mj-lt"/>
              </a:rPr>
              <a:t> </a:t>
            </a:r>
            <a:r>
              <a:rPr lang="en-US" sz="2000" dirty="0" err="1" smtClean="0">
                <a:latin typeface="+mj-lt"/>
              </a:rPr>
              <a:t>Hajar</a:t>
            </a:r>
            <a:r>
              <a:rPr lang="en-US" sz="2000" dirty="0" smtClean="0">
                <a:latin typeface="+mj-lt"/>
              </a:rPr>
              <a:t> </a:t>
            </a:r>
            <a:r>
              <a:rPr lang="en-US" sz="2000" dirty="0" err="1" smtClean="0">
                <a:latin typeface="+mj-lt"/>
              </a:rPr>
              <a:t>Aswad</a:t>
            </a:r>
            <a:endParaRPr lang="en-US" sz="2000" dirty="0" smtClean="0">
              <a:latin typeface="+mj-lt"/>
            </a:endParaRPr>
          </a:p>
          <a:p>
            <a:pPr marL="457200" lvl="0" indent="-457200">
              <a:lnSpc>
                <a:spcPct val="115000"/>
              </a:lnSpc>
              <a:spcBef>
                <a:spcPts val="0"/>
              </a:spcBef>
              <a:spcAft>
                <a:spcPts val="1000"/>
              </a:spcAft>
              <a:buFont typeface="+mj-lt"/>
              <a:buAutoNum type="arabicPeriod"/>
              <a:tabLst>
                <a:tab pos="1085850" algn="l"/>
              </a:tabLst>
            </a:pPr>
            <a:endParaRPr lang="en-US" sz="2000" dirty="0" smtClean="0">
              <a:latin typeface="+mj-lt"/>
            </a:endParaRPr>
          </a:p>
        </p:txBody>
      </p:sp>
      <p:sp>
        <p:nvSpPr>
          <p:cNvPr id="4"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smtClean="0">
                <a:solidFill>
                  <a:schemeClr val="accent3">
                    <a:lumMod val="75000"/>
                  </a:schemeClr>
                </a:solidFill>
                <a:cs typeface="Calibri" pitchFamily="34" charset="0"/>
              </a:rPr>
              <a:t>Sunah</a:t>
            </a:r>
            <a:r>
              <a:rPr lang="en-US" sz="4000" b="1" dirty="0" smtClean="0">
                <a:solidFill>
                  <a:schemeClr val="accent3">
                    <a:lumMod val="75000"/>
                  </a:schemeClr>
                </a:solidFill>
                <a:cs typeface="Calibri" pitchFamily="34" charset="0"/>
              </a:rPr>
              <a:t> </a:t>
            </a:r>
            <a:r>
              <a:rPr lang="en-US" sz="4000" b="1" dirty="0" err="1" smtClean="0">
                <a:solidFill>
                  <a:schemeClr val="accent3">
                    <a:lumMod val="75000"/>
                  </a:schemeClr>
                </a:solidFill>
                <a:cs typeface="Calibri" pitchFamily="34" charset="0"/>
              </a:rPr>
              <a:t>Haji</a:t>
            </a:r>
            <a:endParaRPr lang="en-US" sz="4000" b="1" dirty="0">
              <a:solidFill>
                <a:schemeClr val="accent3">
                  <a:lumMod val="75000"/>
                </a:schemeClr>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10153" y="1200150"/>
            <a:ext cx="8568952" cy="3323322"/>
            <a:chOff x="239132" y="1293405"/>
            <a:chExt cx="7162109" cy="5234333"/>
          </a:xfrm>
        </p:grpSpPr>
        <p:sp>
          <p:nvSpPr>
            <p:cNvPr id="6" name="Rounded Rectangle 5"/>
            <p:cNvSpPr/>
            <p:nvPr/>
          </p:nvSpPr>
          <p:spPr>
            <a:xfrm>
              <a:off x="239132" y="1354390"/>
              <a:ext cx="7096488" cy="5173348"/>
            </a:xfrm>
            <a:prstGeom prst="roundRect">
              <a:avLst>
                <a:gd name="adj" fmla="val 665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354751" y="1293405"/>
              <a:ext cx="7046490" cy="5029483"/>
            </a:xfrm>
            <a:prstGeom prst="roundRect">
              <a:avLst>
                <a:gd name="adj" fmla="val 665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4294967295"/>
          </p:nvPr>
        </p:nvSpPr>
        <p:spPr>
          <a:xfrm>
            <a:off x="323528" y="1214428"/>
            <a:ext cx="8229600" cy="3262322"/>
          </a:xfrm>
          <a:prstGeom prst="rect">
            <a:avLst/>
          </a:prstGeom>
        </p:spPr>
        <p:txBody>
          <a:bodyPr anchor="ctr">
            <a:noAutofit/>
          </a:bodyPr>
          <a:lstStyle/>
          <a:p>
            <a:pPr lvl="0">
              <a:lnSpc>
                <a:spcPct val="115000"/>
              </a:lnSpc>
              <a:spcBef>
                <a:spcPts val="0"/>
              </a:spcBef>
              <a:spcAft>
                <a:spcPts val="1000"/>
              </a:spcAft>
              <a:buNone/>
              <a:tabLst>
                <a:tab pos="1085850" algn="l"/>
              </a:tabLst>
            </a:pPr>
            <a:r>
              <a:rPr lang="id-ID" sz="2000" dirty="0" smtClean="0">
                <a:ea typeface="Calibri"/>
                <a:cs typeface="Traditional Arabic" pitchFamily="18" charset="-78"/>
              </a:rPr>
              <a:t>	Bagi laki-laki : 1. Dilarang memakai pakaian berjahit 2. Dilarang memakai tutup kepala</a:t>
            </a:r>
          </a:p>
          <a:p>
            <a:pPr lvl="0">
              <a:lnSpc>
                <a:spcPct val="115000"/>
              </a:lnSpc>
              <a:spcBef>
                <a:spcPts val="0"/>
              </a:spcBef>
              <a:spcAft>
                <a:spcPts val="1000"/>
              </a:spcAft>
              <a:buNone/>
              <a:tabLst>
                <a:tab pos="1085850" algn="l"/>
              </a:tabLst>
            </a:pPr>
            <a:r>
              <a:rPr lang="id-ID" sz="2000" dirty="0" smtClean="0">
                <a:ea typeface="Calibri"/>
                <a:cs typeface="Traditional Arabic" pitchFamily="18" charset="-78"/>
              </a:rPr>
              <a:t>	Bagi perempuan : 1. Dilarang menutup muka dan kedua telapak tangan</a:t>
            </a:r>
          </a:p>
          <a:p>
            <a:pPr lvl="0">
              <a:lnSpc>
                <a:spcPct val="115000"/>
              </a:lnSpc>
              <a:spcBef>
                <a:spcPts val="0"/>
              </a:spcBef>
              <a:spcAft>
                <a:spcPts val="1000"/>
              </a:spcAft>
              <a:buNone/>
              <a:tabLst>
                <a:tab pos="1085850" algn="l"/>
              </a:tabLst>
            </a:pPr>
            <a:r>
              <a:rPr lang="id-ID" sz="2000" dirty="0" smtClean="0">
                <a:ea typeface="Calibri"/>
                <a:cs typeface="Traditional Arabic" pitchFamily="18" charset="-78"/>
              </a:rPr>
              <a:t>	Bagi laki-laki dan perempuan : 1. Dilarang memakai wewangian 2. Dilarang menghilangkan  rambut atau bulu badan lainnya 3. Dilarang memotong kuku 3. dilarang menikah, menikahkan, atau menjadi wali 4. Dilarang berburu dan binatang liar 5. Dilarang berhubungan suami istri</a:t>
            </a:r>
          </a:p>
        </p:txBody>
      </p:sp>
      <p:sp>
        <p:nvSpPr>
          <p:cNvPr id="4" name="Title 1"/>
          <p:cNvSpPr txBox="1">
            <a:spLocks/>
          </p:cNvSpPr>
          <p:nvPr/>
        </p:nvSpPr>
        <p:spPr>
          <a:xfrm>
            <a:off x="381000" y="95251"/>
            <a:ext cx="8229600" cy="1028699"/>
          </a:xfrm>
          <a:prstGeom prst="rect">
            <a:avLst/>
          </a:prstGeom>
          <a:noFill/>
          <a:ln w="25400" cap="flat" cmpd="sng" algn="ctr">
            <a:noFill/>
            <a:prstDash val="solid"/>
          </a:ln>
        </p:spPr>
        <p:style>
          <a:lnRef idx="2">
            <a:schemeClr val="accent2"/>
          </a:lnRef>
          <a:fillRef idx="1">
            <a:schemeClr val="lt1"/>
          </a:fillRef>
          <a:effectRef idx="0">
            <a:schemeClr val="accent2"/>
          </a:effectRef>
          <a:fontRef idx="minor">
            <a:schemeClr val="dk1"/>
          </a:fontRef>
        </p:style>
        <p:txBody>
          <a:bodyP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id-ID" sz="3200" b="1" dirty="0" smtClean="0">
                <a:solidFill>
                  <a:schemeClr val="accent3">
                    <a:lumMod val="75000"/>
                  </a:schemeClr>
                </a:solidFill>
                <a:cs typeface="Calibri" pitchFamily="34" charset="0"/>
              </a:rPr>
              <a:t>Larangan Haji</a:t>
            </a:r>
            <a:endParaRPr lang="en-US" sz="3200" b="1" dirty="0">
              <a:solidFill>
                <a:schemeClr val="accent3">
                  <a:lumMod val="75000"/>
                </a:schemeClr>
              </a:solidFill>
              <a:cs typeface="Calibri" pitchFamily="34" charset="0"/>
            </a:endParaRPr>
          </a:p>
        </p:txBody>
      </p:sp>
    </p:spTree>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2699</TotalTime>
  <Words>511</Words>
  <Application>Microsoft Office PowerPoint</Application>
  <PresentationFormat>On-screen Show (16:9)</PresentationFormat>
  <Paragraphs>90</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Custom Design</vt:lpstr>
      <vt:lpstr>PowerPoint Presentation</vt:lpstr>
      <vt:lpstr>PETA KONSEP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ASUS</dc:creator>
  <cp:lastModifiedBy>Elisa Putri Andini</cp:lastModifiedBy>
  <cp:revision>236</cp:revision>
  <dcterms:created xsi:type="dcterms:W3CDTF">2006-08-16T00:00:00Z</dcterms:created>
  <dcterms:modified xsi:type="dcterms:W3CDTF">2018-06-26T08:08:41Z</dcterms:modified>
</cp:coreProperties>
</file>